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9" r:id="rId6"/>
    <p:sldId id="274" r:id="rId7"/>
    <p:sldId id="275" r:id="rId8"/>
    <p:sldId id="265" r:id="rId9"/>
    <p:sldId id="267" r:id="rId10"/>
    <p:sldId id="264" r:id="rId11"/>
    <p:sldId id="262" r:id="rId12"/>
    <p:sldId id="276" r:id="rId13"/>
    <p:sldId id="269" r:id="rId14"/>
    <p:sldId id="277" r:id="rId15"/>
    <p:sldId id="282" r:id="rId16"/>
    <p:sldId id="278" r:id="rId17"/>
    <p:sldId id="272" r:id="rId18"/>
    <p:sldId id="285" r:id="rId19"/>
    <p:sldId id="270" r:id="rId20"/>
    <p:sldId id="286" r:id="rId2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294" autoAdjust="0"/>
    <p:restoredTop sz="76229" autoAdjust="0"/>
  </p:normalViewPr>
  <p:slideViewPr>
    <p:cSldViewPr>
      <p:cViewPr>
        <p:scale>
          <a:sx n="90" d="100"/>
          <a:sy n="90" d="100"/>
        </p:scale>
        <p:origin x="-5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C3CAF-A90C-45FA-8E2D-61DD3E98A2A1}" type="doc">
      <dgm:prSet loTypeId="urn:microsoft.com/office/officeart/2005/8/layout/cycle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B571224F-5CC6-4191-B163-E72FE5902348}">
      <dgm:prSet phldrT="[Teks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pl-PL" sz="1200" b="1" dirty="0" smtClean="0">
              <a:solidFill>
                <a:schemeClr val="bg1"/>
              </a:solidFill>
            </a:rPr>
            <a:t>Eksploracja</a:t>
          </a:r>
        </a:p>
        <a:p>
          <a:r>
            <a:rPr lang="pl-PL" sz="1100" b="0" dirty="0" smtClean="0">
              <a:solidFill>
                <a:schemeClr val="bg1"/>
              </a:solidFill>
            </a:rPr>
            <a:t>Poszukiwanie             i kreowanie potrzeb klienta</a:t>
          </a:r>
          <a:endParaRPr lang="pl-PL" sz="1100" b="0" dirty="0">
            <a:solidFill>
              <a:schemeClr val="bg1"/>
            </a:solidFill>
          </a:endParaRPr>
        </a:p>
      </dgm:t>
    </dgm:pt>
    <dgm:pt modelId="{F9FE8048-CEEB-4ABD-8529-7909902DF132}" type="parTrans" cxnId="{A0A2027A-6CF5-4216-9ED2-A1DCEFB2FB00}">
      <dgm:prSet/>
      <dgm:spPr/>
      <dgm:t>
        <a:bodyPr/>
        <a:lstStyle/>
        <a:p>
          <a:endParaRPr lang="pl-PL" b="1">
            <a:solidFill>
              <a:schemeClr val="bg1"/>
            </a:solidFill>
          </a:endParaRPr>
        </a:p>
      </dgm:t>
    </dgm:pt>
    <dgm:pt modelId="{D486052C-CF84-47DA-9609-92946AE1C68C}" type="sibTrans" cxnId="{A0A2027A-6CF5-4216-9ED2-A1DCEFB2FB00}">
      <dgm:prSet/>
      <dgm:spPr/>
      <dgm:t>
        <a:bodyPr/>
        <a:lstStyle/>
        <a:p>
          <a:endParaRPr lang="pl-PL" b="1">
            <a:solidFill>
              <a:schemeClr val="bg1"/>
            </a:solidFill>
          </a:endParaRPr>
        </a:p>
      </dgm:t>
    </dgm:pt>
    <dgm:pt modelId="{C51B1E0A-AB77-4D93-8A00-03EC40566D62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pl-PL" sz="1200" b="1" dirty="0" smtClean="0">
              <a:solidFill>
                <a:schemeClr val="bg1"/>
              </a:solidFill>
            </a:rPr>
            <a:t>Diagnostyka</a:t>
          </a:r>
        </a:p>
        <a:p>
          <a:r>
            <a:rPr lang="pl-PL" sz="1100" b="0" dirty="0" smtClean="0">
              <a:solidFill>
                <a:schemeClr val="bg1"/>
              </a:solidFill>
            </a:rPr>
            <a:t>Efektywna komunikacja           z klientem</a:t>
          </a:r>
          <a:endParaRPr lang="pl-PL" sz="1100" b="0" dirty="0">
            <a:solidFill>
              <a:schemeClr val="bg1"/>
            </a:solidFill>
          </a:endParaRPr>
        </a:p>
      </dgm:t>
    </dgm:pt>
    <dgm:pt modelId="{DC6BCB2A-6602-454B-AEB9-367618E8103E}" type="parTrans" cxnId="{97A16D08-E013-44C6-9D50-23749D60C6E2}">
      <dgm:prSet/>
      <dgm:spPr/>
      <dgm:t>
        <a:bodyPr/>
        <a:lstStyle/>
        <a:p>
          <a:endParaRPr lang="pl-PL" b="1">
            <a:solidFill>
              <a:schemeClr val="bg1"/>
            </a:solidFill>
          </a:endParaRPr>
        </a:p>
      </dgm:t>
    </dgm:pt>
    <dgm:pt modelId="{4AA55632-6255-47C4-98DB-0CAC4C2BCD56}" type="sibTrans" cxnId="{97A16D08-E013-44C6-9D50-23749D60C6E2}">
      <dgm:prSet/>
      <dgm:spPr/>
      <dgm:t>
        <a:bodyPr/>
        <a:lstStyle/>
        <a:p>
          <a:endParaRPr lang="pl-PL" b="1">
            <a:solidFill>
              <a:schemeClr val="bg1"/>
            </a:solidFill>
          </a:endParaRPr>
        </a:p>
      </dgm:t>
    </dgm:pt>
    <dgm:pt modelId="{1F73AFA0-4F52-4A72-B316-8D58FE4944FB}">
      <dgm:prSet phldrT="[Teks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pl-PL" sz="1200" b="1" dirty="0" smtClean="0">
              <a:solidFill>
                <a:schemeClr val="bg1"/>
              </a:solidFill>
            </a:rPr>
            <a:t>Segmentacje</a:t>
          </a:r>
        </a:p>
        <a:p>
          <a:r>
            <a:rPr lang="pl-PL" sz="1100" b="0" dirty="0" smtClean="0">
              <a:solidFill>
                <a:schemeClr val="bg1"/>
              </a:solidFill>
            </a:rPr>
            <a:t>Zrozumienie procesów decyzyjnych</a:t>
          </a:r>
          <a:endParaRPr lang="pl-PL" sz="900" b="1" dirty="0">
            <a:solidFill>
              <a:schemeClr val="bg1"/>
            </a:solidFill>
          </a:endParaRPr>
        </a:p>
      </dgm:t>
    </dgm:pt>
    <dgm:pt modelId="{653C4EB3-D7CC-4C47-A235-2CCE2EC2FEB5}" type="parTrans" cxnId="{C4602B43-FD83-4A7E-8D5B-481530267222}">
      <dgm:prSet/>
      <dgm:spPr/>
      <dgm:t>
        <a:bodyPr/>
        <a:lstStyle/>
        <a:p>
          <a:endParaRPr lang="pl-PL" b="1">
            <a:solidFill>
              <a:schemeClr val="bg1"/>
            </a:solidFill>
          </a:endParaRPr>
        </a:p>
      </dgm:t>
    </dgm:pt>
    <dgm:pt modelId="{900CF5A7-B77A-4931-9994-16AE6A2EB486}" type="sibTrans" cxnId="{C4602B43-FD83-4A7E-8D5B-481530267222}">
      <dgm:prSet/>
      <dgm:spPr/>
      <dgm:t>
        <a:bodyPr/>
        <a:lstStyle/>
        <a:p>
          <a:endParaRPr lang="pl-PL" b="1">
            <a:solidFill>
              <a:schemeClr val="bg1"/>
            </a:solidFill>
          </a:endParaRPr>
        </a:p>
      </dgm:t>
    </dgm:pt>
    <dgm:pt modelId="{2925FAA5-D53B-4C72-B49F-04633C716F33}">
      <dgm:prSet phldrT="[Teks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noFill/>
        </a:ln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</a:rPr>
            <a:t>Konkurencja</a:t>
          </a:r>
        </a:p>
        <a:p>
          <a:r>
            <a:rPr lang="pl-PL" sz="1100" b="0" dirty="0" smtClean="0">
              <a:solidFill>
                <a:schemeClr val="tx1"/>
              </a:solidFill>
            </a:rPr>
            <a:t>Budowa przewag konkurencyjnych</a:t>
          </a:r>
          <a:endParaRPr lang="pl-PL" sz="1100" b="0" dirty="0">
            <a:solidFill>
              <a:schemeClr val="tx1"/>
            </a:solidFill>
          </a:endParaRPr>
        </a:p>
      </dgm:t>
    </dgm:pt>
    <dgm:pt modelId="{6D62EFC3-F87B-4703-BF88-6124CA5C3A7A}" type="parTrans" cxnId="{C0B2DD8C-AD70-4D8E-A2FE-3B8191AEA7D1}">
      <dgm:prSet/>
      <dgm:spPr/>
      <dgm:t>
        <a:bodyPr/>
        <a:lstStyle/>
        <a:p>
          <a:endParaRPr lang="pl-PL" b="1">
            <a:solidFill>
              <a:schemeClr val="bg1"/>
            </a:solidFill>
          </a:endParaRPr>
        </a:p>
      </dgm:t>
    </dgm:pt>
    <dgm:pt modelId="{E2CB9E2D-BE10-4A58-8810-8125D772BC62}" type="sibTrans" cxnId="{C0B2DD8C-AD70-4D8E-A2FE-3B8191AEA7D1}">
      <dgm:prSet/>
      <dgm:spPr/>
      <dgm:t>
        <a:bodyPr/>
        <a:lstStyle/>
        <a:p>
          <a:endParaRPr lang="pl-PL" b="1">
            <a:solidFill>
              <a:schemeClr val="bg1"/>
            </a:solidFill>
          </a:endParaRPr>
        </a:p>
      </dgm:t>
    </dgm:pt>
    <dgm:pt modelId="{82CC8183-EE37-4AAC-A5AC-409F7B8BDA9C}" type="pres">
      <dgm:prSet presAssocID="{C42C3CAF-A90C-45FA-8E2D-61DD3E98A2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DF7EB2B-5EF7-42E5-AB94-B3B7DBCE7B02}" type="pres">
      <dgm:prSet presAssocID="{B571224F-5CC6-4191-B163-E72FE59023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2551AA-5F09-4BA0-B7A0-A42008D0DD20}" type="pres">
      <dgm:prSet presAssocID="{B571224F-5CC6-4191-B163-E72FE5902348}" presName="spNode" presStyleCnt="0"/>
      <dgm:spPr/>
    </dgm:pt>
    <dgm:pt modelId="{F455DF6C-9705-4F6F-86B2-813EE704C764}" type="pres">
      <dgm:prSet presAssocID="{D486052C-CF84-47DA-9609-92946AE1C68C}" presName="sibTrans" presStyleLbl="sibTrans1D1" presStyleIdx="0" presStyleCnt="4"/>
      <dgm:spPr/>
      <dgm:t>
        <a:bodyPr/>
        <a:lstStyle/>
        <a:p>
          <a:endParaRPr lang="pl-PL"/>
        </a:p>
      </dgm:t>
    </dgm:pt>
    <dgm:pt modelId="{EEF92513-F998-4898-9B4B-A6B7B6A36FF5}" type="pres">
      <dgm:prSet presAssocID="{C51B1E0A-AB77-4D93-8A00-03EC40566D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E4EBF0-BF57-47C0-8713-CCE84CE8FA57}" type="pres">
      <dgm:prSet presAssocID="{C51B1E0A-AB77-4D93-8A00-03EC40566D62}" presName="spNode" presStyleCnt="0"/>
      <dgm:spPr/>
    </dgm:pt>
    <dgm:pt modelId="{5A3C6918-C537-42F3-806E-151C08C8EB19}" type="pres">
      <dgm:prSet presAssocID="{4AA55632-6255-47C4-98DB-0CAC4C2BCD56}" presName="sibTrans" presStyleLbl="sibTrans1D1" presStyleIdx="1" presStyleCnt="4"/>
      <dgm:spPr/>
      <dgm:t>
        <a:bodyPr/>
        <a:lstStyle/>
        <a:p>
          <a:endParaRPr lang="pl-PL"/>
        </a:p>
      </dgm:t>
    </dgm:pt>
    <dgm:pt modelId="{17AB79B7-D3B0-417A-AE3F-64CC877523DD}" type="pres">
      <dgm:prSet presAssocID="{1F73AFA0-4F52-4A72-B316-8D58FE4944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B3E7B6-C355-4B29-AD4A-5004C154AC32}" type="pres">
      <dgm:prSet presAssocID="{1F73AFA0-4F52-4A72-B316-8D58FE4944FB}" presName="spNode" presStyleCnt="0"/>
      <dgm:spPr/>
    </dgm:pt>
    <dgm:pt modelId="{F3815235-E2FC-42E7-81E1-9D188AC9FBCE}" type="pres">
      <dgm:prSet presAssocID="{900CF5A7-B77A-4931-9994-16AE6A2EB486}" presName="sibTrans" presStyleLbl="sibTrans1D1" presStyleIdx="2" presStyleCnt="4"/>
      <dgm:spPr/>
      <dgm:t>
        <a:bodyPr/>
        <a:lstStyle/>
        <a:p>
          <a:endParaRPr lang="pl-PL"/>
        </a:p>
      </dgm:t>
    </dgm:pt>
    <dgm:pt modelId="{FCE04DBD-CB29-4E9B-93A1-0393A16642FF}" type="pres">
      <dgm:prSet presAssocID="{2925FAA5-D53B-4C72-B49F-04633C716F3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42771A-4CE3-48DC-A504-C6DA69BBAACA}" type="pres">
      <dgm:prSet presAssocID="{2925FAA5-D53B-4C72-B49F-04633C716F33}" presName="spNode" presStyleCnt="0"/>
      <dgm:spPr/>
    </dgm:pt>
    <dgm:pt modelId="{086EA9A5-0253-4F83-8E07-FDA996CDB798}" type="pres">
      <dgm:prSet presAssocID="{E2CB9E2D-BE10-4A58-8810-8125D772BC62}" presName="sibTrans" presStyleLbl="sibTrans1D1" presStyleIdx="3" presStyleCnt="4"/>
      <dgm:spPr/>
      <dgm:t>
        <a:bodyPr/>
        <a:lstStyle/>
        <a:p>
          <a:endParaRPr lang="pl-PL"/>
        </a:p>
      </dgm:t>
    </dgm:pt>
  </dgm:ptLst>
  <dgm:cxnLst>
    <dgm:cxn modelId="{97A16D08-E013-44C6-9D50-23749D60C6E2}" srcId="{C42C3CAF-A90C-45FA-8E2D-61DD3E98A2A1}" destId="{C51B1E0A-AB77-4D93-8A00-03EC40566D62}" srcOrd="1" destOrd="0" parTransId="{DC6BCB2A-6602-454B-AEB9-367618E8103E}" sibTransId="{4AA55632-6255-47C4-98DB-0CAC4C2BCD56}"/>
    <dgm:cxn modelId="{C4602B43-FD83-4A7E-8D5B-481530267222}" srcId="{C42C3CAF-A90C-45FA-8E2D-61DD3E98A2A1}" destId="{1F73AFA0-4F52-4A72-B316-8D58FE4944FB}" srcOrd="2" destOrd="0" parTransId="{653C4EB3-D7CC-4C47-A235-2CCE2EC2FEB5}" sibTransId="{900CF5A7-B77A-4931-9994-16AE6A2EB486}"/>
    <dgm:cxn modelId="{A0A2027A-6CF5-4216-9ED2-A1DCEFB2FB00}" srcId="{C42C3CAF-A90C-45FA-8E2D-61DD3E98A2A1}" destId="{B571224F-5CC6-4191-B163-E72FE5902348}" srcOrd="0" destOrd="0" parTransId="{F9FE8048-CEEB-4ABD-8529-7909902DF132}" sibTransId="{D486052C-CF84-47DA-9609-92946AE1C68C}"/>
    <dgm:cxn modelId="{3D980C4F-8F78-4751-9381-18D8C27F7E24}" type="presOf" srcId="{1F73AFA0-4F52-4A72-B316-8D58FE4944FB}" destId="{17AB79B7-D3B0-417A-AE3F-64CC877523DD}" srcOrd="0" destOrd="0" presId="urn:microsoft.com/office/officeart/2005/8/layout/cycle6"/>
    <dgm:cxn modelId="{0831CD9E-BFF0-4902-B6DB-B4CF574DBCDA}" type="presOf" srcId="{B571224F-5CC6-4191-B163-E72FE5902348}" destId="{3DF7EB2B-5EF7-42E5-AB94-B3B7DBCE7B02}" srcOrd="0" destOrd="0" presId="urn:microsoft.com/office/officeart/2005/8/layout/cycle6"/>
    <dgm:cxn modelId="{9C6B47C7-C4E4-46A7-BF05-02FA94CEAA1E}" type="presOf" srcId="{C42C3CAF-A90C-45FA-8E2D-61DD3E98A2A1}" destId="{82CC8183-EE37-4AAC-A5AC-409F7B8BDA9C}" srcOrd="0" destOrd="0" presId="urn:microsoft.com/office/officeart/2005/8/layout/cycle6"/>
    <dgm:cxn modelId="{A58B95E3-07D3-42D5-9939-A9755A6886EE}" type="presOf" srcId="{D486052C-CF84-47DA-9609-92946AE1C68C}" destId="{F455DF6C-9705-4F6F-86B2-813EE704C764}" srcOrd="0" destOrd="0" presId="urn:microsoft.com/office/officeart/2005/8/layout/cycle6"/>
    <dgm:cxn modelId="{B9E00D27-6565-4143-8EE4-28AFCC8CC68B}" type="presOf" srcId="{4AA55632-6255-47C4-98DB-0CAC4C2BCD56}" destId="{5A3C6918-C537-42F3-806E-151C08C8EB19}" srcOrd="0" destOrd="0" presId="urn:microsoft.com/office/officeart/2005/8/layout/cycle6"/>
    <dgm:cxn modelId="{C091EA7D-3C91-4724-99D8-4DB1765ED1E2}" type="presOf" srcId="{2925FAA5-D53B-4C72-B49F-04633C716F33}" destId="{FCE04DBD-CB29-4E9B-93A1-0393A16642FF}" srcOrd="0" destOrd="0" presId="urn:microsoft.com/office/officeart/2005/8/layout/cycle6"/>
    <dgm:cxn modelId="{C0B2DD8C-AD70-4D8E-A2FE-3B8191AEA7D1}" srcId="{C42C3CAF-A90C-45FA-8E2D-61DD3E98A2A1}" destId="{2925FAA5-D53B-4C72-B49F-04633C716F33}" srcOrd="3" destOrd="0" parTransId="{6D62EFC3-F87B-4703-BF88-6124CA5C3A7A}" sibTransId="{E2CB9E2D-BE10-4A58-8810-8125D772BC62}"/>
    <dgm:cxn modelId="{5D25F0A9-C1C6-4C64-B741-56CAA8921424}" type="presOf" srcId="{900CF5A7-B77A-4931-9994-16AE6A2EB486}" destId="{F3815235-E2FC-42E7-81E1-9D188AC9FBCE}" srcOrd="0" destOrd="0" presId="urn:microsoft.com/office/officeart/2005/8/layout/cycle6"/>
    <dgm:cxn modelId="{C68D2031-B724-4CAF-958D-499549A91106}" type="presOf" srcId="{C51B1E0A-AB77-4D93-8A00-03EC40566D62}" destId="{EEF92513-F998-4898-9B4B-A6B7B6A36FF5}" srcOrd="0" destOrd="0" presId="urn:microsoft.com/office/officeart/2005/8/layout/cycle6"/>
    <dgm:cxn modelId="{0EFD5454-151E-490F-A274-F474FC9F1793}" type="presOf" srcId="{E2CB9E2D-BE10-4A58-8810-8125D772BC62}" destId="{086EA9A5-0253-4F83-8E07-FDA996CDB798}" srcOrd="0" destOrd="0" presId="urn:microsoft.com/office/officeart/2005/8/layout/cycle6"/>
    <dgm:cxn modelId="{BFEA5B39-8C27-43EB-AE80-093EA4781945}" type="presParOf" srcId="{82CC8183-EE37-4AAC-A5AC-409F7B8BDA9C}" destId="{3DF7EB2B-5EF7-42E5-AB94-B3B7DBCE7B02}" srcOrd="0" destOrd="0" presId="urn:microsoft.com/office/officeart/2005/8/layout/cycle6"/>
    <dgm:cxn modelId="{8FA9D0D3-6300-4900-BD10-D05A78E5258F}" type="presParOf" srcId="{82CC8183-EE37-4AAC-A5AC-409F7B8BDA9C}" destId="{162551AA-5F09-4BA0-B7A0-A42008D0DD20}" srcOrd="1" destOrd="0" presId="urn:microsoft.com/office/officeart/2005/8/layout/cycle6"/>
    <dgm:cxn modelId="{F5425664-5622-4CAD-ABD1-E9F5748D5DC7}" type="presParOf" srcId="{82CC8183-EE37-4AAC-A5AC-409F7B8BDA9C}" destId="{F455DF6C-9705-4F6F-86B2-813EE704C764}" srcOrd="2" destOrd="0" presId="urn:microsoft.com/office/officeart/2005/8/layout/cycle6"/>
    <dgm:cxn modelId="{622716B5-3924-4DA1-81B1-D4AF4DCC7625}" type="presParOf" srcId="{82CC8183-EE37-4AAC-A5AC-409F7B8BDA9C}" destId="{EEF92513-F998-4898-9B4B-A6B7B6A36FF5}" srcOrd="3" destOrd="0" presId="urn:microsoft.com/office/officeart/2005/8/layout/cycle6"/>
    <dgm:cxn modelId="{44E67BA5-E611-4326-BBE9-41E4423A2546}" type="presParOf" srcId="{82CC8183-EE37-4AAC-A5AC-409F7B8BDA9C}" destId="{92E4EBF0-BF57-47C0-8713-CCE84CE8FA57}" srcOrd="4" destOrd="0" presId="urn:microsoft.com/office/officeart/2005/8/layout/cycle6"/>
    <dgm:cxn modelId="{A9A46218-17E5-4D52-A629-217BF667FE16}" type="presParOf" srcId="{82CC8183-EE37-4AAC-A5AC-409F7B8BDA9C}" destId="{5A3C6918-C537-42F3-806E-151C08C8EB19}" srcOrd="5" destOrd="0" presId="urn:microsoft.com/office/officeart/2005/8/layout/cycle6"/>
    <dgm:cxn modelId="{14C07539-058A-4053-90EB-650486F389BB}" type="presParOf" srcId="{82CC8183-EE37-4AAC-A5AC-409F7B8BDA9C}" destId="{17AB79B7-D3B0-417A-AE3F-64CC877523DD}" srcOrd="6" destOrd="0" presId="urn:microsoft.com/office/officeart/2005/8/layout/cycle6"/>
    <dgm:cxn modelId="{15EFBD5F-9171-4E6E-A053-DC706CF7C347}" type="presParOf" srcId="{82CC8183-EE37-4AAC-A5AC-409F7B8BDA9C}" destId="{1FB3E7B6-C355-4B29-AD4A-5004C154AC32}" srcOrd="7" destOrd="0" presId="urn:microsoft.com/office/officeart/2005/8/layout/cycle6"/>
    <dgm:cxn modelId="{5C929531-C2CD-415D-8186-A135757C46CB}" type="presParOf" srcId="{82CC8183-EE37-4AAC-A5AC-409F7B8BDA9C}" destId="{F3815235-E2FC-42E7-81E1-9D188AC9FBCE}" srcOrd="8" destOrd="0" presId="urn:microsoft.com/office/officeart/2005/8/layout/cycle6"/>
    <dgm:cxn modelId="{30ED49B9-2B72-4FEC-90B3-7AA59CA75D13}" type="presParOf" srcId="{82CC8183-EE37-4AAC-A5AC-409F7B8BDA9C}" destId="{FCE04DBD-CB29-4E9B-93A1-0393A16642FF}" srcOrd="9" destOrd="0" presId="urn:microsoft.com/office/officeart/2005/8/layout/cycle6"/>
    <dgm:cxn modelId="{88C7CC17-B5ED-4F90-84B3-14A202801E6E}" type="presParOf" srcId="{82CC8183-EE37-4AAC-A5AC-409F7B8BDA9C}" destId="{4942771A-4CE3-48DC-A504-C6DA69BBAACA}" srcOrd="10" destOrd="0" presId="urn:microsoft.com/office/officeart/2005/8/layout/cycle6"/>
    <dgm:cxn modelId="{550DC507-0C2E-4723-9EC5-A710474BE247}" type="presParOf" srcId="{82CC8183-EE37-4AAC-A5AC-409F7B8BDA9C}" destId="{086EA9A5-0253-4F83-8E07-FDA996CDB79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7EB2B-5EF7-42E5-AB94-B3B7DBCE7B02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solidFill>
          <a:schemeClr val="accent4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bg1"/>
              </a:solidFill>
            </a:rPr>
            <a:t>Eksploracja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0" kern="1200" dirty="0" smtClean="0">
              <a:solidFill>
                <a:schemeClr val="bg1"/>
              </a:solidFill>
            </a:rPr>
            <a:t>Poszukiwanie             i kreowanie potrzeb klienta</a:t>
          </a:r>
          <a:endParaRPr lang="pl-PL" sz="1100" b="0" kern="1200" dirty="0">
            <a:solidFill>
              <a:schemeClr val="bg1"/>
            </a:solidFill>
          </a:endParaRPr>
        </a:p>
      </dsp:txBody>
      <dsp:txXfrm>
        <a:off x="2367808" y="46264"/>
        <a:ext cx="1360382" cy="851985"/>
      </dsp:txXfrm>
    </dsp:sp>
    <dsp:sp modelId="{F455DF6C-9705-4F6F-86B2-813EE704C764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296485" y="184967"/>
              </a:moveTo>
              <a:arcTo wR="1559742" hR="1559742" stAng="17891212" swAng="262561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92513-F998-4898-9B4B-A6B7B6A36FF5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bg1"/>
              </a:solidFill>
            </a:rPr>
            <a:t>Diagnostyka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0" kern="1200" dirty="0" smtClean="0">
              <a:solidFill>
                <a:schemeClr val="bg1"/>
              </a:solidFill>
            </a:rPr>
            <a:t>Efektywna komunikacja           z klientem</a:t>
          </a:r>
          <a:endParaRPr lang="pl-PL" sz="1100" b="0" kern="1200" dirty="0">
            <a:solidFill>
              <a:schemeClr val="bg1"/>
            </a:solidFill>
          </a:endParaRPr>
        </a:p>
      </dsp:txBody>
      <dsp:txXfrm>
        <a:off x="3927551" y="1606007"/>
        <a:ext cx="1360382" cy="851985"/>
      </dsp:txXfrm>
    </dsp:sp>
    <dsp:sp modelId="{5A3C6918-C537-42F3-806E-151C08C8EB19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3042700" y="2043101"/>
              </a:moveTo>
              <a:arcTo wR="1559742" hR="1559742" stAng="1083178" swAng="2625610"/>
            </a:path>
          </a:pathLst>
        </a:custGeom>
        <a:noFill/>
        <a:ln w="9525" cap="flat" cmpd="sng" algn="ctr">
          <a:solidFill>
            <a:schemeClr val="accent5">
              <a:hueOff val="-343741"/>
              <a:satOff val="-4006"/>
              <a:lumOff val="-71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B79B7-D3B0-417A-AE3F-64CC877523DD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solidFill>
          <a:schemeClr val="accent6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bg1"/>
              </a:solidFill>
            </a:rPr>
            <a:t>Segmentacje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0" kern="1200" dirty="0" smtClean="0">
              <a:solidFill>
                <a:schemeClr val="bg1"/>
              </a:solidFill>
            </a:rPr>
            <a:t>Zrozumienie procesów decyzyjnych</a:t>
          </a:r>
          <a:endParaRPr lang="pl-PL" sz="900" b="1" kern="1200" dirty="0">
            <a:solidFill>
              <a:schemeClr val="bg1"/>
            </a:solidFill>
          </a:endParaRPr>
        </a:p>
      </dsp:txBody>
      <dsp:txXfrm>
        <a:off x="2367808" y="3165749"/>
        <a:ext cx="1360382" cy="851985"/>
      </dsp:txXfrm>
    </dsp:sp>
    <dsp:sp modelId="{F3815235-E2FC-42E7-81E1-9D188AC9FBCE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823000" y="2934518"/>
              </a:moveTo>
              <a:arcTo wR="1559742" hR="1559742" stAng="7091212" swAng="2625610"/>
            </a:path>
          </a:pathLst>
        </a:custGeom>
        <a:noFill/>
        <a:ln w="9525" cap="flat" cmpd="sng" algn="ctr">
          <a:solidFill>
            <a:schemeClr val="accent5">
              <a:hueOff val="-687482"/>
              <a:satOff val="-8011"/>
              <a:lumOff val="-143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04DBD-CB29-4E9B-93A1-0393A16642FF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Konkurencja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0" kern="1200" dirty="0" smtClean="0">
              <a:solidFill>
                <a:schemeClr val="tx1"/>
              </a:solidFill>
            </a:rPr>
            <a:t>Budowa przewag konkurencyjnych</a:t>
          </a:r>
          <a:endParaRPr lang="pl-PL" sz="1100" b="0" kern="1200" dirty="0">
            <a:solidFill>
              <a:schemeClr val="tx1"/>
            </a:solidFill>
          </a:endParaRPr>
        </a:p>
      </dsp:txBody>
      <dsp:txXfrm>
        <a:off x="808065" y="1606007"/>
        <a:ext cx="1360382" cy="851985"/>
      </dsp:txXfrm>
    </dsp:sp>
    <dsp:sp modelId="{086EA9A5-0253-4F83-8E07-FDA996CDB798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6785" y="1076384"/>
              </a:moveTo>
              <a:arcTo wR="1559742" hR="1559742" stAng="11883178" swAng="2625610"/>
            </a:path>
          </a:pathLst>
        </a:custGeom>
        <a:noFill/>
        <a:ln w="9525" cap="flat" cmpd="sng" algn="ctr">
          <a:solidFill>
            <a:schemeClr val="accent5">
              <a:hueOff val="-1031223"/>
              <a:satOff val="-12017"/>
              <a:lumOff val="-215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070B0B1-1AD6-48EF-95BC-7211AC58B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00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Kliknij, aby edytować style wzorca tekstu</a:t>
            </a:r>
          </a:p>
          <a:p>
            <a:pPr lvl="1"/>
            <a:r>
              <a:rPr lang="en-US" noProof="0" smtClean="0"/>
              <a:t>Drugi poziom</a:t>
            </a:r>
          </a:p>
          <a:p>
            <a:pPr lvl="2"/>
            <a:r>
              <a:rPr lang="en-US" noProof="0" smtClean="0"/>
              <a:t>Trzeci poziom</a:t>
            </a:r>
          </a:p>
          <a:p>
            <a:pPr lvl="3"/>
            <a:r>
              <a:rPr lang="en-US" noProof="0" smtClean="0"/>
              <a:t>Czwarty poziom</a:t>
            </a:r>
          </a:p>
          <a:p>
            <a:pPr lvl="4"/>
            <a:r>
              <a:rPr lang="en-US" noProof="0" smtClean="0"/>
              <a:t>Piąty poziom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EFB5659-63BA-4C57-8F8C-2D65FFFC1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51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B5659-63BA-4C57-8F8C-2D65FFFC1EF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9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Oferta</a:t>
            </a:r>
            <a:r>
              <a:rPr lang="pl-PL" baseline="0" dirty="0" smtClean="0"/>
              <a:t> produktowa w obrocie detalicznym grupy – Państwo wiecie lepiej…..</a:t>
            </a:r>
          </a:p>
          <a:p>
            <a:endParaRPr lang="pl-PL" baseline="0" dirty="0" smtClean="0"/>
          </a:p>
          <a:p>
            <a:r>
              <a:rPr lang="pl-PL" baseline="0" dirty="0" smtClean="0"/>
              <a:t>Teraz – wjeżdża slajd</a:t>
            </a:r>
          </a:p>
          <a:p>
            <a:endParaRPr lang="pl-PL" baseline="0" dirty="0" smtClean="0"/>
          </a:p>
          <a:p>
            <a:r>
              <a:rPr lang="pl-PL" baseline="0" dirty="0" smtClean="0"/>
              <a:t>Podobnie – poszerzamy ofertę dla klientów indywidualnych, kreując produkty własne praz partnerskie</a:t>
            </a:r>
          </a:p>
          <a:p>
            <a:endParaRPr lang="pl-PL" sz="1200" b="0" baseline="0" dirty="0" smtClean="0">
              <a:effectLst/>
            </a:endParaRPr>
          </a:p>
          <a:p>
            <a:r>
              <a:rPr lang="pl-PL" sz="1200" b="1" baseline="0" dirty="0" smtClean="0">
                <a:effectLst/>
              </a:rPr>
              <a:t>Produkty gaz:</a:t>
            </a:r>
            <a:endParaRPr lang="pl-PL" sz="1200" b="1" dirty="0" smtClean="0"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dirty="0" smtClean="0"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Produkty standardowe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effectLst/>
              </a:rPr>
              <a:t>Produkty dedykowane klientom biznesowym – obecnym i nowym -  w taryfach od W5 do W8C oraz E. Klient ma możliwość podpisania kontraktu na okres od 6 do 24 miesięcy. Dodatkowo w ramach Elastycznej ceny klient może wybrać liczbę faktur planowych oraz termin płatności faktury rozliczeniowej zgodnie ze swoimi preferencjami.</a:t>
            </a:r>
          </a:p>
          <a:p>
            <a:endParaRPr lang="pl-PL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 </a:t>
            </a:r>
            <a:r>
              <a:rPr lang="pl-PL" sz="1200" u="sng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miksowy</a:t>
            </a:r>
            <a:endParaRPr lang="pl-PL" sz="1200" u="sng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l-PL" sz="1200" dirty="0" smtClean="0">
                <a:effectLst/>
              </a:rPr>
              <a:t>Produkt bazujący na </a:t>
            </a:r>
            <a:r>
              <a:rPr lang="pl-PL" sz="1200" dirty="0" err="1" smtClean="0">
                <a:effectLst/>
              </a:rPr>
              <a:t>miksie</a:t>
            </a:r>
            <a:r>
              <a:rPr lang="pl-PL" sz="1200" dirty="0" smtClean="0">
                <a:effectLst/>
              </a:rPr>
              <a:t> stałej ceny, zakupu transz oraz ceny indeksowanej. </a:t>
            </a:r>
          </a:p>
          <a:p>
            <a:pPr algn="l"/>
            <a:r>
              <a:rPr lang="pl-PL" sz="1200" dirty="0" smtClean="0">
                <a:effectLst/>
              </a:rPr>
              <a:t>Produkt umożliwiający klientowi w dowolny i elastyczny sposób definiować formułę sprzedaży na okres trwania kontraktu w oparciu o stałą cenę, transze oraz cenę indeksowaną.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b="1" kern="1200" dirty="0" smtClean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u="sng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Produkt on </a:t>
            </a:r>
            <a:r>
              <a:rPr lang="pl-PL" sz="1200" b="0" u="sng" kern="1200" dirty="0" err="1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line</a:t>
            </a:r>
            <a:endParaRPr lang="pl-PL" sz="1200" b="0" u="sng" kern="1200" dirty="0" smtClean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effectLst/>
              </a:rPr>
              <a:t>Produkt dedykowany do sprzedaży poprzez e-bok (pierwszy etap rozwoju e - </a:t>
            </a:r>
            <a:r>
              <a:rPr lang="pl-PL" sz="1200" dirty="0" err="1" smtClean="0">
                <a:effectLst/>
              </a:rPr>
              <a:t>commerce</a:t>
            </a:r>
            <a:r>
              <a:rPr lang="pl-PL" sz="1200" dirty="0" smtClean="0">
                <a:effectLst/>
              </a:rPr>
              <a:t>). Produkt on </a:t>
            </a:r>
            <a:r>
              <a:rPr lang="pl-PL" sz="1200" dirty="0" err="1" smtClean="0">
                <a:effectLst/>
              </a:rPr>
              <a:t>line</a:t>
            </a:r>
            <a:r>
              <a:rPr lang="pl-PL" sz="1200" dirty="0" smtClean="0">
                <a:effectLst/>
              </a:rPr>
              <a:t> bazuje na prostej formule cenowej i elastycznym podejściu do obsługi poprzez Internet, dedykowany szczególnie klientom w segmentach mały i średni biznes.</a:t>
            </a:r>
          </a:p>
          <a:p>
            <a:endParaRPr lang="pl-PL" u="sng" baseline="0" dirty="0" smtClean="0"/>
          </a:p>
          <a:p>
            <a:r>
              <a:rPr lang="pl-PL" u="sng" baseline="0" dirty="0" smtClean="0"/>
              <a:t>Promocje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effectLst/>
              </a:rPr>
              <a:t>Czasowe akcje bazujące na specjalnych warunkach bazujące na produktach Elastyczna cena i Stałe Oszczędności dla Biznesu. Pozyskanie i utrzymanie klientów na bardzo atrakcyjnych warunkach.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>
                <a:effectLst/>
              </a:rPr>
              <a:t>Produkty EE: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1" dirty="0" smtClean="0"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u="sng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Produkt </a:t>
            </a:r>
            <a:r>
              <a:rPr lang="pl-PL" sz="1200" b="0" u="sng" kern="1200" dirty="0" err="1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Transzowy</a:t>
            </a:r>
            <a:r>
              <a:rPr lang="pl-PL" sz="1200" b="0" u="sng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</a:t>
            </a:r>
            <a:endParaRPr lang="pl-PL" b="0" u="sng" dirty="0" smtClean="0"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effectLst/>
              </a:rPr>
              <a:t>Produkt pozwalający klientowi zdywersyfikować koszty zakupu energii elektrycznej i zminimalizować ryzyko zmienności cen. Zakup energii elektrycznej odbywa się w transzach określonych przez Klienta w wyznaczonym przez Klienta dniu.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1" dirty="0" smtClean="0"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u="sng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Produkt indeksowany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Produkt dający możliwość zakupu energii elektrycznej  wg formuły cenowej opartej o index TGE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b="1" kern="1200" dirty="0" smtClean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u="sng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Energia do dalszej Odsprzedaży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Produkt umożliwiający zakup energii przez Klienta do dalszej odsprzedaży dla podmiotów związanych z umową z Klientem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1" dirty="0" smtClean="0"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u="sng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Standardowa oferta</a:t>
            </a:r>
            <a:endParaRPr lang="pl-PL" b="0" u="sng" dirty="0" smtClean="0">
              <a:effectLst/>
            </a:endParaRPr>
          </a:p>
          <a:p>
            <a:r>
              <a:rPr lang="pl-PL" dirty="0" smtClean="0"/>
              <a:t>Czasowe akcje promocyjne bazujące na specjalnych warunkach cenowych. </a:t>
            </a:r>
          </a:p>
          <a:p>
            <a:r>
              <a:rPr lang="pl-PL" dirty="0" smtClean="0"/>
              <a:t>Przygotowanie standardowych cenników energii bazujące na wycenie giełdowej.</a:t>
            </a:r>
          </a:p>
          <a:p>
            <a:endParaRPr lang="pl-PL" dirty="0" smtClean="0"/>
          </a:p>
          <a:p>
            <a:r>
              <a:rPr lang="pl-PL" b="1" dirty="0" smtClean="0"/>
              <a:t>Produkt</a:t>
            </a:r>
            <a:r>
              <a:rPr lang="pl-PL" b="1" baseline="0" dirty="0" smtClean="0"/>
              <a:t> </a:t>
            </a:r>
            <a:r>
              <a:rPr lang="pl-PL" b="1" baseline="0" dirty="0" err="1" smtClean="0"/>
              <a:t>gaz+EE</a:t>
            </a:r>
            <a:r>
              <a:rPr lang="pl-PL" b="1" baseline="0" dirty="0" smtClean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800" dirty="0" smtClean="0">
                <a:solidFill>
                  <a:prstClr val="black"/>
                </a:solidFill>
                <a:latin typeface="Arial"/>
              </a:rPr>
              <a:t>Jedna umowa sprzedaży dla paliwa gazowego oraz energii elektrycznej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800" dirty="0" smtClean="0">
                <a:solidFill>
                  <a:prstClr val="black"/>
                </a:solidFill>
                <a:latin typeface="Arial"/>
              </a:rPr>
              <a:t>Produkt dający możliwość połączenia kompleksowej umowy sprzedaży paliwa gazowego i umowy sprzedaży energii elektrycznej dla Biznesu na jednej umowie sprzedaży. Produkt uwzględnia wystawienie dwóch oddzielnych faktur rozliczeniowych dla Klienta (jedna za paliwo gazowego i jedna za energię elektryczną). </a:t>
            </a:r>
          </a:p>
          <a:p>
            <a:endParaRPr lang="pl-PL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1" dirty="0" smtClean="0">
              <a:effectLst/>
            </a:endParaRPr>
          </a:p>
          <a:p>
            <a:endParaRPr lang="pl-PL" baseline="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B5659-63BA-4C57-8F8C-2D65FFFC1EF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Chcemy</a:t>
            </a:r>
            <a:r>
              <a:rPr lang="pl-PL" baseline="0" dirty="0" smtClean="0"/>
              <a:t> być dostępni w takim czasie i miejscu, które będą najwygodniejsze dla naszego Klienta.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B5659-63BA-4C57-8F8C-2D65FFFC1E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4213" y="3759200"/>
            <a:ext cx="7772400" cy="12541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smtClean="0"/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57788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843213" y="6229350"/>
            <a:ext cx="3455987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Miejscowość, Data</a:t>
            </a:r>
          </a:p>
        </p:txBody>
      </p:sp>
    </p:spTree>
    <p:extLst>
      <p:ext uri="{BB962C8B-B14F-4D97-AF65-F5344CB8AC3E}">
        <p14:creationId xmlns:p14="http://schemas.microsoft.com/office/powerpoint/2010/main" val="8564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4BA9C-0A7E-4153-9F0E-18440F5B4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6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8475" y="152400"/>
            <a:ext cx="1838325" cy="59737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331913" y="152400"/>
            <a:ext cx="5364162" cy="59737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EEE03-0AF1-4057-B7B3-1C795CAEE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6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ACAF7-6B2F-4E0B-9E5B-198DA2BAA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23030-6276-43FF-8E1F-8DBFB6A1F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0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6004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4763" y="1600200"/>
            <a:ext cx="36020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AA22-755A-43EE-AEF2-BD2442E4A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1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3F6D-E32C-43BE-AB7A-C8BD0B158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E19A5-F3B6-440D-AC6E-2F0C1052A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1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ED2BD-1CA0-4944-ABBF-32AE1EB97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4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D1B06-2A32-41BF-8E11-ED0CE286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2F1E0-9DFA-407B-BBF2-A3D8911F5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0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52400"/>
            <a:ext cx="735488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3548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Kliknij, aby edytować style wzorca tekstu</a:t>
            </a:r>
          </a:p>
          <a:p>
            <a:pPr lvl="1"/>
            <a:r>
              <a:rPr lang="en-US" altLang="pl-PL" smtClean="0"/>
              <a:t>Drugi poziom</a:t>
            </a:r>
          </a:p>
          <a:p>
            <a:pPr lvl="2"/>
            <a:r>
              <a:rPr lang="en-US" altLang="pl-PL" smtClean="0"/>
              <a:t>Trzeci poziom</a:t>
            </a:r>
          </a:p>
          <a:p>
            <a:pPr lvl="3"/>
            <a:r>
              <a:rPr lang="en-US" altLang="pl-PL" smtClean="0"/>
              <a:t>Czwarty poziom</a:t>
            </a:r>
          </a:p>
          <a:p>
            <a:pPr lvl="4"/>
            <a:r>
              <a:rPr lang="en-US" alt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561138"/>
            <a:ext cx="28956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61138"/>
            <a:ext cx="685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569C1B-0A6F-4E47-AE4C-FE379C3FA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66688" indent="-16668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527050" indent="-18097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</a:defRPr>
      </a:lvl2pPr>
      <a:lvl3pPr marL="900113" indent="-19367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>
          <a:solidFill>
            <a:schemeClr val="bg1"/>
          </a:solidFill>
          <a:latin typeface="+mn-lt"/>
        </a:defRPr>
      </a:lvl3pPr>
      <a:lvl4pPr marL="1254125" indent="-174625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Char char="•"/>
        <a:defRPr sz="1600">
          <a:solidFill>
            <a:schemeClr val="bg1"/>
          </a:solidFill>
          <a:latin typeface="+mn-lt"/>
        </a:defRPr>
      </a:lvl4pPr>
      <a:lvl5pPr marL="16065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5pPr>
      <a:lvl6pPr marL="20637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6pPr>
      <a:lvl7pPr marL="25209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7pPr>
      <a:lvl8pPr marL="29781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8pPr>
      <a:lvl9pPr marL="34353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image" Target="../media/image35.emf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image" Target="../media/image33.emf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oleObject" Target="../embeddings/oleObject3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501008"/>
            <a:ext cx="8133085" cy="1512317"/>
          </a:xfrm>
        </p:spPr>
        <p:txBody>
          <a:bodyPr/>
          <a:lstStyle/>
          <a:p>
            <a:r>
              <a:rPr lang="pl-PL" altLang="pl-PL" sz="40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40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4000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4000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40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40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4000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4000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4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Absolutna orientacja </a:t>
            </a:r>
            <a:br>
              <a:rPr lang="pl-PL" altLang="pl-PL" sz="4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4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Klienta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sz="1200" dirty="0"/>
              <a:t>XIX Konferencja GAZTERM - maj 2016</a:t>
            </a:r>
            <a:r>
              <a:rPr lang="pl-PL" altLang="pl-PL" dirty="0"/>
              <a:t/>
            </a:r>
            <a:br>
              <a:rPr lang="pl-PL" altLang="pl-PL" dirty="0"/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endParaRPr lang="pl-PL" altLang="pl-PL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C37FBE-670D-42F8-B7EA-E71B557C09C0}" type="slidenum">
              <a:rPr lang="en-US" altLang="pl-PL">
                <a:solidFill>
                  <a:schemeClr val="bg1"/>
                </a:solidFill>
              </a:rPr>
              <a:pPr eaLnBrk="1" hangingPunct="1"/>
              <a:t>10</a:t>
            </a:fld>
            <a:endParaRPr lang="en-US" altLang="pl-PL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70794" y="332656"/>
            <a:ext cx="7229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+mj-lt"/>
              </a:rPr>
              <a:t>Budowanie oferty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+mj-lt"/>
              </a:rPr>
              <a:t>projekty </a:t>
            </a:r>
            <a:r>
              <a:rPr lang="pl-PL" sz="2400" dirty="0">
                <a:solidFill>
                  <a:schemeClr val="bg1"/>
                </a:solidFill>
                <a:latin typeface="+mj-lt"/>
              </a:rPr>
              <a:t>rozwojowe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395536" y="1567188"/>
            <a:ext cx="2736304" cy="897588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Rozwój rynku LNG/CNG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395536" y="2708920"/>
            <a:ext cx="2736304" cy="286035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rgbClr val="002060"/>
                </a:solidFill>
                <a:latin typeface="+mj-lt"/>
              </a:rPr>
              <a:t>Aktualna ilość stacji CNG oraz ilość pojazdów napędzanych tym ekologicznym paliwem są dalece nieadekwatne do </a:t>
            </a:r>
            <a:r>
              <a:rPr lang="pl-PL" sz="1200" b="1" dirty="0">
                <a:solidFill>
                  <a:srgbClr val="002060"/>
                </a:solidFill>
                <a:latin typeface="+mj-lt"/>
              </a:rPr>
              <a:t>potencjału</a:t>
            </a:r>
            <a:r>
              <a:rPr lang="pl-PL" sz="1200" dirty="0">
                <a:solidFill>
                  <a:srgbClr val="002060"/>
                </a:solidFill>
                <a:latin typeface="+mj-lt"/>
              </a:rPr>
              <a:t> jaki to paliwo </a:t>
            </a:r>
            <a:r>
              <a:rPr lang="pl-PL" sz="1200" dirty="0" smtClean="0">
                <a:solidFill>
                  <a:srgbClr val="002060"/>
                </a:solidFill>
                <a:latin typeface="+mj-lt"/>
              </a:rPr>
              <a:t>niesie i </a:t>
            </a:r>
            <a:r>
              <a:rPr lang="pl-PL" sz="1200" b="1" dirty="0">
                <a:solidFill>
                  <a:srgbClr val="002060"/>
                </a:solidFill>
                <a:latin typeface="+mj-lt"/>
              </a:rPr>
              <a:t>korzyści</a:t>
            </a:r>
            <a:r>
              <a:rPr lang="pl-PL" sz="1200" dirty="0">
                <a:solidFill>
                  <a:srgbClr val="002060"/>
                </a:solidFill>
                <a:latin typeface="+mj-lt"/>
              </a:rPr>
              <a:t> jakie może przynieść naszemu </a:t>
            </a:r>
            <a:r>
              <a:rPr lang="pl-PL" sz="1200" b="1" dirty="0">
                <a:solidFill>
                  <a:srgbClr val="002060"/>
                </a:solidFill>
                <a:latin typeface="+mj-lt"/>
              </a:rPr>
              <a:t>środowisku</a:t>
            </a:r>
            <a:r>
              <a:rPr lang="pl-PL" sz="12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>
              <a:solidFill>
                <a:srgbClr val="002060"/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3347862" y="1567188"/>
            <a:ext cx="2753831" cy="897588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b="1" dirty="0">
                <a:solidFill>
                  <a:schemeClr val="tx1"/>
                </a:solidFill>
              </a:rPr>
              <a:t>Inne produkty energetyczne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3347864" y="2730614"/>
            <a:ext cx="2808313" cy="283535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rgbClr val="002060"/>
                </a:solidFill>
                <a:latin typeface="+mj-lt"/>
              </a:rPr>
              <a:t>Poszerzamy naszą ofertę produktów energetycznych, </a:t>
            </a:r>
            <a:r>
              <a:rPr lang="pl-PL" sz="1200" b="1" dirty="0">
                <a:solidFill>
                  <a:srgbClr val="002060"/>
                </a:solidFill>
                <a:latin typeface="+mj-lt"/>
              </a:rPr>
              <a:t>specjalna</a:t>
            </a:r>
            <a:r>
              <a:rPr lang="pl-PL" sz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pl-PL" sz="1200" b="1" dirty="0">
                <a:solidFill>
                  <a:srgbClr val="002060"/>
                </a:solidFill>
                <a:latin typeface="+mj-lt"/>
              </a:rPr>
              <a:t>oferta energii elektrycznej </a:t>
            </a:r>
            <a:r>
              <a:rPr lang="pl-PL" sz="1200" dirty="0">
                <a:solidFill>
                  <a:srgbClr val="002060"/>
                </a:solidFill>
                <a:latin typeface="+mj-lt"/>
              </a:rPr>
              <a:t>dla naszych Klientów </a:t>
            </a:r>
            <a:r>
              <a:rPr lang="pl-PL" sz="1200" dirty="0" smtClean="0">
                <a:solidFill>
                  <a:srgbClr val="002060"/>
                </a:solidFill>
                <a:latin typeface="+mj-lt"/>
              </a:rPr>
              <a:t>już </a:t>
            </a:r>
            <a:r>
              <a:rPr lang="pl-PL" sz="1200" dirty="0">
                <a:solidFill>
                  <a:srgbClr val="002060"/>
                </a:solidFill>
                <a:latin typeface="+mj-lt"/>
              </a:rPr>
              <a:t>wkrótce</a:t>
            </a:r>
            <a:r>
              <a:rPr lang="pl-PL" sz="12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>
              <a:solidFill>
                <a:srgbClr val="002060"/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 smtClean="0">
              <a:solidFill>
                <a:srgbClr val="002060"/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>
              <a:solidFill>
                <a:srgbClr val="002060"/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6372707" y="1567188"/>
            <a:ext cx="2447715" cy="8975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b="1" dirty="0">
                <a:solidFill>
                  <a:schemeClr val="tx1"/>
                </a:solidFill>
              </a:rPr>
              <a:t>Inne rozwiązania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6372200" y="2752808"/>
            <a:ext cx="2448272" cy="281035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rgbClr val="002060"/>
                </a:solidFill>
                <a:latin typeface="+mj-lt"/>
              </a:rPr>
              <a:t>Wkrótce zaoferujemy </a:t>
            </a:r>
            <a:r>
              <a:rPr lang="pl-PL" sz="1200" b="1" dirty="0">
                <a:solidFill>
                  <a:srgbClr val="002060"/>
                </a:solidFill>
                <a:latin typeface="+mj-lt"/>
              </a:rPr>
              <a:t>kolejne</a:t>
            </a:r>
            <a:r>
              <a:rPr lang="pl-PL" sz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pl-PL" sz="1200" b="1" dirty="0">
                <a:solidFill>
                  <a:srgbClr val="002060"/>
                </a:solidFill>
                <a:latin typeface="+mj-lt"/>
              </a:rPr>
              <a:t>produkty</a:t>
            </a:r>
            <a:r>
              <a:rPr lang="pl-PL" sz="1200" dirty="0">
                <a:solidFill>
                  <a:srgbClr val="002060"/>
                </a:solidFill>
                <a:latin typeface="+mj-lt"/>
              </a:rPr>
              <a:t> dla naszych Klientów, które pomogą im w prowadzeniu lub </a:t>
            </a:r>
            <a:r>
              <a:rPr lang="pl-PL" sz="1200" b="1" dirty="0">
                <a:solidFill>
                  <a:srgbClr val="002060"/>
                </a:solidFill>
                <a:latin typeface="+mj-lt"/>
              </a:rPr>
              <a:t>optymalizacji biznesu </a:t>
            </a:r>
            <a:r>
              <a:rPr lang="pl-PL" sz="1200" dirty="0">
                <a:solidFill>
                  <a:srgbClr val="002060"/>
                </a:solidFill>
                <a:latin typeface="+mj-lt"/>
              </a:rPr>
              <a:t>(sektor b2b) lub przyczynią się do </a:t>
            </a:r>
            <a:r>
              <a:rPr lang="pl-PL" sz="1200" b="1" dirty="0">
                <a:solidFill>
                  <a:srgbClr val="002060"/>
                </a:solidFill>
                <a:latin typeface="+mj-lt"/>
              </a:rPr>
              <a:t>większego komfortu </a:t>
            </a:r>
            <a:r>
              <a:rPr lang="pl-PL" sz="1200" dirty="0">
                <a:solidFill>
                  <a:srgbClr val="002060"/>
                </a:solidFill>
                <a:latin typeface="+mj-lt"/>
              </a:rPr>
              <a:t>(sektor b2c).</a:t>
            </a:r>
          </a:p>
        </p:txBody>
      </p:sp>
      <p:pic>
        <p:nvPicPr>
          <p:cNvPr id="6146" name="Picture 2" descr="C:\Dokumenty wieczorek\Zdjęcia ikony\Ikony\Iconshock_material_communications_free_556120378\material_communications_free\free_version\addons\48\ic_car_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43" y="1940640"/>
            <a:ext cx="412289" cy="4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kumenty wieczorek\Zdjęcia ikony\Ikony\Iconshock_material_project_management_free_361558751\Iconshock_material_project_management_free\free_version\addons\48\ic_energy_refre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16" y="1987543"/>
            <a:ext cx="381379" cy="38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kumenty wieczorek\Zdjęcia ikony\Ikony\Iconshock_material_business_free_765132486\Iconshock_material_business_free\free_version\png\48\ic_solu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68" y="191172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9"/>
          <p:cNvGrpSpPr>
            <a:grpSpLocks noChangeAspect="1"/>
          </p:cNvGrpSpPr>
          <p:nvPr/>
        </p:nvGrpSpPr>
        <p:grpSpPr bwMode="auto">
          <a:xfrm>
            <a:off x="744861" y="1908353"/>
            <a:ext cx="541173" cy="390788"/>
            <a:chOff x="2495" y="969"/>
            <a:chExt cx="3138" cy="2266"/>
          </a:xfrm>
          <a:solidFill>
            <a:schemeClr val="tx2"/>
          </a:solidFill>
        </p:grpSpPr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660" y="1949"/>
              <a:ext cx="833" cy="428"/>
            </a:xfrm>
            <a:custGeom>
              <a:avLst/>
              <a:gdLst>
                <a:gd name="T0" fmla="*/ 89 w 1668"/>
                <a:gd name="T1" fmla="*/ 0 h 857"/>
                <a:gd name="T2" fmla="*/ 1577 w 1668"/>
                <a:gd name="T3" fmla="*/ 0 h 857"/>
                <a:gd name="T4" fmla="*/ 1605 w 1668"/>
                <a:gd name="T5" fmla="*/ 6 h 857"/>
                <a:gd name="T6" fmla="*/ 1630 w 1668"/>
                <a:gd name="T7" fmla="*/ 17 h 857"/>
                <a:gd name="T8" fmla="*/ 1651 w 1668"/>
                <a:gd name="T9" fmla="*/ 38 h 857"/>
                <a:gd name="T10" fmla="*/ 1662 w 1668"/>
                <a:gd name="T11" fmla="*/ 63 h 857"/>
                <a:gd name="T12" fmla="*/ 1668 w 1668"/>
                <a:gd name="T13" fmla="*/ 91 h 857"/>
                <a:gd name="T14" fmla="*/ 1668 w 1668"/>
                <a:gd name="T15" fmla="*/ 766 h 857"/>
                <a:gd name="T16" fmla="*/ 1662 w 1668"/>
                <a:gd name="T17" fmla="*/ 795 h 857"/>
                <a:gd name="T18" fmla="*/ 1651 w 1668"/>
                <a:gd name="T19" fmla="*/ 819 h 857"/>
                <a:gd name="T20" fmla="*/ 1630 w 1668"/>
                <a:gd name="T21" fmla="*/ 840 h 857"/>
                <a:gd name="T22" fmla="*/ 1605 w 1668"/>
                <a:gd name="T23" fmla="*/ 852 h 857"/>
                <a:gd name="T24" fmla="*/ 1577 w 1668"/>
                <a:gd name="T25" fmla="*/ 857 h 857"/>
                <a:gd name="T26" fmla="*/ 89 w 1668"/>
                <a:gd name="T27" fmla="*/ 857 h 857"/>
                <a:gd name="T28" fmla="*/ 61 w 1668"/>
                <a:gd name="T29" fmla="*/ 852 h 857"/>
                <a:gd name="T30" fmla="*/ 36 w 1668"/>
                <a:gd name="T31" fmla="*/ 840 h 857"/>
                <a:gd name="T32" fmla="*/ 17 w 1668"/>
                <a:gd name="T33" fmla="*/ 819 h 857"/>
                <a:gd name="T34" fmla="*/ 4 w 1668"/>
                <a:gd name="T35" fmla="*/ 795 h 857"/>
                <a:gd name="T36" fmla="*/ 0 w 1668"/>
                <a:gd name="T37" fmla="*/ 766 h 857"/>
                <a:gd name="T38" fmla="*/ 0 w 1668"/>
                <a:gd name="T39" fmla="*/ 91 h 857"/>
                <a:gd name="T40" fmla="*/ 4 w 1668"/>
                <a:gd name="T41" fmla="*/ 63 h 857"/>
                <a:gd name="T42" fmla="*/ 17 w 1668"/>
                <a:gd name="T43" fmla="*/ 38 h 857"/>
                <a:gd name="T44" fmla="*/ 36 w 1668"/>
                <a:gd name="T45" fmla="*/ 17 h 857"/>
                <a:gd name="T46" fmla="*/ 61 w 1668"/>
                <a:gd name="T47" fmla="*/ 6 h 857"/>
                <a:gd name="T48" fmla="*/ 89 w 1668"/>
                <a:gd name="T49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8" h="857">
                  <a:moveTo>
                    <a:pt x="89" y="0"/>
                  </a:moveTo>
                  <a:lnTo>
                    <a:pt x="1577" y="0"/>
                  </a:lnTo>
                  <a:lnTo>
                    <a:pt x="1605" y="6"/>
                  </a:lnTo>
                  <a:lnTo>
                    <a:pt x="1630" y="17"/>
                  </a:lnTo>
                  <a:lnTo>
                    <a:pt x="1651" y="38"/>
                  </a:lnTo>
                  <a:lnTo>
                    <a:pt x="1662" y="63"/>
                  </a:lnTo>
                  <a:lnTo>
                    <a:pt x="1668" y="91"/>
                  </a:lnTo>
                  <a:lnTo>
                    <a:pt x="1668" y="766"/>
                  </a:lnTo>
                  <a:lnTo>
                    <a:pt x="1662" y="795"/>
                  </a:lnTo>
                  <a:lnTo>
                    <a:pt x="1651" y="819"/>
                  </a:lnTo>
                  <a:lnTo>
                    <a:pt x="1630" y="840"/>
                  </a:lnTo>
                  <a:lnTo>
                    <a:pt x="1605" y="852"/>
                  </a:lnTo>
                  <a:lnTo>
                    <a:pt x="1577" y="857"/>
                  </a:lnTo>
                  <a:lnTo>
                    <a:pt x="89" y="857"/>
                  </a:lnTo>
                  <a:lnTo>
                    <a:pt x="61" y="852"/>
                  </a:lnTo>
                  <a:lnTo>
                    <a:pt x="36" y="840"/>
                  </a:lnTo>
                  <a:lnTo>
                    <a:pt x="17" y="819"/>
                  </a:lnTo>
                  <a:lnTo>
                    <a:pt x="4" y="795"/>
                  </a:lnTo>
                  <a:lnTo>
                    <a:pt x="0" y="766"/>
                  </a:lnTo>
                  <a:lnTo>
                    <a:pt x="0" y="91"/>
                  </a:lnTo>
                  <a:lnTo>
                    <a:pt x="4" y="63"/>
                  </a:lnTo>
                  <a:lnTo>
                    <a:pt x="17" y="38"/>
                  </a:lnTo>
                  <a:lnTo>
                    <a:pt x="36" y="17"/>
                  </a:lnTo>
                  <a:lnTo>
                    <a:pt x="61" y="6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l-PL" sz="900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4621" y="2075"/>
              <a:ext cx="307" cy="307"/>
            </a:xfrm>
            <a:custGeom>
              <a:avLst/>
              <a:gdLst>
                <a:gd name="T0" fmla="*/ 39 w 615"/>
                <a:gd name="T1" fmla="*/ 0 h 614"/>
                <a:gd name="T2" fmla="*/ 575 w 615"/>
                <a:gd name="T3" fmla="*/ 0 h 614"/>
                <a:gd name="T4" fmla="*/ 594 w 615"/>
                <a:gd name="T5" fmla="*/ 6 h 614"/>
                <a:gd name="T6" fmla="*/ 609 w 615"/>
                <a:gd name="T7" fmla="*/ 19 h 614"/>
                <a:gd name="T8" fmla="*/ 615 w 615"/>
                <a:gd name="T9" fmla="*/ 38 h 614"/>
                <a:gd name="T10" fmla="*/ 615 w 615"/>
                <a:gd name="T11" fmla="*/ 574 h 614"/>
                <a:gd name="T12" fmla="*/ 609 w 615"/>
                <a:gd name="T13" fmla="*/ 595 h 614"/>
                <a:gd name="T14" fmla="*/ 594 w 615"/>
                <a:gd name="T15" fmla="*/ 608 h 614"/>
                <a:gd name="T16" fmla="*/ 575 w 615"/>
                <a:gd name="T17" fmla="*/ 614 h 614"/>
                <a:gd name="T18" fmla="*/ 39 w 615"/>
                <a:gd name="T19" fmla="*/ 614 h 614"/>
                <a:gd name="T20" fmla="*/ 19 w 615"/>
                <a:gd name="T21" fmla="*/ 608 h 614"/>
                <a:gd name="T22" fmla="*/ 6 w 615"/>
                <a:gd name="T23" fmla="*/ 595 h 614"/>
                <a:gd name="T24" fmla="*/ 0 w 615"/>
                <a:gd name="T25" fmla="*/ 574 h 614"/>
                <a:gd name="T26" fmla="*/ 0 w 615"/>
                <a:gd name="T27" fmla="*/ 38 h 614"/>
                <a:gd name="T28" fmla="*/ 6 w 615"/>
                <a:gd name="T29" fmla="*/ 19 h 614"/>
                <a:gd name="T30" fmla="*/ 19 w 615"/>
                <a:gd name="T31" fmla="*/ 6 h 614"/>
                <a:gd name="T32" fmla="*/ 39 w 615"/>
                <a:gd name="T33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5" h="614">
                  <a:moveTo>
                    <a:pt x="39" y="0"/>
                  </a:moveTo>
                  <a:lnTo>
                    <a:pt x="575" y="0"/>
                  </a:lnTo>
                  <a:lnTo>
                    <a:pt x="594" y="6"/>
                  </a:lnTo>
                  <a:lnTo>
                    <a:pt x="609" y="19"/>
                  </a:lnTo>
                  <a:lnTo>
                    <a:pt x="615" y="38"/>
                  </a:lnTo>
                  <a:lnTo>
                    <a:pt x="615" y="574"/>
                  </a:lnTo>
                  <a:lnTo>
                    <a:pt x="609" y="595"/>
                  </a:lnTo>
                  <a:lnTo>
                    <a:pt x="594" y="608"/>
                  </a:lnTo>
                  <a:lnTo>
                    <a:pt x="575" y="614"/>
                  </a:lnTo>
                  <a:lnTo>
                    <a:pt x="39" y="614"/>
                  </a:lnTo>
                  <a:lnTo>
                    <a:pt x="19" y="608"/>
                  </a:lnTo>
                  <a:lnTo>
                    <a:pt x="6" y="595"/>
                  </a:lnTo>
                  <a:lnTo>
                    <a:pt x="0" y="574"/>
                  </a:lnTo>
                  <a:lnTo>
                    <a:pt x="0" y="38"/>
                  </a:lnTo>
                  <a:lnTo>
                    <a:pt x="6" y="19"/>
                  </a:lnTo>
                  <a:lnTo>
                    <a:pt x="19" y="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l-PL" sz="900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4191" y="2075"/>
              <a:ext cx="307" cy="307"/>
            </a:xfrm>
            <a:custGeom>
              <a:avLst/>
              <a:gdLst>
                <a:gd name="T0" fmla="*/ 38 w 612"/>
                <a:gd name="T1" fmla="*/ 0 h 614"/>
                <a:gd name="T2" fmla="*/ 574 w 612"/>
                <a:gd name="T3" fmla="*/ 0 h 614"/>
                <a:gd name="T4" fmla="*/ 593 w 612"/>
                <a:gd name="T5" fmla="*/ 6 h 614"/>
                <a:gd name="T6" fmla="*/ 608 w 612"/>
                <a:gd name="T7" fmla="*/ 19 h 614"/>
                <a:gd name="T8" fmla="*/ 612 w 612"/>
                <a:gd name="T9" fmla="*/ 38 h 614"/>
                <a:gd name="T10" fmla="*/ 612 w 612"/>
                <a:gd name="T11" fmla="*/ 574 h 614"/>
                <a:gd name="T12" fmla="*/ 608 w 612"/>
                <a:gd name="T13" fmla="*/ 595 h 614"/>
                <a:gd name="T14" fmla="*/ 593 w 612"/>
                <a:gd name="T15" fmla="*/ 608 h 614"/>
                <a:gd name="T16" fmla="*/ 574 w 612"/>
                <a:gd name="T17" fmla="*/ 614 h 614"/>
                <a:gd name="T18" fmla="*/ 38 w 612"/>
                <a:gd name="T19" fmla="*/ 614 h 614"/>
                <a:gd name="T20" fmla="*/ 19 w 612"/>
                <a:gd name="T21" fmla="*/ 608 h 614"/>
                <a:gd name="T22" fmla="*/ 4 w 612"/>
                <a:gd name="T23" fmla="*/ 595 h 614"/>
                <a:gd name="T24" fmla="*/ 0 w 612"/>
                <a:gd name="T25" fmla="*/ 574 h 614"/>
                <a:gd name="T26" fmla="*/ 0 w 612"/>
                <a:gd name="T27" fmla="*/ 38 h 614"/>
                <a:gd name="T28" fmla="*/ 4 w 612"/>
                <a:gd name="T29" fmla="*/ 19 h 614"/>
                <a:gd name="T30" fmla="*/ 19 w 612"/>
                <a:gd name="T31" fmla="*/ 6 h 614"/>
                <a:gd name="T32" fmla="*/ 38 w 612"/>
                <a:gd name="T33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2" h="614">
                  <a:moveTo>
                    <a:pt x="38" y="0"/>
                  </a:moveTo>
                  <a:lnTo>
                    <a:pt x="574" y="0"/>
                  </a:lnTo>
                  <a:lnTo>
                    <a:pt x="593" y="6"/>
                  </a:lnTo>
                  <a:lnTo>
                    <a:pt x="608" y="19"/>
                  </a:lnTo>
                  <a:lnTo>
                    <a:pt x="612" y="38"/>
                  </a:lnTo>
                  <a:lnTo>
                    <a:pt x="612" y="574"/>
                  </a:lnTo>
                  <a:lnTo>
                    <a:pt x="608" y="595"/>
                  </a:lnTo>
                  <a:lnTo>
                    <a:pt x="593" y="608"/>
                  </a:lnTo>
                  <a:lnTo>
                    <a:pt x="574" y="614"/>
                  </a:lnTo>
                  <a:lnTo>
                    <a:pt x="38" y="614"/>
                  </a:lnTo>
                  <a:lnTo>
                    <a:pt x="19" y="608"/>
                  </a:lnTo>
                  <a:lnTo>
                    <a:pt x="4" y="595"/>
                  </a:lnTo>
                  <a:lnTo>
                    <a:pt x="0" y="574"/>
                  </a:lnTo>
                  <a:lnTo>
                    <a:pt x="0" y="38"/>
                  </a:lnTo>
                  <a:lnTo>
                    <a:pt x="4" y="19"/>
                  </a:lnTo>
                  <a:lnTo>
                    <a:pt x="19" y="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l-PL" sz="900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3761" y="2075"/>
              <a:ext cx="307" cy="307"/>
            </a:xfrm>
            <a:custGeom>
              <a:avLst/>
              <a:gdLst>
                <a:gd name="T0" fmla="*/ 40 w 615"/>
                <a:gd name="T1" fmla="*/ 0 h 614"/>
                <a:gd name="T2" fmla="*/ 577 w 615"/>
                <a:gd name="T3" fmla="*/ 0 h 614"/>
                <a:gd name="T4" fmla="*/ 596 w 615"/>
                <a:gd name="T5" fmla="*/ 6 h 614"/>
                <a:gd name="T6" fmla="*/ 609 w 615"/>
                <a:gd name="T7" fmla="*/ 19 h 614"/>
                <a:gd name="T8" fmla="*/ 615 w 615"/>
                <a:gd name="T9" fmla="*/ 38 h 614"/>
                <a:gd name="T10" fmla="*/ 615 w 615"/>
                <a:gd name="T11" fmla="*/ 574 h 614"/>
                <a:gd name="T12" fmla="*/ 609 w 615"/>
                <a:gd name="T13" fmla="*/ 595 h 614"/>
                <a:gd name="T14" fmla="*/ 596 w 615"/>
                <a:gd name="T15" fmla="*/ 608 h 614"/>
                <a:gd name="T16" fmla="*/ 577 w 615"/>
                <a:gd name="T17" fmla="*/ 614 h 614"/>
                <a:gd name="T18" fmla="*/ 40 w 615"/>
                <a:gd name="T19" fmla="*/ 614 h 614"/>
                <a:gd name="T20" fmla="*/ 19 w 615"/>
                <a:gd name="T21" fmla="*/ 608 h 614"/>
                <a:gd name="T22" fmla="*/ 6 w 615"/>
                <a:gd name="T23" fmla="*/ 595 h 614"/>
                <a:gd name="T24" fmla="*/ 0 w 615"/>
                <a:gd name="T25" fmla="*/ 574 h 614"/>
                <a:gd name="T26" fmla="*/ 0 w 615"/>
                <a:gd name="T27" fmla="*/ 38 h 614"/>
                <a:gd name="T28" fmla="*/ 6 w 615"/>
                <a:gd name="T29" fmla="*/ 19 h 614"/>
                <a:gd name="T30" fmla="*/ 19 w 615"/>
                <a:gd name="T31" fmla="*/ 6 h 614"/>
                <a:gd name="T32" fmla="*/ 40 w 615"/>
                <a:gd name="T33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5" h="614">
                  <a:moveTo>
                    <a:pt x="40" y="0"/>
                  </a:moveTo>
                  <a:lnTo>
                    <a:pt x="577" y="0"/>
                  </a:lnTo>
                  <a:lnTo>
                    <a:pt x="596" y="6"/>
                  </a:lnTo>
                  <a:lnTo>
                    <a:pt x="609" y="19"/>
                  </a:lnTo>
                  <a:lnTo>
                    <a:pt x="615" y="38"/>
                  </a:lnTo>
                  <a:lnTo>
                    <a:pt x="615" y="574"/>
                  </a:lnTo>
                  <a:lnTo>
                    <a:pt x="609" y="595"/>
                  </a:lnTo>
                  <a:lnTo>
                    <a:pt x="596" y="608"/>
                  </a:lnTo>
                  <a:lnTo>
                    <a:pt x="577" y="614"/>
                  </a:lnTo>
                  <a:lnTo>
                    <a:pt x="40" y="614"/>
                  </a:lnTo>
                  <a:lnTo>
                    <a:pt x="19" y="608"/>
                  </a:lnTo>
                  <a:lnTo>
                    <a:pt x="6" y="595"/>
                  </a:lnTo>
                  <a:lnTo>
                    <a:pt x="0" y="574"/>
                  </a:lnTo>
                  <a:lnTo>
                    <a:pt x="0" y="38"/>
                  </a:lnTo>
                  <a:lnTo>
                    <a:pt x="6" y="19"/>
                  </a:lnTo>
                  <a:lnTo>
                    <a:pt x="19" y="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l-PL" sz="900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4191" y="1673"/>
              <a:ext cx="307" cy="307"/>
            </a:xfrm>
            <a:custGeom>
              <a:avLst/>
              <a:gdLst>
                <a:gd name="T0" fmla="*/ 38 w 612"/>
                <a:gd name="T1" fmla="*/ 0 h 614"/>
                <a:gd name="T2" fmla="*/ 574 w 612"/>
                <a:gd name="T3" fmla="*/ 0 h 614"/>
                <a:gd name="T4" fmla="*/ 593 w 612"/>
                <a:gd name="T5" fmla="*/ 6 h 614"/>
                <a:gd name="T6" fmla="*/ 608 w 612"/>
                <a:gd name="T7" fmla="*/ 19 h 614"/>
                <a:gd name="T8" fmla="*/ 612 w 612"/>
                <a:gd name="T9" fmla="*/ 38 h 614"/>
                <a:gd name="T10" fmla="*/ 612 w 612"/>
                <a:gd name="T11" fmla="*/ 574 h 614"/>
                <a:gd name="T12" fmla="*/ 608 w 612"/>
                <a:gd name="T13" fmla="*/ 595 h 614"/>
                <a:gd name="T14" fmla="*/ 593 w 612"/>
                <a:gd name="T15" fmla="*/ 608 h 614"/>
                <a:gd name="T16" fmla="*/ 574 w 612"/>
                <a:gd name="T17" fmla="*/ 614 h 614"/>
                <a:gd name="T18" fmla="*/ 38 w 612"/>
                <a:gd name="T19" fmla="*/ 614 h 614"/>
                <a:gd name="T20" fmla="*/ 19 w 612"/>
                <a:gd name="T21" fmla="*/ 608 h 614"/>
                <a:gd name="T22" fmla="*/ 4 w 612"/>
                <a:gd name="T23" fmla="*/ 595 h 614"/>
                <a:gd name="T24" fmla="*/ 0 w 612"/>
                <a:gd name="T25" fmla="*/ 574 h 614"/>
                <a:gd name="T26" fmla="*/ 0 w 612"/>
                <a:gd name="T27" fmla="*/ 38 h 614"/>
                <a:gd name="T28" fmla="*/ 4 w 612"/>
                <a:gd name="T29" fmla="*/ 19 h 614"/>
                <a:gd name="T30" fmla="*/ 19 w 612"/>
                <a:gd name="T31" fmla="*/ 6 h 614"/>
                <a:gd name="T32" fmla="*/ 38 w 612"/>
                <a:gd name="T33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2" h="614">
                  <a:moveTo>
                    <a:pt x="38" y="0"/>
                  </a:moveTo>
                  <a:lnTo>
                    <a:pt x="574" y="0"/>
                  </a:lnTo>
                  <a:lnTo>
                    <a:pt x="593" y="6"/>
                  </a:lnTo>
                  <a:lnTo>
                    <a:pt x="608" y="19"/>
                  </a:lnTo>
                  <a:lnTo>
                    <a:pt x="612" y="38"/>
                  </a:lnTo>
                  <a:lnTo>
                    <a:pt x="612" y="574"/>
                  </a:lnTo>
                  <a:lnTo>
                    <a:pt x="608" y="595"/>
                  </a:lnTo>
                  <a:lnTo>
                    <a:pt x="593" y="608"/>
                  </a:lnTo>
                  <a:lnTo>
                    <a:pt x="574" y="614"/>
                  </a:lnTo>
                  <a:lnTo>
                    <a:pt x="38" y="614"/>
                  </a:lnTo>
                  <a:lnTo>
                    <a:pt x="19" y="608"/>
                  </a:lnTo>
                  <a:lnTo>
                    <a:pt x="4" y="595"/>
                  </a:lnTo>
                  <a:lnTo>
                    <a:pt x="0" y="574"/>
                  </a:lnTo>
                  <a:lnTo>
                    <a:pt x="0" y="38"/>
                  </a:lnTo>
                  <a:lnTo>
                    <a:pt x="4" y="19"/>
                  </a:lnTo>
                  <a:lnTo>
                    <a:pt x="19" y="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l-PL" sz="900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3761" y="1673"/>
              <a:ext cx="307" cy="307"/>
            </a:xfrm>
            <a:custGeom>
              <a:avLst/>
              <a:gdLst>
                <a:gd name="T0" fmla="*/ 40 w 615"/>
                <a:gd name="T1" fmla="*/ 0 h 614"/>
                <a:gd name="T2" fmla="*/ 577 w 615"/>
                <a:gd name="T3" fmla="*/ 0 h 614"/>
                <a:gd name="T4" fmla="*/ 596 w 615"/>
                <a:gd name="T5" fmla="*/ 6 h 614"/>
                <a:gd name="T6" fmla="*/ 609 w 615"/>
                <a:gd name="T7" fmla="*/ 19 h 614"/>
                <a:gd name="T8" fmla="*/ 615 w 615"/>
                <a:gd name="T9" fmla="*/ 38 h 614"/>
                <a:gd name="T10" fmla="*/ 615 w 615"/>
                <a:gd name="T11" fmla="*/ 574 h 614"/>
                <a:gd name="T12" fmla="*/ 609 w 615"/>
                <a:gd name="T13" fmla="*/ 595 h 614"/>
                <a:gd name="T14" fmla="*/ 596 w 615"/>
                <a:gd name="T15" fmla="*/ 608 h 614"/>
                <a:gd name="T16" fmla="*/ 577 w 615"/>
                <a:gd name="T17" fmla="*/ 614 h 614"/>
                <a:gd name="T18" fmla="*/ 40 w 615"/>
                <a:gd name="T19" fmla="*/ 614 h 614"/>
                <a:gd name="T20" fmla="*/ 19 w 615"/>
                <a:gd name="T21" fmla="*/ 608 h 614"/>
                <a:gd name="T22" fmla="*/ 6 w 615"/>
                <a:gd name="T23" fmla="*/ 595 h 614"/>
                <a:gd name="T24" fmla="*/ 0 w 615"/>
                <a:gd name="T25" fmla="*/ 574 h 614"/>
                <a:gd name="T26" fmla="*/ 0 w 615"/>
                <a:gd name="T27" fmla="*/ 38 h 614"/>
                <a:gd name="T28" fmla="*/ 6 w 615"/>
                <a:gd name="T29" fmla="*/ 19 h 614"/>
                <a:gd name="T30" fmla="*/ 19 w 615"/>
                <a:gd name="T31" fmla="*/ 6 h 614"/>
                <a:gd name="T32" fmla="*/ 40 w 615"/>
                <a:gd name="T33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5" h="614">
                  <a:moveTo>
                    <a:pt x="40" y="0"/>
                  </a:moveTo>
                  <a:lnTo>
                    <a:pt x="577" y="0"/>
                  </a:lnTo>
                  <a:lnTo>
                    <a:pt x="596" y="6"/>
                  </a:lnTo>
                  <a:lnTo>
                    <a:pt x="609" y="19"/>
                  </a:lnTo>
                  <a:lnTo>
                    <a:pt x="615" y="38"/>
                  </a:lnTo>
                  <a:lnTo>
                    <a:pt x="615" y="574"/>
                  </a:lnTo>
                  <a:lnTo>
                    <a:pt x="609" y="595"/>
                  </a:lnTo>
                  <a:lnTo>
                    <a:pt x="596" y="608"/>
                  </a:lnTo>
                  <a:lnTo>
                    <a:pt x="577" y="614"/>
                  </a:lnTo>
                  <a:lnTo>
                    <a:pt x="40" y="614"/>
                  </a:lnTo>
                  <a:lnTo>
                    <a:pt x="19" y="608"/>
                  </a:lnTo>
                  <a:lnTo>
                    <a:pt x="6" y="595"/>
                  </a:lnTo>
                  <a:lnTo>
                    <a:pt x="0" y="574"/>
                  </a:lnTo>
                  <a:lnTo>
                    <a:pt x="0" y="38"/>
                  </a:lnTo>
                  <a:lnTo>
                    <a:pt x="6" y="19"/>
                  </a:lnTo>
                  <a:lnTo>
                    <a:pt x="19" y="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l-PL" sz="900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2930" y="1499"/>
              <a:ext cx="293" cy="358"/>
            </a:xfrm>
            <a:custGeom>
              <a:avLst/>
              <a:gdLst>
                <a:gd name="T0" fmla="*/ 51 w 588"/>
                <a:gd name="T1" fmla="*/ 0 h 717"/>
                <a:gd name="T2" fmla="*/ 535 w 588"/>
                <a:gd name="T3" fmla="*/ 0 h 717"/>
                <a:gd name="T4" fmla="*/ 555 w 588"/>
                <a:gd name="T5" fmla="*/ 4 h 717"/>
                <a:gd name="T6" fmla="*/ 573 w 588"/>
                <a:gd name="T7" fmla="*/ 15 h 717"/>
                <a:gd name="T8" fmla="*/ 582 w 588"/>
                <a:gd name="T9" fmla="*/ 32 h 717"/>
                <a:gd name="T10" fmla="*/ 588 w 588"/>
                <a:gd name="T11" fmla="*/ 53 h 717"/>
                <a:gd name="T12" fmla="*/ 588 w 588"/>
                <a:gd name="T13" fmla="*/ 665 h 717"/>
                <a:gd name="T14" fmla="*/ 582 w 588"/>
                <a:gd name="T15" fmla="*/ 684 h 717"/>
                <a:gd name="T16" fmla="*/ 573 w 588"/>
                <a:gd name="T17" fmla="*/ 702 h 717"/>
                <a:gd name="T18" fmla="*/ 555 w 588"/>
                <a:gd name="T19" fmla="*/ 713 h 717"/>
                <a:gd name="T20" fmla="*/ 535 w 588"/>
                <a:gd name="T21" fmla="*/ 717 h 717"/>
                <a:gd name="T22" fmla="*/ 51 w 588"/>
                <a:gd name="T23" fmla="*/ 717 h 717"/>
                <a:gd name="T24" fmla="*/ 32 w 588"/>
                <a:gd name="T25" fmla="*/ 713 h 717"/>
                <a:gd name="T26" fmla="*/ 15 w 588"/>
                <a:gd name="T27" fmla="*/ 702 h 717"/>
                <a:gd name="T28" fmla="*/ 4 w 588"/>
                <a:gd name="T29" fmla="*/ 684 h 717"/>
                <a:gd name="T30" fmla="*/ 0 w 588"/>
                <a:gd name="T31" fmla="*/ 665 h 717"/>
                <a:gd name="T32" fmla="*/ 0 w 588"/>
                <a:gd name="T33" fmla="*/ 53 h 717"/>
                <a:gd name="T34" fmla="*/ 4 w 588"/>
                <a:gd name="T35" fmla="*/ 32 h 717"/>
                <a:gd name="T36" fmla="*/ 15 w 588"/>
                <a:gd name="T37" fmla="*/ 15 h 717"/>
                <a:gd name="T38" fmla="*/ 32 w 588"/>
                <a:gd name="T39" fmla="*/ 4 h 717"/>
                <a:gd name="T40" fmla="*/ 51 w 588"/>
                <a:gd name="T41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8" h="717">
                  <a:moveTo>
                    <a:pt x="51" y="0"/>
                  </a:moveTo>
                  <a:lnTo>
                    <a:pt x="535" y="0"/>
                  </a:lnTo>
                  <a:lnTo>
                    <a:pt x="555" y="4"/>
                  </a:lnTo>
                  <a:lnTo>
                    <a:pt x="573" y="15"/>
                  </a:lnTo>
                  <a:lnTo>
                    <a:pt x="582" y="32"/>
                  </a:lnTo>
                  <a:lnTo>
                    <a:pt x="588" y="53"/>
                  </a:lnTo>
                  <a:lnTo>
                    <a:pt x="588" y="665"/>
                  </a:lnTo>
                  <a:lnTo>
                    <a:pt x="582" y="684"/>
                  </a:lnTo>
                  <a:lnTo>
                    <a:pt x="573" y="702"/>
                  </a:lnTo>
                  <a:lnTo>
                    <a:pt x="555" y="713"/>
                  </a:lnTo>
                  <a:lnTo>
                    <a:pt x="535" y="717"/>
                  </a:lnTo>
                  <a:lnTo>
                    <a:pt x="51" y="717"/>
                  </a:lnTo>
                  <a:lnTo>
                    <a:pt x="32" y="713"/>
                  </a:lnTo>
                  <a:lnTo>
                    <a:pt x="15" y="702"/>
                  </a:lnTo>
                  <a:lnTo>
                    <a:pt x="4" y="684"/>
                  </a:lnTo>
                  <a:lnTo>
                    <a:pt x="0" y="665"/>
                  </a:lnTo>
                  <a:lnTo>
                    <a:pt x="0" y="53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l-PL" sz="900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2930" y="969"/>
              <a:ext cx="293" cy="439"/>
            </a:xfrm>
            <a:custGeom>
              <a:avLst/>
              <a:gdLst>
                <a:gd name="T0" fmla="*/ 293 w 588"/>
                <a:gd name="T1" fmla="*/ 0 h 878"/>
                <a:gd name="T2" fmla="*/ 293 w 588"/>
                <a:gd name="T3" fmla="*/ 0 h 878"/>
                <a:gd name="T4" fmla="*/ 318 w 588"/>
                <a:gd name="T5" fmla="*/ 3 h 878"/>
                <a:gd name="T6" fmla="*/ 339 w 588"/>
                <a:gd name="T7" fmla="*/ 15 h 878"/>
                <a:gd name="T8" fmla="*/ 356 w 588"/>
                <a:gd name="T9" fmla="*/ 32 h 878"/>
                <a:gd name="T10" fmla="*/ 367 w 588"/>
                <a:gd name="T11" fmla="*/ 53 h 878"/>
                <a:gd name="T12" fmla="*/ 371 w 588"/>
                <a:gd name="T13" fmla="*/ 77 h 878"/>
                <a:gd name="T14" fmla="*/ 371 w 588"/>
                <a:gd name="T15" fmla="*/ 638 h 878"/>
                <a:gd name="T16" fmla="*/ 535 w 588"/>
                <a:gd name="T17" fmla="*/ 638 h 878"/>
                <a:gd name="T18" fmla="*/ 555 w 588"/>
                <a:gd name="T19" fmla="*/ 644 h 878"/>
                <a:gd name="T20" fmla="*/ 573 w 588"/>
                <a:gd name="T21" fmla="*/ 653 h 878"/>
                <a:gd name="T22" fmla="*/ 582 w 588"/>
                <a:gd name="T23" fmla="*/ 670 h 878"/>
                <a:gd name="T24" fmla="*/ 588 w 588"/>
                <a:gd name="T25" fmla="*/ 691 h 878"/>
                <a:gd name="T26" fmla="*/ 588 w 588"/>
                <a:gd name="T27" fmla="*/ 826 h 878"/>
                <a:gd name="T28" fmla="*/ 582 w 588"/>
                <a:gd name="T29" fmla="*/ 847 h 878"/>
                <a:gd name="T30" fmla="*/ 573 w 588"/>
                <a:gd name="T31" fmla="*/ 862 h 878"/>
                <a:gd name="T32" fmla="*/ 555 w 588"/>
                <a:gd name="T33" fmla="*/ 874 h 878"/>
                <a:gd name="T34" fmla="*/ 535 w 588"/>
                <a:gd name="T35" fmla="*/ 878 h 878"/>
                <a:gd name="T36" fmla="*/ 51 w 588"/>
                <a:gd name="T37" fmla="*/ 878 h 878"/>
                <a:gd name="T38" fmla="*/ 32 w 588"/>
                <a:gd name="T39" fmla="*/ 874 h 878"/>
                <a:gd name="T40" fmla="*/ 15 w 588"/>
                <a:gd name="T41" fmla="*/ 862 h 878"/>
                <a:gd name="T42" fmla="*/ 4 w 588"/>
                <a:gd name="T43" fmla="*/ 847 h 878"/>
                <a:gd name="T44" fmla="*/ 0 w 588"/>
                <a:gd name="T45" fmla="*/ 826 h 878"/>
                <a:gd name="T46" fmla="*/ 0 w 588"/>
                <a:gd name="T47" fmla="*/ 691 h 878"/>
                <a:gd name="T48" fmla="*/ 4 w 588"/>
                <a:gd name="T49" fmla="*/ 670 h 878"/>
                <a:gd name="T50" fmla="*/ 15 w 588"/>
                <a:gd name="T51" fmla="*/ 653 h 878"/>
                <a:gd name="T52" fmla="*/ 32 w 588"/>
                <a:gd name="T53" fmla="*/ 644 h 878"/>
                <a:gd name="T54" fmla="*/ 51 w 588"/>
                <a:gd name="T55" fmla="*/ 638 h 878"/>
                <a:gd name="T56" fmla="*/ 215 w 588"/>
                <a:gd name="T57" fmla="*/ 638 h 878"/>
                <a:gd name="T58" fmla="*/ 215 w 588"/>
                <a:gd name="T59" fmla="*/ 77 h 878"/>
                <a:gd name="T60" fmla="*/ 221 w 588"/>
                <a:gd name="T61" fmla="*/ 53 h 878"/>
                <a:gd name="T62" fmla="*/ 230 w 588"/>
                <a:gd name="T63" fmla="*/ 32 h 878"/>
                <a:gd name="T64" fmla="*/ 247 w 588"/>
                <a:gd name="T65" fmla="*/ 15 h 878"/>
                <a:gd name="T66" fmla="*/ 268 w 588"/>
                <a:gd name="T67" fmla="*/ 3 h 878"/>
                <a:gd name="T68" fmla="*/ 293 w 588"/>
                <a:gd name="T69" fmla="*/ 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8" h="878">
                  <a:moveTo>
                    <a:pt x="293" y="0"/>
                  </a:moveTo>
                  <a:lnTo>
                    <a:pt x="293" y="0"/>
                  </a:lnTo>
                  <a:lnTo>
                    <a:pt x="318" y="3"/>
                  </a:lnTo>
                  <a:lnTo>
                    <a:pt x="339" y="15"/>
                  </a:lnTo>
                  <a:lnTo>
                    <a:pt x="356" y="32"/>
                  </a:lnTo>
                  <a:lnTo>
                    <a:pt x="367" y="53"/>
                  </a:lnTo>
                  <a:lnTo>
                    <a:pt x="371" y="77"/>
                  </a:lnTo>
                  <a:lnTo>
                    <a:pt x="371" y="638"/>
                  </a:lnTo>
                  <a:lnTo>
                    <a:pt x="535" y="638"/>
                  </a:lnTo>
                  <a:lnTo>
                    <a:pt x="555" y="644"/>
                  </a:lnTo>
                  <a:lnTo>
                    <a:pt x="573" y="653"/>
                  </a:lnTo>
                  <a:lnTo>
                    <a:pt x="582" y="670"/>
                  </a:lnTo>
                  <a:lnTo>
                    <a:pt x="588" y="691"/>
                  </a:lnTo>
                  <a:lnTo>
                    <a:pt x="588" y="826"/>
                  </a:lnTo>
                  <a:lnTo>
                    <a:pt x="582" y="847"/>
                  </a:lnTo>
                  <a:lnTo>
                    <a:pt x="573" y="862"/>
                  </a:lnTo>
                  <a:lnTo>
                    <a:pt x="555" y="874"/>
                  </a:lnTo>
                  <a:lnTo>
                    <a:pt x="535" y="878"/>
                  </a:lnTo>
                  <a:lnTo>
                    <a:pt x="51" y="878"/>
                  </a:lnTo>
                  <a:lnTo>
                    <a:pt x="32" y="874"/>
                  </a:lnTo>
                  <a:lnTo>
                    <a:pt x="15" y="862"/>
                  </a:lnTo>
                  <a:lnTo>
                    <a:pt x="4" y="847"/>
                  </a:lnTo>
                  <a:lnTo>
                    <a:pt x="0" y="826"/>
                  </a:lnTo>
                  <a:lnTo>
                    <a:pt x="0" y="691"/>
                  </a:lnTo>
                  <a:lnTo>
                    <a:pt x="4" y="670"/>
                  </a:lnTo>
                  <a:lnTo>
                    <a:pt x="15" y="653"/>
                  </a:lnTo>
                  <a:lnTo>
                    <a:pt x="32" y="644"/>
                  </a:lnTo>
                  <a:lnTo>
                    <a:pt x="51" y="638"/>
                  </a:lnTo>
                  <a:lnTo>
                    <a:pt x="215" y="638"/>
                  </a:lnTo>
                  <a:lnTo>
                    <a:pt x="215" y="77"/>
                  </a:lnTo>
                  <a:lnTo>
                    <a:pt x="221" y="53"/>
                  </a:lnTo>
                  <a:lnTo>
                    <a:pt x="230" y="32"/>
                  </a:lnTo>
                  <a:lnTo>
                    <a:pt x="247" y="15"/>
                  </a:lnTo>
                  <a:lnTo>
                    <a:pt x="268" y="3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l-PL" sz="900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27"/>
            <p:cNvSpPr>
              <a:spLocks noEditPoints="1"/>
            </p:cNvSpPr>
            <p:nvPr/>
          </p:nvSpPr>
          <p:spPr bwMode="auto">
            <a:xfrm>
              <a:off x="2495" y="2389"/>
              <a:ext cx="3138" cy="846"/>
            </a:xfrm>
            <a:custGeom>
              <a:avLst/>
              <a:gdLst>
                <a:gd name="T0" fmla="*/ 4762 w 6276"/>
                <a:gd name="T1" fmla="*/ 590 h 1694"/>
                <a:gd name="T2" fmla="*/ 4705 w 6276"/>
                <a:gd name="T3" fmla="*/ 666 h 1694"/>
                <a:gd name="T4" fmla="*/ 4718 w 6276"/>
                <a:gd name="T5" fmla="*/ 763 h 1694"/>
                <a:gd name="T6" fmla="*/ 4793 w 6276"/>
                <a:gd name="T7" fmla="*/ 821 h 1694"/>
                <a:gd name="T8" fmla="*/ 4891 w 6276"/>
                <a:gd name="T9" fmla="*/ 808 h 1694"/>
                <a:gd name="T10" fmla="*/ 4950 w 6276"/>
                <a:gd name="T11" fmla="*/ 732 h 1694"/>
                <a:gd name="T12" fmla="*/ 4937 w 6276"/>
                <a:gd name="T13" fmla="*/ 635 h 1694"/>
                <a:gd name="T14" fmla="*/ 4861 w 6276"/>
                <a:gd name="T15" fmla="*/ 576 h 1694"/>
                <a:gd name="T16" fmla="*/ 4178 w 6276"/>
                <a:gd name="T17" fmla="*/ 576 h 1694"/>
                <a:gd name="T18" fmla="*/ 4102 w 6276"/>
                <a:gd name="T19" fmla="*/ 635 h 1694"/>
                <a:gd name="T20" fmla="*/ 4089 w 6276"/>
                <a:gd name="T21" fmla="*/ 732 h 1694"/>
                <a:gd name="T22" fmla="*/ 4148 w 6276"/>
                <a:gd name="T23" fmla="*/ 808 h 1694"/>
                <a:gd name="T24" fmla="*/ 4245 w 6276"/>
                <a:gd name="T25" fmla="*/ 821 h 1694"/>
                <a:gd name="T26" fmla="*/ 4321 w 6276"/>
                <a:gd name="T27" fmla="*/ 763 h 1694"/>
                <a:gd name="T28" fmla="*/ 4334 w 6276"/>
                <a:gd name="T29" fmla="*/ 666 h 1694"/>
                <a:gd name="T30" fmla="*/ 4275 w 6276"/>
                <a:gd name="T31" fmla="*/ 590 h 1694"/>
                <a:gd name="T32" fmla="*/ 5213 w 6276"/>
                <a:gd name="T33" fmla="*/ 0 h 1694"/>
                <a:gd name="T34" fmla="*/ 6261 w 6276"/>
                <a:gd name="T35" fmla="*/ 4 h 1694"/>
                <a:gd name="T36" fmla="*/ 6276 w 6276"/>
                <a:gd name="T37" fmla="*/ 33 h 1694"/>
                <a:gd name="T38" fmla="*/ 6261 w 6276"/>
                <a:gd name="T39" fmla="*/ 67 h 1694"/>
                <a:gd name="T40" fmla="*/ 6206 w 6276"/>
                <a:gd name="T41" fmla="*/ 154 h 1694"/>
                <a:gd name="T42" fmla="*/ 6114 w 6276"/>
                <a:gd name="T43" fmla="*/ 301 h 1694"/>
                <a:gd name="T44" fmla="*/ 5996 w 6276"/>
                <a:gd name="T45" fmla="*/ 491 h 1694"/>
                <a:gd name="T46" fmla="*/ 5861 w 6276"/>
                <a:gd name="T47" fmla="*/ 711 h 1694"/>
                <a:gd name="T48" fmla="*/ 5717 w 6276"/>
                <a:gd name="T49" fmla="*/ 945 h 1694"/>
                <a:gd name="T50" fmla="*/ 5572 w 6276"/>
                <a:gd name="T51" fmla="*/ 1177 h 1694"/>
                <a:gd name="T52" fmla="*/ 5437 w 6276"/>
                <a:gd name="T53" fmla="*/ 1394 h 1694"/>
                <a:gd name="T54" fmla="*/ 5323 w 6276"/>
                <a:gd name="T55" fmla="*/ 1580 h 1694"/>
                <a:gd name="T56" fmla="*/ 5257 w 6276"/>
                <a:gd name="T57" fmla="*/ 1684 h 1694"/>
                <a:gd name="T58" fmla="*/ 5240 w 6276"/>
                <a:gd name="T59" fmla="*/ 1694 h 1694"/>
                <a:gd name="T60" fmla="*/ 609 w 6276"/>
                <a:gd name="T61" fmla="*/ 1694 h 1694"/>
                <a:gd name="T62" fmla="*/ 591 w 6276"/>
                <a:gd name="T63" fmla="*/ 1681 h 1694"/>
                <a:gd name="T64" fmla="*/ 546 w 6276"/>
                <a:gd name="T65" fmla="*/ 1574 h 1694"/>
                <a:gd name="T66" fmla="*/ 470 w 6276"/>
                <a:gd name="T67" fmla="*/ 1386 h 1694"/>
                <a:gd name="T68" fmla="*/ 380 w 6276"/>
                <a:gd name="T69" fmla="*/ 1165 h 1694"/>
                <a:gd name="T70" fmla="*/ 287 w 6276"/>
                <a:gd name="T71" fmla="*/ 934 h 1694"/>
                <a:gd name="T72" fmla="*/ 194 w 6276"/>
                <a:gd name="T73" fmla="*/ 707 h 1694"/>
                <a:gd name="T74" fmla="*/ 112 w 6276"/>
                <a:gd name="T75" fmla="*/ 506 h 1694"/>
                <a:gd name="T76" fmla="*/ 49 w 6276"/>
                <a:gd name="T77" fmla="*/ 348 h 1694"/>
                <a:gd name="T78" fmla="*/ 10 w 6276"/>
                <a:gd name="T79" fmla="*/ 251 h 1694"/>
                <a:gd name="T80" fmla="*/ 0 w 6276"/>
                <a:gd name="T81" fmla="*/ 225 h 1694"/>
                <a:gd name="T82" fmla="*/ 6 w 6276"/>
                <a:gd name="T83" fmla="*/ 202 h 1694"/>
                <a:gd name="T84" fmla="*/ 25 w 6276"/>
                <a:gd name="T85" fmla="*/ 188 h 1694"/>
                <a:gd name="T86" fmla="*/ 5186 w 6276"/>
                <a:gd name="T87" fmla="*/ 12 h 1694"/>
                <a:gd name="T88" fmla="*/ 5205 w 6276"/>
                <a:gd name="T89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76" h="1694">
                  <a:moveTo>
                    <a:pt x="4827" y="572"/>
                  </a:moveTo>
                  <a:lnTo>
                    <a:pt x="4793" y="576"/>
                  </a:lnTo>
                  <a:lnTo>
                    <a:pt x="4762" y="590"/>
                  </a:lnTo>
                  <a:lnTo>
                    <a:pt x="4737" y="609"/>
                  </a:lnTo>
                  <a:lnTo>
                    <a:pt x="4718" y="635"/>
                  </a:lnTo>
                  <a:lnTo>
                    <a:pt x="4705" y="666"/>
                  </a:lnTo>
                  <a:lnTo>
                    <a:pt x="4699" y="700"/>
                  </a:lnTo>
                  <a:lnTo>
                    <a:pt x="4705" y="732"/>
                  </a:lnTo>
                  <a:lnTo>
                    <a:pt x="4718" y="763"/>
                  </a:lnTo>
                  <a:lnTo>
                    <a:pt x="4737" y="789"/>
                  </a:lnTo>
                  <a:lnTo>
                    <a:pt x="4762" y="808"/>
                  </a:lnTo>
                  <a:lnTo>
                    <a:pt x="4793" y="821"/>
                  </a:lnTo>
                  <a:lnTo>
                    <a:pt x="4827" y="825"/>
                  </a:lnTo>
                  <a:lnTo>
                    <a:pt x="4861" y="821"/>
                  </a:lnTo>
                  <a:lnTo>
                    <a:pt x="4891" y="808"/>
                  </a:lnTo>
                  <a:lnTo>
                    <a:pt x="4916" y="789"/>
                  </a:lnTo>
                  <a:lnTo>
                    <a:pt x="4937" y="763"/>
                  </a:lnTo>
                  <a:lnTo>
                    <a:pt x="4950" y="732"/>
                  </a:lnTo>
                  <a:lnTo>
                    <a:pt x="4954" y="700"/>
                  </a:lnTo>
                  <a:lnTo>
                    <a:pt x="4950" y="666"/>
                  </a:lnTo>
                  <a:lnTo>
                    <a:pt x="4937" y="635"/>
                  </a:lnTo>
                  <a:lnTo>
                    <a:pt x="4916" y="609"/>
                  </a:lnTo>
                  <a:lnTo>
                    <a:pt x="4891" y="590"/>
                  </a:lnTo>
                  <a:lnTo>
                    <a:pt x="4861" y="576"/>
                  </a:lnTo>
                  <a:lnTo>
                    <a:pt x="4827" y="572"/>
                  </a:lnTo>
                  <a:close/>
                  <a:moveTo>
                    <a:pt x="4213" y="572"/>
                  </a:moveTo>
                  <a:lnTo>
                    <a:pt x="4178" y="576"/>
                  </a:lnTo>
                  <a:lnTo>
                    <a:pt x="4148" y="590"/>
                  </a:lnTo>
                  <a:lnTo>
                    <a:pt x="4121" y="609"/>
                  </a:lnTo>
                  <a:lnTo>
                    <a:pt x="4102" y="635"/>
                  </a:lnTo>
                  <a:lnTo>
                    <a:pt x="4089" y="666"/>
                  </a:lnTo>
                  <a:lnTo>
                    <a:pt x="4085" y="700"/>
                  </a:lnTo>
                  <a:lnTo>
                    <a:pt x="4089" y="732"/>
                  </a:lnTo>
                  <a:lnTo>
                    <a:pt x="4102" y="763"/>
                  </a:lnTo>
                  <a:lnTo>
                    <a:pt x="4121" y="789"/>
                  </a:lnTo>
                  <a:lnTo>
                    <a:pt x="4148" y="808"/>
                  </a:lnTo>
                  <a:lnTo>
                    <a:pt x="4178" y="821"/>
                  </a:lnTo>
                  <a:lnTo>
                    <a:pt x="4213" y="825"/>
                  </a:lnTo>
                  <a:lnTo>
                    <a:pt x="4245" y="821"/>
                  </a:lnTo>
                  <a:lnTo>
                    <a:pt x="4275" y="808"/>
                  </a:lnTo>
                  <a:lnTo>
                    <a:pt x="4302" y="789"/>
                  </a:lnTo>
                  <a:lnTo>
                    <a:pt x="4321" y="763"/>
                  </a:lnTo>
                  <a:lnTo>
                    <a:pt x="4334" y="732"/>
                  </a:lnTo>
                  <a:lnTo>
                    <a:pt x="4338" y="700"/>
                  </a:lnTo>
                  <a:lnTo>
                    <a:pt x="4334" y="666"/>
                  </a:lnTo>
                  <a:lnTo>
                    <a:pt x="4321" y="635"/>
                  </a:lnTo>
                  <a:lnTo>
                    <a:pt x="4302" y="609"/>
                  </a:lnTo>
                  <a:lnTo>
                    <a:pt x="4275" y="590"/>
                  </a:lnTo>
                  <a:lnTo>
                    <a:pt x="4245" y="576"/>
                  </a:lnTo>
                  <a:lnTo>
                    <a:pt x="4213" y="572"/>
                  </a:lnTo>
                  <a:close/>
                  <a:moveTo>
                    <a:pt x="5213" y="0"/>
                  </a:moveTo>
                  <a:lnTo>
                    <a:pt x="6244" y="0"/>
                  </a:lnTo>
                  <a:lnTo>
                    <a:pt x="6253" y="0"/>
                  </a:lnTo>
                  <a:lnTo>
                    <a:pt x="6261" y="4"/>
                  </a:lnTo>
                  <a:lnTo>
                    <a:pt x="6266" y="10"/>
                  </a:lnTo>
                  <a:lnTo>
                    <a:pt x="6272" y="17"/>
                  </a:lnTo>
                  <a:lnTo>
                    <a:pt x="6276" y="33"/>
                  </a:lnTo>
                  <a:lnTo>
                    <a:pt x="6270" y="50"/>
                  </a:lnTo>
                  <a:lnTo>
                    <a:pt x="6268" y="54"/>
                  </a:lnTo>
                  <a:lnTo>
                    <a:pt x="6261" y="67"/>
                  </a:lnTo>
                  <a:lnTo>
                    <a:pt x="6247" y="90"/>
                  </a:lnTo>
                  <a:lnTo>
                    <a:pt x="6228" y="118"/>
                  </a:lnTo>
                  <a:lnTo>
                    <a:pt x="6206" y="154"/>
                  </a:lnTo>
                  <a:lnTo>
                    <a:pt x="6179" y="198"/>
                  </a:lnTo>
                  <a:lnTo>
                    <a:pt x="6149" y="247"/>
                  </a:lnTo>
                  <a:lnTo>
                    <a:pt x="6114" y="301"/>
                  </a:lnTo>
                  <a:lnTo>
                    <a:pt x="6078" y="360"/>
                  </a:lnTo>
                  <a:lnTo>
                    <a:pt x="6038" y="424"/>
                  </a:lnTo>
                  <a:lnTo>
                    <a:pt x="5996" y="491"/>
                  </a:lnTo>
                  <a:lnTo>
                    <a:pt x="5953" y="563"/>
                  </a:lnTo>
                  <a:lnTo>
                    <a:pt x="5907" y="635"/>
                  </a:lnTo>
                  <a:lnTo>
                    <a:pt x="5861" y="711"/>
                  </a:lnTo>
                  <a:lnTo>
                    <a:pt x="5814" y="789"/>
                  </a:lnTo>
                  <a:lnTo>
                    <a:pt x="5764" y="867"/>
                  </a:lnTo>
                  <a:lnTo>
                    <a:pt x="5717" y="945"/>
                  </a:lnTo>
                  <a:lnTo>
                    <a:pt x="5667" y="1023"/>
                  </a:lnTo>
                  <a:lnTo>
                    <a:pt x="5620" y="1101"/>
                  </a:lnTo>
                  <a:lnTo>
                    <a:pt x="5572" y="1177"/>
                  </a:lnTo>
                  <a:lnTo>
                    <a:pt x="5525" y="1253"/>
                  </a:lnTo>
                  <a:lnTo>
                    <a:pt x="5481" y="1325"/>
                  </a:lnTo>
                  <a:lnTo>
                    <a:pt x="5437" y="1394"/>
                  </a:lnTo>
                  <a:lnTo>
                    <a:pt x="5397" y="1460"/>
                  </a:lnTo>
                  <a:lnTo>
                    <a:pt x="5359" y="1523"/>
                  </a:lnTo>
                  <a:lnTo>
                    <a:pt x="5323" y="1580"/>
                  </a:lnTo>
                  <a:lnTo>
                    <a:pt x="5291" y="1633"/>
                  </a:lnTo>
                  <a:lnTo>
                    <a:pt x="5262" y="1679"/>
                  </a:lnTo>
                  <a:lnTo>
                    <a:pt x="5257" y="1684"/>
                  </a:lnTo>
                  <a:lnTo>
                    <a:pt x="5251" y="1690"/>
                  </a:lnTo>
                  <a:lnTo>
                    <a:pt x="5245" y="1692"/>
                  </a:lnTo>
                  <a:lnTo>
                    <a:pt x="5240" y="1694"/>
                  </a:lnTo>
                  <a:lnTo>
                    <a:pt x="5232" y="1694"/>
                  </a:lnTo>
                  <a:lnTo>
                    <a:pt x="616" y="1694"/>
                  </a:lnTo>
                  <a:lnTo>
                    <a:pt x="609" y="1694"/>
                  </a:lnTo>
                  <a:lnTo>
                    <a:pt x="603" y="1690"/>
                  </a:lnTo>
                  <a:lnTo>
                    <a:pt x="595" y="1686"/>
                  </a:lnTo>
                  <a:lnTo>
                    <a:pt x="591" y="1681"/>
                  </a:lnTo>
                  <a:lnTo>
                    <a:pt x="588" y="1675"/>
                  </a:lnTo>
                  <a:lnTo>
                    <a:pt x="569" y="1627"/>
                  </a:lnTo>
                  <a:lnTo>
                    <a:pt x="546" y="1574"/>
                  </a:lnTo>
                  <a:lnTo>
                    <a:pt x="523" y="1517"/>
                  </a:lnTo>
                  <a:lnTo>
                    <a:pt x="496" y="1452"/>
                  </a:lnTo>
                  <a:lnTo>
                    <a:pt x="470" y="1386"/>
                  </a:lnTo>
                  <a:lnTo>
                    <a:pt x="441" y="1316"/>
                  </a:lnTo>
                  <a:lnTo>
                    <a:pt x="411" y="1242"/>
                  </a:lnTo>
                  <a:lnTo>
                    <a:pt x="380" y="1165"/>
                  </a:lnTo>
                  <a:lnTo>
                    <a:pt x="350" y="1088"/>
                  </a:lnTo>
                  <a:lnTo>
                    <a:pt x="318" y="1012"/>
                  </a:lnTo>
                  <a:lnTo>
                    <a:pt x="287" y="934"/>
                  </a:lnTo>
                  <a:lnTo>
                    <a:pt x="255" y="856"/>
                  </a:lnTo>
                  <a:lnTo>
                    <a:pt x="224" y="780"/>
                  </a:lnTo>
                  <a:lnTo>
                    <a:pt x="194" y="707"/>
                  </a:lnTo>
                  <a:lnTo>
                    <a:pt x="165" y="635"/>
                  </a:lnTo>
                  <a:lnTo>
                    <a:pt x="139" y="569"/>
                  </a:lnTo>
                  <a:lnTo>
                    <a:pt x="112" y="506"/>
                  </a:lnTo>
                  <a:lnTo>
                    <a:pt x="89" y="447"/>
                  </a:lnTo>
                  <a:lnTo>
                    <a:pt x="68" y="394"/>
                  </a:lnTo>
                  <a:lnTo>
                    <a:pt x="49" y="348"/>
                  </a:lnTo>
                  <a:lnTo>
                    <a:pt x="32" y="308"/>
                  </a:lnTo>
                  <a:lnTo>
                    <a:pt x="21" y="276"/>
                  </a:lnTo>
                  <a:lnTo>
                    <a:pt x="10" y="251"/>
                  </a:lnTo>
                  <a:lnTo>
                    <a:pt x="4" y="236"/>
                  </a:lnTo>
                  <a:lnTo>
                    <a:pt x="2" y="232"/>
                  </a:lnTo>
                  <a:lnTo>
                    <a:pt x="0" y="225"/>
                  </a:lnTo>
                  <a:lnTo>
                    <a:pt x="0" y="217"/>
                  </a:lnTo>
                  <a:lnTo>
                    <a:pt x="2" y="209"/>
                  </a:lnTo>
                  <a:lnTo>
                    <a:pt x="6" y="202"/>
                  </a:lnTo>
                  <a:lnTo>
                    <a:pt x="11" y="196"/>
                  </a:lnTo>
                  <a:lnTo>
                    <a:pt x="17" y="190"/>
                  </a:lnTo>
                  <a:lnTo>
                    <a:pt x="25" y="188"/>
                  </a:lnTo>
                  <a:lnTo>
                    <a:pt x="32" y="187"/>
                  </a:lnTo>
                  <a:lnTo>
                    <a:pt x="5049" y="187"/>
                  </a:lnTo>
                  <a:lnTo>
                    <a:pt x="5186" y="12"/>
                  </a:lnTo>
                  <a:lnTo>
                    <a:pt x="5192" y="8"/>
                  </a:lnTo>
                  <a:lnTo>
                    <a:pt x="5198" y="4"/>
                  </a:lnTo>
                  <a:lnTo>
                    <a:pt x="5205" y="0"/>
                  </a:lnTo>
                  <a:lnTo>
                    <a:pt x="5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l-PL" sz="9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32"/>
          <p:cNvGrpSpPr/>
          <p:nvPr/>
        </p:nvGrpSpPr>
        <p:grpSpPr>
          <a:xfrm>
            <a:off x="2267744" y="2009755"/>
            <a:ext cx="460700" cy="274057"/>
            <a:chOff x="7646776" y="2426134"/>
            <a:chExt cx="472489" cy="281071"/>
          </a:xfrm>
          <a:solidFill>
            <a:schemeClr val="tx2"/>
          </a:solidFill>
        </p:grpSpPr>
        <p:sp>
          <p:nvSpPr>
            <p:cNvPr id="24" name="Freeform 4862"/>
            <p:cNvSpPr>
              <a:spLocks noEditPoints="1"/>
            </p:cNvSpPr>
            <p:nvPr/>
          </p:nvSpPr>
          <p:spPr bwMode="auto">
            <a:xfrm>
              <a:off x="7646776" y="2426134"/>
              <a:ext cx="472489" cy="281071"/>
            </a:xfrm>
            <a:custGeom>
              <a:avLst/>
              <a:gdLst>
                <a:gd name="T0" fmla="*/ 98 w 390"/>
                <a:gd name="T1" fmla="*/ 176 h 232"/>
                <a:gd name="T2" fmla="*/ 114 w 390"/>
                <a:gd name="T3" fmla="*/ 204 h 232"/>
                <a:gd name="T4" fmla="*/ 106 w 390"/>
                <a:gd name="T5" fmla="*/ 224 h 232"/>
                <a:gd name="T6" fmla="*/ 86 w 390"/>
                <a:gd name="T7" fmla="*/ 232 h 232"/>
                <a:gd name="T8" fmla="*/ 60 w 390"/>
                <a:gd name="T9" fmla="*/ 214 h 232"/>
                <a:gd name="T10" fmla="*/ 60 w 390"/>
                <a:gd name="T11" fmla="*/ 192 h 232"/>
                <a:gd name="T12" fmla="*/ 86 w 390"/>
                <a:gd name="T13" fmla="*/ 174 h 232"/>
                <a:gd name="T14" fmla="*/ 318 w 390"/>
                <a:gd name="T15" fmla="*/ 176 h 232"/>
                <a:gd name="T16" fmla="*/ 334 w 390"/>
                <a:gd name="T17" fmla="*/ 204 h 232"/>
                <a:gd name="T18" fmla="*/ 326 w 390"/>
                <a:gd name="T19" fmla="*/ 224 h 232"/>
                <a:gd name="T20" fmla="*/ 306 w 390"/>
                <a:gd name="T21" fmla="*/ 232 h 232"/>
                <a:gd name="T22" fmla="*/ 280 w 390"/>
                <a:gd name="T23" fmla="*/ 214 h 232"/>
                <a:gd name="T24" fmla="*/ 280 w 390"/>
                <a:gd name="T25" fmla="*/ 192 h 232"/>
                <a:gd name="T26" fmla="*/ 306 w 390"/>
                <a:gd name="T27" fmla="*/ 174 h 232"/>
                <a:gd name="T28" fmla="*/ 296 w 390"/>
                <a:gd name="T29" fmla="*/ 70 h 232"/>
                <a:gd name="T30" fmla="*/ 296 w 390"/>
                <a:gd name="T31" fmla="*/ 90 h 232"/>
                <a:gd name="T32" fmla="*/ 316 w 390"/>
                <a:gd name="T33" fmla="*/ 90 h 232"/>
                <a:gd name="T34" fmla="*/ 316 w 390"/>
                <a:gd name="T35" fmla="*/ 70 h 232"/>
                <a:gd name="T36" fmla="*/ 138 w 390"/>
                <a:gd name="T37" fmla="*/ 0 h 232"/>
                <a:gd name="T38" fmla="*/ 130 w 390"/>
                <a:gd name="T39" fmla="*/ 2 h 232"/>
                <a:gd name="T40" fmla="*/ 14 w 390"/>
                <a:gd name="T41" fmla="*/ 90 h 232"/>
                <a:gd name="T42" fmla="*/ 8 w 390"/>
                <a:gd name="T43" fmla="*/ 94 h 232"/>
                <a:gd name="T44" fmla="*/ 0 w 390"/>
                <a:gd name="T45" fmla="*/ 108 h 232"/>
                <a:gd name="T46" fmla="*/ 2 w 390"/>
                <a:gd name="T47" fmla="*/ 192 h 232"/>
                <a:gd name="T48" fmla="*/ 20 w 390"/>
                <a:gd name="T49" fmla="*/ 204 h 232"/>
                <a:gd name="T50" fmla="*/ 38 w 390"/>
                <a:gd name="T51" fmla="*/ 204 h 232"/>
                <a:gd name="T52" fmla="*/ 40 w 390"/>
                <a:gd name="T53" fmla="*/ 184 h 232"/>
                <a:gd name="T54" fmla="*/ 58 w 390"/>
                <a:gd name="T55" fmla="*/ 162 h 232"/>
                <a:gd name="T56" fmla="*/ 86 w 390"/>
                <a:gd name="T57" fmla="*/ 154 h 232"/>
                <a:gd name="T58" fmla="*/ 104 w 390"/>
                <a:gd name="T59" fmla="*/ 158 h 232"/>
                <a:gd name="T60" fmla="*/ 126 w 390"/>
                <a:gd name="T61" fmla="*/ 176 h 232"/>
                <a:gd name="T62" fmla="*/ 134 w 390"/>
                <a:gd name="T63" fmla="*/ 204 h 232"/>
                <a:gd name="T64" fmla="*/ 262 w 390"/>
                <a:gd name="T65" fmla="*/ 204 h 232"/>
                <a:gd name="T66" fmla="*/ 262 w 390"/>
                <a:gd name="T67" fmla="*/ 204 h 232"/>
                <a:gd name="T68" fmla="*/ 268 w 390"/>
                <a:gd name="T69" fmla="*/ 178 h 232"/>
                <a:gd name="T70" fmla="*/ 288 w 390"/>
                <a:gd name="T71" fmla="*/ 162 h 232"/>
                <a:gd name="T72" fmla="*/ 306 w 390"/>
                <a:gd name="T73" fmla="*/ 158 h 232"/>
                <a:gd name="T74" fmla="*/ 332 w 390"/>
                <a:gd name="T75" fmla="*/ 166 h 232"/>
                <a:gd name="T76" fmla="*/ 348 w 390"/>
                <a:gd name="T77" fmla="*/ 186 h 232"/>
                <a:gd name="T78" fmla="*/ 350 w 390"/>
                <a:gd name="T79" fmla="*/ 204 h 232"/>
                <a:gd name="T80" fmla="*/ 370 w 390"/>
                <a:gd name="T81" fmla="*/ 204 h 232"/>
                <a:gd name="T82" fmla="*/ 388 w 390"/>
                <a:gd name="T83" fmla="*/ 192 h 232"/>
                <a:gd name="T84" fmla="*/ 390 w 390"/>
                <a:gd name="T85" fmla="*/ 20 h 232"/>
                <a:gd name="T86" fmla="*/ 378 w 390"/>
                <a:gd name="T87" fmla="*/ 0 h 232"/>
                <a:gd name="T88" fmla="*/ 140 w 390"/>
                <a:gd name="T89" fmla="*/ 74 h 232"/>
                <a:gd name="T90" fmla="*/ 140 w 390"/>
                <a:gd name="T91" fmla="*/ 74 h 232"/>
                <a:gd name="T92" fmla="*/ 294 w 390"/>
                <a:gd name="T93" fmla="*/ 136 h 232"/>
                <a:gd name="T94" fmla="*/ 266 w 390"/>
                <a:gd name="T95" fmla="*/ 122 h 232"/>
                <a:gd name="T96" fmla="*/ 250 w 390"/>
                <a:gd name="T97" fmla="*/ 92 h 232"/>
                <a:gd name="T98" fmla="*/ 250 w 390"/>
                <a:gd name="T99" fmla="*/ 68 h 232"/>
                <a:gd name="T100" fmla="*/ 266 w 390"/>
                <a:gd name="T101" fmla="*/ 40 h 232"/>
                <a:gd name="T102" fmla="*/ 294 w 390"/>
                <a:gd name="T103" fmla="*/ 24 h 232"/>
                <a:gd name="T104" fmla="*/ 318 w 390"/>
                <a:gd name="T105" fmla="*/ 24 h 232"/>
                <a:gd name="T106" fmla="*/ 346 w 390"/>
                <a:gd name="T107" fmla="*/ 40 h 232"/>
                <a:gd name="T108" fmla="*/ 362 w 390"/>
                <a:gd name="T109" fmla="*/ 68 h 232"/>
                <a:gd name="T110" fmla="*/ 362 w 390"/>
                <a:gd name="T111" fmla="*/ 92 h 232"/>
                <a:gd name="T112" fmla="*/ 346 w 390"/>
                <a:gd name="T113" fmla="*/ 122 h 232"/>
                <a:gd name="T114" fmla="*/ 318 w 390"/>
                <a:gd name="T115" fmla="*/ 13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0" h="232">
                  <a:moveTo>
                    <a:pt x="86" y="174"/>
                  </a:moveTo>
                  <a:lnTo>
                    <a:pt x="86" y="174"/>
                  </a:lnTo>
                  <a:lnTo>
                    <a:pt x="98" y="176"/>
                  </a:lnTo>
                  <a:lnTo>
                    <a:pt x="106" y="182"/>
                  </a:lnTo>
                  <a:lnTo>
                    <a:pt x="112" y="192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12" y="214"/>
                  </a:lnTo>
                  <a:lnTo>
                    <a:pt x="106" y="224"/>
                  </a:lnTo>
                  <a:lnTo>
                    <a:pt x="98" y="230"/>
                  </a:lnTo>
                  <a:lnTo>
                    <a:pt x="86" y="232"/>
                  </a:lnTo>
                  <a:lnTo>
                    <a:pt x="86" y="232"/>
                  </a:lnTo>
                  <a:lnTo>
                    <a:pt x="74" y="230"/>
                  </a:lnTo>
                  <a:lnTo>
                    <a:pt x="66" y="224"/>
                  </a:lnTo>
                  <a:lnTo>
                    <a:pt x="60" y="214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60" y="192"/>
                  </a:lnTo>
                  <a:lnTo>
                    <a:pt x="66" y="182"/>
                  </a:lnTo>
                  <a:lnTo>
                    <a:pt x="74" y="176"/>
                  </a:lnTo>
                  <a:lnTo>
                    <a:pt x="86" y="174"/>
                  </a:lnTo>
                  <a:close/>
                  <a:moveTo>
                    <a:pt x="306" y="174"/>
                  </a:moveTo>
                  <a:lnTo>
                    <a:pt x="306" y="174"/>
                  </a:lnTo>
                  <a:lnTo>
                    <a:pt x="318" y="176"/>
                  </a:lnTo>
                  <a:lnTo>
                    <a:pt x="326" y="182"/>
                  </a:lnTo>
                  <a:lnTo>
                    <a:pt x="332" y="192"/>
                  </a:lnTo>
                  <a:lnTo>
                    <a:pt x="334" y="204"/>
                  </a:lnTo>
                  <a:lnTo>
                    <a:pt x="334" y="204"/>
                  </a:lnTo>
                  <a:lnTo>
                    <a:pt x="332" y="214"/>
                  </a:lnTo>
                  <a:lnTo>
                    <a:pt x="326" y="224"/>
                  </a:lnTo>
                  <a:lnTo>
                    <a:pt x="318" y="230"/>
                  </a:lnTo>
                  <a:lnTo>
                    <a:pt x="306" y="232"/>
                  </a:lnTo>
                  <a:lnTo>
                    <a:pt x="306" y="232"/>
                  </a:lnTo>
                  <a:lnTo>
                    <a:pt x="294" y="230"/>
                  </a:lnTo>
                  <a:lnTo>
                    <a:pt x="286" y="224"/>
                  </a:lnTo>
                  <a:lnTo>
                    <a:pt x="280" y="214"/>
                  </a:lnTo>
                  <a:lnTo>
                    <a:pt x="278" y="204"/>
                  </a:lnTo>
                  <a:lnTo>
                    <a:pt x="278" y="204"/>
                  </a:lnTo>
                  <a:lnTo>
                    <a:pt x="280" y="192"/>
                  </a:lnTo>
                  <a:lnTo>
                    <a:pt x="286" y="182"/>
                  </a:lnTo>
                  <a:lnTo>
                    <a:pt x="294" y="176"/>
                  </a:lnTo>
                  <a:lnTo>
                    <a:pt x="306" y="174"/>
                  </a:lnTo>
                  <a:close/>
                  <a:moveTo>
                    <a:pt x="316" y="40"/>
                  </a:moveTo>
                  <a:lnTo>
                    <a:pt x="296" y="40"/>
                  </a:lnTo>
                  <a:lnTo>
                    <a:pt x="296" y="70"/>
                  </a:lnTo>
                  <a:lnTo>
                    <a:pt x="266" y="70"/>
                  </a:lnTo>
                  <a:lnTo>
                    <a:pt x="266" y="90"/>
                  </a:lnTo>
                  <a:lnTo>
                    <a:pt x="296" y="90"/>
                  </a:lnTo>
                  <a:lnTo>
                    <a:pt x="296" y="120"/>
                  </a:lnTo>
                  <a:lnTo>
                    <a:pt x="316" y="120"/>
                  </a:lnTo>
                  <a:lnTo>
                    <a:pt x="316" y="90"/>
                  </a:lnTo>
                  <a:lnTo>
                    <a:pt x="346" y="90"/>
                  </a:lnTo>
                  <a:lnTo>
                    <a:pt x="346" y="70"/>
                  </a:lnTo>
                  <a:lnTo>
                    <a:pt x="316" y="70"/>
                  </a:lnTo>
                  <a:lnTo>
                    <a:pt x="316" y="40"/>
                  </a:lnTo>
                  <a:close/>
                  <a:moveTo>
                    <a:pt x="370" y="0"/>
                  </a:moveTo>
                  <a:lnTo>
                    <a:pt x="138" y="0"/>
                  </a:lnTo>
                  <a:lnTo>
                    <a:pt x="138" y="0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56" y="76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8" y="94"/>
                  </a:lnTo>
                  <a:lnTo>
                    <a:pt x="4" y="98"/>
                  </a:lnTo>
                  <a:lnTo>
                    <a:pt x="2" y="102"/>
                  </a:lnTo>
                  <a:lnTo>
                    <a:pt x="0" y="10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2" y="192"/>
                  </a:lnTo>
                  <a:lnTo>
                    <a:pt x="6" y="200"/>
                  </a:lnTo>
                  <a:lnTo>
                    <a:pt x="12" y="204"/>
                  </a:lnTo>
                  <a:lnTo>
                    <a:pt x="20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194"/>
                  </a:lnTo>
                  <a:lnTo>
                    <a:pt x="40" y="184"/>
                  </a:lnTo>
                  <a:lnTo>
                    <a:pt x="46" y="176"/>
                  </a:lnTo>
                  <a:lnTo>
                    <a:pt x="52" y="168"/>
                  </a:lnTo>
                  <a:lnTo>
                    <a:pt x="58" y="162"/>
                  </a:lnTo>
                  <a:lnTo>
                    <a:pt x="66" y="158"/>
                  </a:lnTo>
                  <a:lnTo>
                    <a:pt x="76" y="156"/>
                  </a:lnTo>
                  <a:lnTo>
                    <a:pt x="86" y="154"/>
                  </a:lnTo>
                  <a:lnTo>
                    <a:pt x="86" y="154"/>
                  </a:lnTo>
                  <a:lnTo>
                    <a:pt x="96" y="156"/>
                  </a:lnTo>
                  <a:lnTo>
                    <a:pt x="104" y="158"/>
                  </a:lnTo>
                  <a:lnTo>
                    <a:pt x="114" y="162"/>
                  </a:lnTo>
                  <a:lnTo>
                    <a:pt x="120" y="168"/>
                  </a:lnTo>
                  <a:lnTo>
                    <a:pt x="126" y="176"/>
                  </a:lnTo>
                  <a:lnTo>
                    <a:pt x="130" y="184"/>
                  </a:lnTo>
                  <a:lnTo>
                    <a:pt x="134" y="194"/>
                  </a:lnTo>
                  <a:lnTo>
                    <a:pt x="134" y="204"/>
                  </a:lnTo>
                  <a:lnTo>
                    <a:pt x="134" y="204"/>
                  </a:lnTo>
                  <a:lnTo>
                    <a:pt x="134" y="204"/>
                  </a:lnTo>
                  <a:lnTo>
                    <a:pt x="262" y="204"/>
                  </a:lnTo>
                  <a:lnTo>
                    <a:pt x="262" y="204"/>
                  </a:lnTo>
                  <a:lnTo>
                    <a:pt x="262" y="204"/>
                  </a:lnTo>
                  <a:lnTo>
                    <a:pt x="262" y="204"/>
                  </a:lnTo>
                  <a:lnTo>
                    <a:pt x="262" y="194"/>
                  </a:lnTo>
                  <a:lnTo>
                    <a:pt x="264" y="186"/>
                  </a:lnTo>
                  <a:lnTo>
                    <a:pt x="268" y="178"/>
                  </a:lnTo>
                  <a:lnTo>
                    <a:pt x="274" y="172"/>
                  </a:lnTo>
                  <a:lnTo>
                    <a:pt x="282" y="166"/>
                  </a:lnTo>
                  <a:lnTo>
                    <a:pt x="288" y="162"/>
                  </a:lnTo>
                  <a:lnTo>
                    <a:pt x="298" y="160"/>
                  </a:lnTo>
                  <a:lnTo>
                    <a:pt x="306" y="158"/>
                  </a:lnTo>
                  <a:lnTo>
                    <a:pt x="306" y="158"/>
                  </a:lnTo>
                  <a:lnTo>
                    <a:pt x="316" y="160"/>
                  </a:lnTo>
                  <a:lnTo>
                    <a:pt x="324" y="162"/>
                  </a:lnTo>
                  <a:lnTo>
                    <a:pt x="332" y="166"/>
                  </a:lnTo>
                  <a:lnTo>
                    <a:pt x="338" y="172"/>
                  </a:lnTo>
                  <a:lnTo>
                    <a:pt x="344" y="178"/>
                  </a:lnTo>
                  <a:lnTo>
                    <a:pt x="348" y="186"/>
                  </a:lnTo>
                  <a:lnTo>
                    <a:pt x="350" y="194"/>
                  </a:lnTo>
                  <a:lnTo>
                    <a:pt x="350" y="204"/>
                  </a:lnTo>
                  <a:lnTo>
                    <a:pt x="350" y="204"/>
                  </a:lnTo>
                  <a:lnTo>
                    <a:pt x="350" y="204"/>
                  </a:lnTo>
                  <a:lnTo>
                    <a:pt x="370" y="204"/>
                  </a:lnTo>
                  <a:lnTo>
                    <a:pt x="370" y="204"/>
                  </a:lnTo>
                  <a:lnTo>
                    <a:pt x="378" y="204"/>
                  </a:lnTo>
                  <a:lnTo>
                    <a:pt x="384" y="198"/>
                  </a:lnTo>
                  <a:lnTo>
                    <a:pt x="388" y="192"/>
                  </a:lnTo>
                  <a:lnTo>
                    <a:pt x="390" y="184"/>
                  </a:lnTo>
                  <a:lnTo>
                    <a:pt x="390" y="20"/>
                  </a:lnTo>
                  <a:lnTo>
                    <a:pt x="390" y="20"/>
                  </a:lnTo>
                  <a:lnTo>
                    <a:pt x="388" y="12"/>
                  </a:lnTo>
                  <a:lnTo>
                    <a:pt x="384" y="6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70" y="0"/>
                  </a:lnTo>
                  <a:close/>
                  <a:moveTo>
                    <a:pt x="140" y="74"/>
                  </a:moveTo>
                  <a:lnTo>
                    <a:pt x="86" y="74"/>
                  </a:lnTo>
                  <a:lnTo>
                    <a:pt x="140" y="18"/>
                  </a:lnTo>
                  <a:lnTo>
                    <a:pt x="140" y="74"/>
                  </a:lnTo>
                  <a:close/>
                  <a:moveTo>
                    <a:pt x="306" y="138"/>
                  </a:moveTo>
                  <a:lnTo>
                    <a:pt x="306" y="138"/>
                  </a:lnTo>
                  <a:lnTo>
                    <a:pt x="294" y="136"/>
                  </a:lnTo>
                  <a:lnTo>
                    <a:pt x="284" y="134"/>
                  </a:lnTo>
                  <a:lnTo>
                    <a:pt x="274" y="128"/>
                  </a:lnTo>
                  <a:lnTo>
                    <a:pt x="266" y="122"/>
                  </a:lnTo>
                  <a:lnTo>
                    <a:pt x="258" y="112"/>
                  </a:lnTo>
                  <a:lnTo>
                    <a:pt x="252" y="102"/>
                  </a:lnTo>
                  <a:lnTo>
                    <a:pt x="250" y="92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50" y="68"/>
                  </a:lnTo>
                  <a:lnTo>
                    <a:pt x="252" y="58"/>
                  </a:lnTo>
                  <a:lnTo>
                    <a:pt x="258" y="48"/>
                  </a:lnTo>
                  <a:lnTo>
                    <a:pt x="266" y="40"/>
                  </a:lnTo>
                  <a:lnTo>
                    <a:pt x="274" y="32"/>
                  </a:lnTo>
                  <a:lnTo>
                    <a:pt x="284" y="28"/>
                  </a:lnTo>
                  <a:lnTo>
                    <a:pt x="294" y="24"/>
                  </a:lnTo>
                  <a:lnTo>
                    <a:pt x="306" y="22"/>
                  </a:lnTo>
                  <a:lnTo>
                    <a:pt x="306" y="22"/>
                  </a:lnTo>
                  <a:lnTo>
                    <a:pt x="318" y="24"/>
                  </a:lnTo>
                  <a:lnTo>
                    <a:pt x="328" y="28"/>
                  </a:lnTo>
                  <a:lnTo>
                    <a:pt x="338" y="32"/>
                  </a:lnTo>
                  <a:lnTo>
                    <a:pt x="346" y="40"/>
                  </a:lnTo>
                  <a:lnTo>
                    <a:pt x="354" y="48"/>
                  </a:lnTo>
                  <a:lnTo>
                    <a:pt x="360" y="58"/>
                  </a:lnTo>
                  <a:lnTo>
                    <a:pt x="362" y="68"/>
                  </a:lnTo>
                  <a:lnTo>
                    <a:pt x="364" y="80"/>
                  </a:lnTo>
                  <a:lnTo>
                    <a:pt x="364" y="80"/>
                  </a:lnTo>
                  <a:lnTo>
                    <a:pt x="362" y="92"/>
                  </a:lnTo>
                  <a:lnTo>
                    <a:pt x="360" y="102"/>
                  </a:lnTo>
                  <a:lnTo>
                    <a:pt x="354" y="112"/>
                  </a:lnTo>
                  <a:lnTo>
                    <a:pt x="346" y="122"/>
                  </a:lnTo>
                  <a:lnTo>
                    <a:pt x="338" y="128"/>
                  </a:lnTo>
                  <a:lnTo>
                    <a:pt x="328" y="134"/>
                  </a:lnTo>
                  <a:lnTo>
                    <a:pt x="318" y="136"/>
                  </a:lnTo>
                  <a:lnTo>
                    <a:pt x="306" y="138"/>
                  </a:lnTo>
                  <a:lnTo>
                    <a:pt x="30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l-PL" sz="1350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4863"/>
            <p:cNvSpPr>
              <a:spLocks/>
            </p:cNvSpPr>
            <p:nvPr/>
          </p:nvSpPr>
          <p:spPr bwMode="auto">
            <a:xfrm>
              <a:off x="7717043" y="2636937"/>
              <a:ext cx="67845" cy="70268"/>
            </a:xfrm>
            <a:custGeom>
              <a:avLst/>
              <a:gdLst>
                <a:gd name="T0" fmla="*/ 28 w 56"/>
                <a:gd name="T1" fmla="*/ 0 h 58"/>
                <a:gd name="T2" fmla="*/ 28 w 56"/>
                <a:gd name="T3" fmla="*/ 0 h 58"/>
                <a:gd name="T4" fmla="*/ 40 w 56"/>
                <a:gd name="T5" fmla="*/ 2 h 58"/>
                <a:gd name="T6" fmla="*/ 48 w 56"/>
                <a:gd name="T7" fmla="*/ 8 h 58"/>
                <a:gd name="T8" fmla="*/ 54 w 56"/>
                <a:gd name="T9" fmla="*/ 18 h 58"/>
                <a:gd name="T10" fmla="*/ 56 w 56"/>
                <a:gd name="T11" fmla="*/ 30 h 58"/>
                <a:gd name="T12" fmla="*/ 56 w 56"/>
                <a:gd name="T13" fmla="*/ 30 h 58"/>
                <a:gd name="T14" fmla="*/ 54 w 56"/>
                <a:gd name="T15" fmla="*/ 40 h 58"/>
                <a:gd name="T16" fmla="*/ 48 w 56"/>
                <a:gd name="T17" fmla="*/ 50 h 58"/>
                <a:gd name="T18" fmla="*/ 40 w 56"/>
                <a:gd name="T19" fmla="*/ 56 h 58"/>
                <a:gd name="T20" fmla="*/ 28 w 56"/>
                <a:gd name="T21" fmla="*/ 58 h 58"/>
                <a:gd name="T22" fmla="*/ 28 w 56"/>
                <a:gd name="T23" fmla="*/ 58 h 58"/>
                <a:gd name="T24" fmla="*/ 16 w 56"/>
                <a:gd name="T25" fmla="*/ 56 h 58"/>
                <a:gd name="T26" fmla="*/ 8 w 56"/>
                <a:gd name="T27" fmla="*/ 50 h 58"/>
                <a:gd name="T28" fmla="*/ 2 w 56"/>
                <a:gd name="T29" fmla="*/ 40 h 58"/>
                <a:gd name="T30" fmla="*/ 0 w 56"/>
                <a:gd name="T31" fmla="*/ 30 h 58"/>
                <a:gd name="T32" fmla="*/ 0 w 56"/>
                <a:gd name="T33" fmla="*/ 30 h 58"/>
                <a:gd name="T34" fmla="*/ 2 w 56"/>
                <a:gd name="T35" fmla="*/ 18 h 58"/>
                <a:gd name="T36" fmla="*/ 8 w 56"/>
                <a:gd name="T37" fmla="*/ 8 h 58"/>
                <a:gd name="T38" fmla="*/ 16 w 56"/>
                <a:gd name="T39" fmla="*/ 2 h 58"/>
                <a:gd name="T40" fmla="*/ 28 w 56"/>
                <a:gd name="T4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8">
                  <a:moveTo>
                    <a:pt x="28" y="0"/>
                  </a:move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40"/>
                  </a:lnTo>
                  <a:lnTo>
                    <a:pt x="48" y="50"/>
                  </a:lnTo>
                  <a:lnTo>
                    <a:pt x="40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16" y="56"/>
                  </a:lnTo>
                  <a:lnTo>
                    <a:pt x="8" y="50"/>
                  </a:lnTo>
                  <a:lnTo>
                    <a:pt x="2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l-PL" sz="1350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4864"/>
            <p:cNvSpPr>
              <a:spLocks/>
            </p:cNvSpPr>
            <p:nvPr/>
          </p:nvSpPr>
          <p:spPr bwMode="auto">
            <a:xfrm>
              <a:off x="7983576" y="2636937"/>
              <a:ext cx="67845" cy="70268"/>
            </a:xfrm>
            <a:custGeom>
              <a:avLst/>
              <a:gdLst>
                <a:gd name="T0" fmla="*/ 28 w 56"/>
                <a:gd name="T1" fmla="*/ 0 h 58"/>
                <a:gd name="T2" fmla="*/ 28 w 56"/>
                <a:gd name="T3" fmla="*/ 0 h 58"/>
                <a:gd name="T4" fmla="*/ 40 w 56"/>
                <a:gd name="T5" fmla="*/ 2 h 58"/>
                <a:gd name="T6" fmla="*/ 48 w 56"/>
                <a:gd name="T7" fmla="*/ 8 h 58"/>
                <a:gd name="T8" fmla="*/ 54 w 56"/>
                <a:gd name="T9" fmla="*/ 18 h 58"/>
                <a:gd name="T10" fmla="*/ 56 w 56"/>
                <a:gd name="T11" fmla="*/ 30 h 58"/>
                <a:gd name="T12" fmla="*/ 56 w 56"/>
                <a:gd name="T13" fmla="*/ 30 h 58"/>
                <a:gd name="T14" fmla="*/ 54 w 56"/>
                <a:gd name="T15" fmla="*/ 40 h 58"/>
                <a:gd name="T16" fmla="*/ 48 w 56"/>
                <a:gd name="T17" fmla="*/ 50 h 58"/>
                <a:gd name="T18" fmla="*/ 40 w 56"/>
                <a:gd name="T19" fmla="*/ 56 h 58"/>
                <a:gd name="T20" fmla="*/ 28 w 56"/>
                <a:gd name="T21" fmla="*/ 58 h 58"/>
                <a:gd name="T22" fmla="*/ 28 w 56"/>
                <a:gd name="T23" fmla="*/ 58 h 58"/>
                <a:gd name="T24" fmla="*/ 16 w 56"/>
                <a:gd name="T25" fmla="*/ 56 h 58"/>
                <a:gd name="T26" fmla="*/ 8 w 56"/>
                <a:gd name="T27" fmla="*/ 50 h 58"/>
                <a:gd name="T28" fmla="*/ 2 w 56"/>
                <a:gd name="T29" fmla="*/ 40 h 58"/>
                <a:gd name="T30" fmla="*/ 0 w 56"/>
                <a:gd name="T31" fmla="*/ 30 h 58"/>
                <a:gd name="T32" fmla="*/ 0 w 56"/>
                <a:gd name="T33" fmla="*/ 30 h 58"/>
                <a:gd name="T34" fmla="*/ 2 w 56"/>
                <a:gd name="T35" fmla="*/ 18 h 58"/>
                <a:gd name="T36" fmla="*/ 8 w 56"/>
                <a:gd name="T37" fmla="*/ 8 h 58"/>
                <a:gd name="T38" fmla="*/ 16 w 56"/>
                <a:gd name="T39" fmla="*/ 2 h 58"/>
                <a:gd name="T40" fmla="*/ 28 w 56"/>
                <a:gd name="T4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8">
                  <a:moveTo>
                    <a:pt x="28" y="0"/>
                  </a:moveTo>
                  <a:lnTo>
                    <a:pt x="28" y="0"/>
                  </a:lnTo>
                  <a:lnTo>
                    <a:pt x="40" y="2"/>
                  </a:lnTo>
                  <a:lnTo>
                    <a:pt x="48" y="8"/>
                  </a:lnTo>
                  <a:lnTo>
                    <a:pt x="54" y="1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40"/>
                  </a:lnTo>
                  <a:lnTo>
                    <a:pt x="48" y="50"/>
                  </a:lnTo>
                  <a:lnTo>
                    <a:pt x="40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16" y="56"/>
                  </a:lnTo>
                  <a:lnTo>
                    <a:pt x="8" y="50"/>
                  </a:lnTo>
                  <a:lnTo>
                    <a:pt x="2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l-PL" sz="1350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4865"/>
            <p:cNvSpPr>
              <a:spLocks/>
            </p:cNvSpPr>
            <p:nvPr/>
          </p:nvSpPr>
          <p:spPr bwMode="auto">
            <a:xfrm>
              <a:off x="7969038" y="2474594"/>
              <a:ext cx="96921" cy="96921"/>
            </a:xfrm>
            <a:custGeom>
              <a:avLst/>
              <a:gdLst>
                <a:gd name="T0" fmla="*/ 50 w 80"/>
                <a:gd name="T1" fmla="*/ 0 h 80"/>
                <a:gd name="T2" fmla="*/ 30 w 80"/>
                <a:gd name="T3" fmla="*/ 0 h 80"/>
                <a:gd name="T4" fmla="*/ 30 w 80"/>
                <a:gd name="T5" fmla="*/ 30 h 80"/>
                <a:gd name="T6" fmla="*/ 0 w 80"/>
                <a:gd name="T7" fmla="*/ 30 h 80"/>
                <a:gd name="T8" fmla="*/ 0 w 80"/>
                <a:gd name="T9" fmla="*/ 50 h 80"/>
                <a:gd name="T10" fmla="*/ 30 w 80"/>
                <a:gd name="T11" fmla="*/ 50 h 80"/>
                <a:gd name="T12" fmla="*/ 30 w 80"/>
                <a:gd name="T13" fmla="*/ 80 h 80"/>
                <a:gd name="T14" fmla="*/ 50 w 80"/>
                <a:gd name="T15" fmla="*/ 80 h 80"/>
                <a:gd name="T16" fmla="*/ 50 w 80"/>
                <a:gd name="T17" fmla="*/ 50 h 80"/>
                <a:gd name="T18" fmla="*/ 80 w 80"/>
                <a:gd name="T19" fmla="*/ 50 h 80"/>
                <a:gd name="T20" fmla="*/ 80 w 80"/>
                <a:gd name="T21" fmla="*/ 30 h 80"/>
                <a:gd name="T22" fmla="*/ 50 w 80"/>
                <a:gd name="T23" fmla="*/ 30 h 80"/>
                <a:gd name="T24" fmla="*/ 50 w 80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0">
                  <a:moveTo>
                    <a:pt x="50" y="0"/>
                  </a:moveTo>
                  <a:lnTo>
                    <a:pt x="30" y="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0" y="50"/>
                  </a:lnTo>
                  <a:lnTo>
                    <a:pt x="30" y="50"/>
                  </a:lnTo>
                  <a:lnTo>
                    <a:pt x="30" y="80"/>
                  </a:lnTo>
                  <a:lnTo>
                    <a:pt x="50" y="80"/>
                  </a:lnTo>
                  <a:lnTo>
                    <a:pt x="50" y="50"/>
                  </a:lnTo>
                  <a:lnTo>
                    <a:pt x="80" y="50"/>
                  </a:lnTo>
                  <a:lnTo>
                    <a:pt x="80" y="30"/>
                  </a:lnTo>
                  <a:lnTo>
                    <a:pt x="50" y="30"/>
                  </a:lnTo>
                  <a:lnTo>
                    <a:pt x="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l-PL" sz="1350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4866"/>
            <p:cNvSpPr>
              <a:spLocks/>
            </p:cNvSpPr>
            <p:nvPr/>
          </p:nvSpPr>
          <p:spPr bwMode="auto">
            <a:xfrm>
              <a:off x="7646776" y="2426134"/>
              <a:ext cx="472489" cy="247148"/>
            </a:xfrm>
            <a:custGeom>
              <a:avLst/>
              <a:gdLst>
                <a:gd name="T0" fmla="*/ 138 w 390"/>
                <a:gd name="T1" fmla="*/ 0 h 204"/>
                <a:gd name="T2" fmla="*/ 134 w 390"/>
                <a:gd name="T3" fmla="*/ 0 h 204"/>
                <a:gd name="T4" fmla="*/ 56 w 390"/>
                <a:gd name="T5" fmla="*/ 76 h 204"/>
                <a:gd name="T6" fmla="*/ 14 w 390"/>
                <a:gd name="T7" fmla="*/ 90 h 204"/>
                <a:gd name="T8" fmla="*/ 12 w 390"/>
                <a:gd name="T9" fmla="*/ 90 h 204"/>
                <a:gd name="T10" fmla="*/ 4 w 390"/>
                <a:gd name="T11" fmla="*/ 98 h 204"/>
                <a:gd name="T12" fmla="*/ 0 w 390"/>
                <a:gd name="T13" fmla="*/ 108 h 204"/>
                <a:gd name="T14" fmla="*/ 0 w 390"/>
                <a:gd name="T15" fmla="*/ 186 h 204"/>
                <a:gd name="T16" fmla="*/ 6 w 390"/>
                <a:gd name="T17" fmla="*/ 200 h 204"/>
                <a:gd name="T18" fmla="*/ 20 w 390"/>
                <a:gd name="T19" fmla="*/ 204 h 204"/>
                <a:gd name="T20" fmla="*/ 38 w 390"/>
                <a:gd name="T21" fmla="*/ 204 h 204"/>
                <a:gd name="T22" fmla="*/ 38 w 390"/>
                <a:gd name="T23" fmla="*/ 204 h 204"/>
                <a:gd name="T24" fmla="*/ 40 w 390"/>
                <a:gd name="T25" fmla="*/ 184 h 204"/>
                <a:gd name="T26" fmla="*/ 52 w 390"/>
                <a:gd name="T27" fmla="*/ 168 h 204"/>
                <a:gd name="T28" fmla="*/ 66 w 390"/>
                <a:gd name="T29" fmla="*/ 158 h 204"/>
                <a:gd name="T30" fmla="*/ 86 w 390"/>
                <a:gd name="T31" fmla="*/ 154 h 204"/>
                <a:gd name="T32" fmla="*/ 96 w 390"/>
                <a:gd name="T33" fmla="*/ 156 h 204"/>
                <a:gd name="T34" fmla="*/ 114 w 390"/>
                <a:gd name="T35" fmla="*/ 162 h 204"/>
                <a:gd name="T36" fmla="*/ 126 w 390"/>
                <a:gd name="T37" fmla="*/ 176 h 204"/>
                <a:gd name="T38" fmla="*/ 134 w 390"/>
                <a:gd name="T39" fmla="*/ 194 h 204"/>
                <a:gd name="T40" fmla="*/ 134 w 390"/>
                <a:gd name="T41" fmla="*/ 204 h 204"/>
                <a:gd name="T42" fmla="*/ 262 w 390"/>
                <a:gd name="T43" fmla="*/ 204 h 204"/>
                <a:gd name="T44" fmla="*/ 262 w 390"/>
                <a:gd name="T45" fmla="*/ 204 h 204"/>
                <a:gd name="T46" fmla="*/ 262 w 390"/>
                <a:gd name="T47" fmla="*/ 194 h 204"/>
                <a:gd name="T48" fmla="*/ 268 w 390"/>
                <a:gd name="T49" fmla="*/ 178 h 204"/>
                <a:gd name="T50" fmla="*/ 282 w 390"/>
                <a:gd name="T51" fmla="*/ 166 h 204"/>
                <a:gd name="T52" fmla="*/ 298 w 390"/>
                <a:gd name="T53" fmla="*/ 160 h 204"/>
                <a:gd name="T54" fmla="*/ 306 w 390"/>
                <a:gd name="T55" fmla="*/ 158 h 204"/>
                <a:gd name="T56" fmla="*/ 324 w 390"/>
                <a:gd name="T57" fmla="*/ 162 h 204"/>
                <a:gd name="T58" fmla="*/ 338 w 390"/>
                <a:gd name="T59" fmla="*/ 172 h 204"/>
                <a:gd name="T60" fmla="*/ 348 w 390"/>
                <a:gd name="T61" fmla="*/ 186 h 204"/>
                <a:gd name="T62" fmla="*/ 350 w 390"/>
                <a:gd name="T63" fmla="*/ 204 h 204"/>
                <a:gd name="T64" fmla="*/ 350 w 390"/>
                <a:gd name="T65" fmla="*/ 204 h 204"/>
                <a:gd name="T66" fmla="*/ 370 w 390"/>
                <a:gd name="T67" fmla="*/ 204 h 204"/>
                <a:gd name="T68" fmla="*/ 384 w 390"/>
                <a:gd name="T69" fmla="*/ 198 h 204"/>
                <a:gd name="T70" fmla="*/ 390 w 390"/>
                <a:gd name="T71" fmla="*/ 184 h 204"/>
                <a:gd name="T72" fmla="*/ 390 w 390"/>
                <a:gd name="T73" fmla="*/ 20 h 204"/>
                <a:gd name="T74" fmla="*/ 384 w 390"/>
                <a:gd name="T75" fmla="*/ 6 h 204"/>
                <a:gd name="T76" fmla="*/ 370 w 390"/>
                <a:gd name="T7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0" h="204">
                  <a:moveTo>
                    <a:pt x="370" y="0"/>
                  </a:moveTo>
                  <a:lnTo>
                    <a:pt x="138" y="0"/>
                  </a:lnTo>
                  <a:lnTo>
                    <a:pt x="138" y="0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56" y="76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8" y="94"/>
                  </a:lnTo>
                  <a:lnTo>
                    <a:pt x="4" y="98"/>
                  </a:lnTo>
                  <a:lnTo>
                    <a:pt x="2" y="102"/>
                  </a:lnTo>
                  <a:lnTo>
                    <a:pt x="0" y="10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2" y="192"/>
                  </a:lnTo>
                  <a:lnTo>
                    <a:pt x="6" y="200"/>
                  </a:lnTo>
                  <a:lnTo>
                    <a:pt x="12" y="204"/>
                  </a:lnTo>
                  <a:lnTo>
                    <a:pt x="20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194"/>
                  </a:lnTo>
                  <a:lnTo>
                    <a:pt x="40" y="184"/>
                  </a:lnTo>
                  <a:lnTo>
                    <a:pt x="46" y="176"/>
                  </a:lnTo>
                  <a:lnTo>
                    <a:pt x="52" y="168"/>
                  </a:lnTo>
                  <a:lnTo>
                    <a:pt x="58" y="162"/>
                  </a:lnTo>
                  <a:lnTo>
                    <a:pt x="66" y="158"/>
                  </a:lnTo>
                  <a:lnTo>
                    <a:pt x="76" y="156"/>
                  </a:lnTo>
                  <a:lnTo>
                    <a:pt x="86" y="154"/>
                  </a:lnTo>
                  <a:lnTo>
                    <a:pt x="86" y="154"/>
                  </a:lnTo>
                  <a:lnTo>
                    <a:pt x="96" y="156"/>
                  </a:lnTo>
                  <a:lnTo>
                    <a:pt x="104" y="158"/>
                  </a:lnTo>
                  <a:lnTo>
                    <a:pt x="114" y="162"/>
                  </a:lnTo>
                  <a:lnTo>
                    <a:pt x="120" y="168"/>
                  </a:lnTo>
                  <a:lnTo>
                    <a:pt x="126" y="176"/>
                  </a:lnTo>
                  <a:lnTo>
                    <a:pt x="130" y="184"/>
                  </a:lnTo>
                  <a:lnTo>
                    <a:pt x="134" y="194"/>
                  </a:lnTo>
                  <a:lnTo>
                    <a:pt x="134" y="204"/>
                  </a:lnTo>
                  <a:lnTo>
                    <a:pt x="134" y="204"/>
                  </a:lnTo>
                  <a:lnTo>
                    <a:pt x="134" y="204"/>
                  </a:lnTo>
                  <a:lnTo>
                    <a:pt x="262" y="204"/>
                  </a:lnTo>
                  <a:lnTo>
                    <a:pt x="262" y="204"/>
                  </a:lnTo>
                  <a:lnTo>
                    <a:pt x="262" y="204"/>
                  </a:lnTo>
                  <a:lnTo>
                    <a:pt x="262" y="204"/>
                  </a:lnTo>
                  <a:lnTo>
                    <a:pt x="262" y="194"/>
                  </a:lnTo>
                  <a:lnTo>
                    <a:pt x="264" y="186"/>
                  </a:lnTo>
                  <a:lnTo>
                    <a:pt x="268" y="178"/>
                  </a:lnTo>
                  <a:lnTo>
                    <a:pt x="274" y="172"/>
                  </a:lnTo>
                  <a:lnTo>
                    <a:pt x="282" y="166"/>
                  </a:lnTo>
                  <a:lnTo>
                    <a:pt x="288" y="162"/>
                  </a:lnTo>
                  <a:lnTo>
                    <a:pt x="298" y="160"/>
                  </a:lnTo>
                  <a:lnTo>
                    <a:pt x="306" y="158"/>
                  </a:lnTo>
                  <a:lnTo>
                    <a:pt x="306" y="158"/>
                  </a:lnTo>
                  <a:lnTo>
                    <a:pt x="316" y="160"/>
                  </a:lnTo>
                  <a:lnTo>
                    <a:pt x="324" y="162"/>
                  </a:lnTo>
                  <a:lnTo>
                    <a:pt x="332" y="166"/>
                  </a:lnTo>
                  <a:lnTo>
                    <a:pt x="338" y="172"/>
                  </a:lnTo>
                  <a:lnTo>
                    <a:pt x="344" y="178"/>
                  </a:lnTo>
                  <a:lnTo>
                    <a:pt x="348" y="186"/>
                  </a:lnTo>
                  <a:lnTo>
                    <a:pt x="350" y="194"/>
                  </a:lnTo>
                  <a:lnTo>
                    <a:pt x="350" y="204"/>
                  </a:lnTo>
                  <a:lnTo>
                    <a:pt x="350" y="204"/>
                  </a:lnTo>
                  <a:lnTo>
                    <a:pt x="350" y="204"/>
                  </a:lnTo>
                  <a:lnTo>
                    <a:pt x="370" y="204"/>
                  </a:lnTo>
                  <a:lnTo>
                    <a:pt x="370" y="204"/>
                  </a:lnTo>
                  <a:lnTo>
                    <a:pt x="378" y="204"/>
                  </a:lnTo>
                  <a:lnTo>
                    <a:pt x="384" y="198"/>
                  </a:lnTo>
                  <a:lnTo>
                    <a:pt x="388" y="192"/>
                  </a:lnTo>
                  <a:lnTo>
                    <a:pt x="390" y="184"/>
                  </a:lnTo>
                  <a:lnTo>
                    <a:pt x="390" y="20"/>
                  </a:lnTo>
                  <a:lnTo>
                    <a:pt x="390" y="20"/>
                  </a:lnTo>
                  <a:lnTo>
                    <a:pt x="388" y="12"/>
                  </a:lnTo>
                  <a:lnTo>
                    <a:pt x="384" y="6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7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l-PL" sz="135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4867"/>
            <p:cNvSpPr>
              <a:spLocks/>
            </p:cNvSpPr>
            <p:nvPr/>
          </p:nvSpPr>
          <p:spPr bwMode="auto">
            <a:xfrm>
              <a:off x="7750966" y="2447941"/>
              <a:ext cx="65422" cy="67845"/>
            </a:xfrm>
            <a:custGeom>
              <a:avLst/>
              <a:gdLst>
                <a:gd name="T0" fmla="*/ 54 w 54"/>
                <a:gd name="T1" fmla="*/ 56 h 56"/>
                <a:gd name="T2" fmla="*/ 0 w 54"/>
                <a:gd name="T3" fmla="*/ 56 h 56"/>
                <a:gd name="T4" fmla="*/ 54 w 54"/>
                <a:gd name="T5" fmla="*/ 0 h 56"/>
                <a:gd name="T6" fmla="*/ 54 w 54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0" y="56"/>
                  </a:lnTo>
                  <a:lnTo>
                    <a:pt x="54" y="0"/>
                  </a:lnTo>
                  <a:lnTo>
                    <a:pt x="54" y="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l-PL" sz="135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4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832518" y="2403586"/>
            <a:ext cx="3595466" cy="3401678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l-PL" sz="1050" b="1" dirty="0" smtClean="0">
                <a:solidFill>
                  <a:srgbClr val="002060"/>
                </a:solidFill>
              </a:rPr>
              <a:t>Koncept:</a:t>
            </a:r>
            <a:endParaRPr lang="pl-PL" sz="1050" b="1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l-PL" sz="1050" dirty="0">
                <a:solidFill>
                  <a:srgbClr val="002060"/>
                </a:solidFill>
              </a:rPr>
              <a:t>Zrezygnuj z węgla – wybierz gaz do ogrzewania</a:t>
            </a:r>
            <a:r>
              <a:rPr lang="pl-PL" sz="105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pl-PL" sz="105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pl-PL" sz="1050" b="1" dirty="0" smtClean="0">
                <a:solidFill>
                  <a:srgbClr val="002060"/>
                </a:solidFill>
              </a:rPr>
              <a:t>Nagrody dla klientów:</a:t>
            </a:r>
            <a:endParaRPr lang="pl-PL" sz="1050" b="1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pl-PL" sz="1050" b="1" dirty="0" smtClean="0">
                <a:solidFill>
                  <a:srgbClr val="002060"/>
                </a:solidFill>
              </a:rPr>
              <a:t>300 </a:t>
            </a:r>
            <a:r>
              <a:rPr lang="pl-PL" sz="1050" b="1" dirty="0">
                <a:solidFill>
                  <a:srgbClr val="002060"/>
                </a:solidFill>
              </a:rPr>
              <a:t>zł </a:t>
            </a:r>
            <a:r>
              <a:rPr lang="pl-PL" sz="1050" dirty="0">
                <a:solidFill>
                  <a:srgbClr val="002060"/>
                </a:solidFill>
              </a:rPr>
              <a:t>– taryfa W2 </a:t>
            </a:r>
            <a:br>
              <a:rPr lang="pl-PL" sz="1050" dirty="0">
                <a:solidFill>
                  <a:srgbClr val="002060"/>
                </a:solidFill>
              </a:rPr>
            </a:br>
            <a:endParaRPr lang="pl-PL" sz="105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050" b="1" dirty="0">
                <a:solidFill>
                  <a:srgbClr val="002060"/>
                </a:solidFill>
              </a:rPr>
              <a:t>500 zł </a:t>
            </a:r>
            <a:r>
              <a:rPr lang="pl-PL" sz="1050" dirty="0">
                <a:solidFill>
                  <a:srgbClr val="002060"/>
                </a:solidFill>
              </a:rPr>
              <a:t>– taryfa </a:t>
            </a:r>
            <a:r>
              <a:rPr lang="pl-PL" sz="1050" dirty="0" smtClean="0">
                <a:solidFill>
                  <a:srgbClr val="002060"/>
                </a:solidFill>
              </a:rPr>
              <a:t>W3</a:t>
            </a:r>
            <a:endParaRPr lang="pl-PL" sz="105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 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09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C37FBE-670D-42F8-B7EA-E71B557C09C0}" type="slidenum">
              <a:rPr lang="en-US" altLang="pl-PL">
                <a:solidFill>
                  <a:schemeClr val="bg1"/>
                </a:solidFill>
              </a:rPr>
              <a:pPr eaLnBrk="1" hangingPunct="1"/>
              <a:t>11</a:t>
            </a:fld>
            <a:endParaRPr lang="en-US" altLang="pl-PL">
              <a:solidFill>
                <a:schemeClr val="bg1"/>
              </a:solidFill>
            </a:endParaRPr>
          </a:p>
        </p:txBody>
      </p:sp>
      <p:pic>
        <p:nvPicPr>
          <p:cNvPr id="1029" name="Picture 5" descr="https://myloview.pl/fototapety/160/2FA3BB5/kaloryfery-koncepcja-ikona-flat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88465"/>
            <a:ext cx="355314" cy="35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837" y="3919609"/>
            <a:ext cx="355314" cy="36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627784" y="4517542"/>
            <a:ext cx="213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002060"/>
                </a:solidFill>
              </a:rPr>
              <a:t>+</a:t>
            </a:r>
            <a:endParaRPr lang="pl-PL" sz="1200" dirty="0">
              <a:solidFill>
                <a:srgbClr val="00206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837" y="4471227"/>
            <a:ext cx="355314" cy="36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publicdomainvectors.org/photos/eco_gsangri4_green_house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6" y="1594725"/>
            <a:ext cx="647987" cy="6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waw10007079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0566"/>
            <a:ext cx="701492" cy="7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88339"/>
              </p:ext>
            </p:extLst>
          </p:nvPr>
        </p:nvGraphicFramePr>
        <p:xfrm>
          <a:off x="991394" y="5013176"/>
          <a:ext cx="3436590" cy="57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297"/>
                <a:gridCol w="2186293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050" b="1" dirty="0" smtClean="0">
                          <a:solidFill>
                            <a:srgbClr val="002060"/>
                          </a:solidFill>
                        </a:rPr>
                        <a:t>Start akcji: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050" b="0" dirty="0" smtClean="0">
                          <a:solidFill>
                            <a:srgbClr val="002060"/>
                          </a:solidFill>
                        </a:rPr>
                        <a:t>01.05.2016 r.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05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Cel: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l-PL" sz="105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Poprawa jakości powietrza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870794" y="332656"/>
            <a:ext cx="7229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+mj-lt"/>
              </a:rPr>
              <a:t>Program ograniczania niskiej </a:t>
            </a:r>
            <a:r>
              <a:rPr lang="pl-PL" sz="2400" b="1" dirty="0" smtClean="0">
                <a:solidFill>
                  <a:schemeClr val="bg1"/>
                </a:solidFill>
                <a:latin typeface="+mj-lt"/>
              </a:rPr>
              <a:t>emisji  </a:t>
            </a:r>
            <a:br>
              <a:rPr lang="pl-PL" sz="2400" b="1" dirty="0" smtClean="0">
                <a:solidFill>
                  <a:schemeClr val="bg1"/>
                </a:solidFill>
                <a:latin typeface="+mj-lt"/>
              </a:rPr>
            </a:br>
            <a:r>
              <a:rPr lang="pl-PL" sz="2400" dirty="0" smtClean="0">
                <a:solidFill>
                  <a:schemeClr val="bg1"/>
                </a:solidFill>
                <a:latin typeface="+mj-lt"/>
              </a:rPr>
              <a:t>działania na rzecz poprawy jakości powietrza</a:t>
            </a:r>
            <a:endParaRPr 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870794" y="1560566"/>
            <a:ext cx="3557190" cy="716306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dirty="0"/>
              <a:t>Akcja promocyjna B2C </a:t>
            </a:r>
          </a:p>
          <a:p>
            <a:pPr algn="ctr"/>
            <a:r>
              <a:rPr lang="pl-PL" sz="1800" b="1" dirty="0"/>
              <a:t>„Czyste źródło korzyści”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5273492" y="1560566"/>
            <a:ext cx="3557190" cy="716306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dirty="0"/>
              <a:t>Współpraca z samorządami</a:t>
            </a:r>
          </a:p>
          <a:p>
            <a:pPr algn="ctr"/>
            <a:r>
              <a:rPr lang="pl-PL" sz="1800" b="1" dirty="0"/>
              <a:t>Zawarcie porozumień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5273492" y="2433108"/>
            <a:ext cx="3557189" cy="28681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b="1" dirty="0">
                <a:solidFill>
                  <a:srgbClr val="002060"/>
                </a:solidFill>
              </a:rPr>
              <a:t>Porozumienia z 33 miastami/gminami: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050" dirty="0">
                <a:solidFill>
                  <a:srgbClr val="002060"/>
                </a:solidFill>
              </a:rPr>
              <a:t>m</a:t>
            </a:r>
            <a:r>
              <a:rPr lang="pl-PL" sz="1050" dirty="0" smtClean="0">
                <a:solidFill>
                  <a:srgbClr val="002060"/>
                </a:solidFill>
              </a:rPr>
              <a:t>. </a:t>
            </a:r>
            <a:r>
              <a:rPr lang="pl-PL" sz="1050" dirty="0">
                <a:solidFill>
                  <a:srgbClr val="002060"/>
                </a:solidFill>
              </a:rPr>
              <a:t>in. </a:t>
            </a:r>
            <a:r>
              <a:rPr lang="pl-PL" sz="1050" b="1" dirty="0">
                <a:solidFill>
                  <a:srgbClr val="002060"/>
                </a:solidFill>
              </a:rPr>
              <a:t>Kraków, Wałbrzych, Gdańsk, Poznań, Gdynia, Sopot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050" dirty="0">
                <a:solidFill>
                  <a:srgbClr val="002060"/>
                </a:solidFill>
              </a:rPr>
              <a:t>Wspólne prowadzenie </a:t>
            </a:r>
            <a:r>
              <a:rPr lang="pl-PL" sz="1050" b="1" dirty="0">
                <a:solidFill>
                  <a:srgbClr val="002060"/>
                </a:solidFill>
              </a:rPr>
              <a:t>działań informacyjnych </a:t>
            </a:r>
            <a:r>
              <a:rPr lang="pl-PL" sz="1050" dirty="0" smtClean="0">
                <a:solidFill>
                  <a:srgbClr val="002060"/>
                </a:solidFill>
              </a:rPr>
              <a:t>- </a:t>
            </a:r>
            <a:r>
              <a:rPr lang="pl-PL" sz="1050" b="1" dirty="0" smtClean="0">
                <a:solidFill>
                  <a:srgbClr val="002060"/>
                </a:solidFill>
              </a:rPr>
              <a:t>likwidacja </a:t>
            </a:r>
            <a:r>
              <a:rPr lang="pl-PL" sz="1050" b="1" dirty="0">
                <a:solidFill>
                  <a:srgbClr val="002060"/>
                </a:solidFill>
              </a:rPr>
              <a:t>palenisk węglowych </a:t>
            </a:r>
            <a:r>
              <a:rPr lang="pl-PL" sz="1050" dirty="0">
                <a:solidFill>
                  <a:srgbClr val="002060"/>
                </a:solidFill>
              </a:rPr>
              <a:t>na rzecz ekologicznego ogrzewania gazowego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050" b="1" dirty="0">
                <a:solidFill>
                  <a:srgbClr val="002060"/>
                </a:solidFill>
              </a:rPr>
              <a:t>Spotkania </a:t>
            </a:r>
            <a:r>
              <a:rPr lang="pl-PL" sz="1050" dirty="0">
                <a:solidFill>
                  <a:srgbClr val="002060"/>
                </a:solidFill>
              </a:rPr>
              <a:t>z mieszkańcami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050" b="1" dirty="0">
                <a:solidFill>
                  <a:srgbClr val="002060"/>
                </a:solidFill>
              </a:rPr>
              <a:t>Dyżury</a:t>
            </a:r>
            <a:r>
              <a:rPr lang="pl-PL" sz="1050" dirty="0">
                <a:solidFill>
                  <a:srgbClr val="002060"/>
                </a:solidFill>
              </a:rPr>
              <a:t> w urzędach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050" b="1" dirty="0">
                <a:solidFill>
                  <a:srgbClr val="002060"/>
                </a:solidFill>
              </a:rPr>
              <a:t>Pomoc</a:t>
            </a:r>
            <a:r>
              <a:rPr lang="pl-PL" sz="1050" dirty="0">
                <a:solidFill>
                  <a:srgbClr val="002060"/>
                </a:solidFill>
              </a:rPr>
              <a:t> w załatwieniu formalności - procedura przyłączeniowa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510725"/>
            <a:ext cx="626887" cy="133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0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DACAF7-6B2F-4E0B-9E5B-198DA2BAA5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pole tekstowe 1"/>
          <p:cNvSpPr txBox="1"/>
          <p:nvPr/>
        </p:nvSpPr>
        <p:spPr>
          <a:xfrm>
            <a:off x="-900608" y="260648"/>
            <a:ext cx="7730810" cy="89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pl-PL" sz="4000" b="1" dirty="0" smtClean="0">
                <a:solidFill>
                  <a:schemeClr val="bg1"/>
                </a:solidFill>
                <a:latin typeface="+mj-lt"/>
              </a:rPr>
              <a:t>OBSŁUGA KLIENTA</a:t>
            </a:r>
          </a:p>
        </p:txBody>
      </p:sp>
      <p:pic>
        <p:nvPicPr>
          <p:cNvPr id="5" name="Picture 5" descr="C:\Dokumenty wieczorek\Zdjęcia ikony\Ikony\Iconshock_material_business_free_765132486\Iconshock_material_business_free\free_version\png\48\ic_demo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3" y="504609"/>
            <a:ext cx="585385" cy="5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0727"/>
            <a:ext cx="866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8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C37FBE-670D-42F8-B7EA-E71B557C09C0}" type="slidenum">
              <a:rPr lang="en-US" altLang="pl-PL">
                <a:solidFill>
                  <a:srgbClr val="0A1D64"/>
                </a:solidFill>
              </a:rPr>
              <a:pPr eaLnBrk="1" hangingPunct="1"/>
              <a:t>13</a:t>
            </a:fld>
            <a:endParaRPr lang="en-US" altLang="pl-PL">
              <a:solidFill>
                <a:srgbClr val="0A1D64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70794" y="332656"/>
            <a:ext cx="391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+mj-lt"/>
              </a:rPr>
              <a:t>Kontakt z Klientem</a:t>
            </a:r>
            <a:endParaRPr 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23528" y="2270717"/>
            <a:ext cx="2020768" cy="311742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pl-PL" sz="1400" b="1" dirty="0">
                <a:solidFill>
                  <a:schemeClr val="bg1"/>
                </a:solidFill>
              </a:rPr>
              <a:t>Poszerzyliśmy kanały kontaktu z Klientem </a:t>
            </a:r>
            <a:r>
              <a:rPr lang="pl-PL" sz="1400" dirty="0">
                <a:solidFill>
                  <a:schemeClr val="bg1"/>
                </a:solidFill>
              </a:rPr>
              <a:t>– wprowadziliśmy nowe i bardziej wydajne mechanizmy obsługi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361804" y="1427697"/>
            <a:ext cx="1999255" cy="71630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b="1" dirty="0"/>
          </a:p>
        </p:txBody>
      </p:sp>
      <p:sp>
        <p:nvSpPr>
          <p:cNvPr id="9" name="Prostokąt zaokrąglony 8"/>
          <p:cNvSpPr/>
          <p:nvPr/>
        </p:nvSpPr>
        <p:spPr>
          <a:xfrm>
            <a:off x="2483768" y="2270717"/>
            <a:ext cx="2020768" cy="311742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pl-PL" sz="1400" b="1" dirty="0">
                <a:solidFill>
                  <a:schemeClr val="bg1"/>
                </a:solidFill>
              </a:rPr>
              <a:t>Przedefiniowaliśmy zakres działań </a:t>
            </a:r>
            <a:r>
              <a:rPr lang="pl-PL" sz="1400" b="1" dirty="0" smtClean="0">
                <a:solidFill>
                  <a:schemeClr val="bg1"/>
                </a:solidFill>
              </a:rPr>
              <a:t>Przedstawicieli Handlowych</a:t>
            </a:r>
            <a:r>
              <a:rPr lang="pl-PL" sz="1400" dirty="0" smtClean="0">
                <a:solidFill>
                  <a:schemeClr val="bg1"/>
                </a:solidFill>
              </a:rPr>
              <a:t>          w </a:t>
            </a:r>
            <a:r>
              <a:rPr lang="pl-PL" sz="1400" dirty="0">
                <a:solidFill>
                  <a:schemeClr val="bg1"/>
                </a:solidFill>
              </a:rPr>
              <a:t>celu zwiększenia ich efektywności </a:t>
            </a:r>
            <a:r>
              <a:rPr lang="pl-PL" sz="1400" dirty="0" smtClean="0">
                <a:solidFill>
                  <a:schemeClr val="bg1"/>
                </a:solidFill>
              </a:rPr>
              <a:t>      i  dostępności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2522044" y="1427697"/>
            <a:ext cx="1999255" cy="716306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b="1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4644008" y="2270717"/>
            <a:ext cx="2020768" cy="311742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pl-PL" sz="1400" b="1" dirty="0">
                <a:solidFill>
                  <a:schemeClr val="bg1"/>
                </a:solidFill>
              </a:rPr>
              <a:t>Przeprowadzamy regularny monitoring </a:t>
            </a:r>
            <a:r>
              <a:rPr lang="pl-PL" sz="1400" dirty="0">
                <a:solidFill>
                  <a:schemeClr val="bg1"/>
                </a:solidFill>
              </a:rPr>
              <a:t>poziomu satysfakcji Klienta </a:t>
            </a:r>
            <a:r>
              <a:rPr lang="pl-PL" sz="1400" dirty="0" smtClean="0">
                <a:solidFill>
                  <a:schemeClr val="bg1"/>
                </a:solidFill>
              </a:rPr>
              <a:t>  i </a:t>
            </a:r>
            <a:r>
              <a:rPr lang="pl-PL" sz="1400" dirty="0">
                <a:solidFill>
                  <a:schemeClr val="bg1"/>
                </a:solidFill>
              </a:rPr>
              <a:t>podejmujemy kroki aby go podnieść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4682284" y="1427697"/>
            <a:ext cx="1999255" cy="716306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b="1" dirty="0"/>
          </a:p>
        </p:txBody>
      </p:sp>
      <p:sp>
        <p:nvSpPr>
          <p:cNvPr id="15" name="Prostokąt zaokrąglony 14"/>
          <p:cNvSpPr/>
          <p:nvPr/>
        </p:nvSpPr>
        <p:spPr>
          <a:xfrm>
            <a:off x="6804248" y="2270717"/>
            <a:ext cx="2020768" cy="311742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pl-PL" sz="1400" b="1" dirty="0">
                <a:solidFill>
                  <a:schemeClr val="bg1"/>
                </a:solidFill>
              </a:rPr>
              <a:t>Wprowadzamy rozwiązania techniczne </a:t>
            </a:r>
            <a:r>
              <a:rPr lang="pl-PL" sz="1400" dirty="0">
                <a:solidFill>
                  <a:schemeClr val="bg1"/>
                </a:solidFill>
              </a:rPr>
              <a:t>umożliwiające Klientom wygodniejszą samoobsługę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6842524" y="1427697"/>
            <a:ext cx="1999255" cy="716306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b="1" dirty="0"/>
          </a:p>
        </p:txBody>
      </p:sp>
      <p:pic>
        <p:nvPicPr>
          <p:cNvPr id="2" name="Picture 2" descr="C:\Dokumenty wieczorek\Zdjęcia ikony\Ikony\Iconshock_material_communications_free_556120378\material_communications_free\free_version\png\48\ic_instant_mess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4" y="1488609"/>
            <a:ext cx="658376" cy="6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kumenty wieczorek\Zdjęcia ikony\Ikony\Iconshock_material_communications_free_556120378\material_communications_free\free_version\png\48\ic_photo_galle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31" y="1505110"/>
            <a:ext cx="561479" cy="5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kumenty wieczorek\Zdjęcia ikony\Ikony\Iconshock_material_multimedia_free_230145798\material_multimedia_free\free_version\png\48\ic_screen_zoom_in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66" y="1505110"/>
            <a:ext cx="569926" cy="56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kumenty wieczorek\Zdjęcia ikony\Ikony\Iconshock_material_project_management_free_361558751\Iconshock_material_project_management_free\free_version\png\48\ic_cash_flow_analysi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23320"/>
            <a:ext cx="543269" cy="5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6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iekt 3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40709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Prostokąt 3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pl-PL" sz="1000" dirty="0">
              <a:latin typeface="Calibri"/>
              <a:sym typeface="Calibri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294967295"/>
          </p:nvPr>
        </p:nvSpPr>
        <p:spPr>
          <a:xfrm>
            <a:off x="3138488" y="6624638"/>
            <a:ext cx="2895600" cy="221109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Biuro Analiz i Planowania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294967295"/>
          </p:nvPr>
        </p:nvSpPr>
        <p:spPr>
          <a:xfrm>
            <a:off x="-22629" y="6641340"/>
            <a:ext cx="2133600" cy="221109"/>
          </a:xfrm>
          <a:prstGeom prst="rect">
            <a:avLst/>
          </a:prstGeom>
        </p:spPr>
        <p:txBody>
          <a:bodyPr/>
          <a:lstStyle/>
          <a:p>
            <a:fld id="{E082F5A3-C527-462F-9631-6A9A6B5D86C6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193169" y="61437"/>
            <a:ext cx="8649712" cy="919401"/>
          </a:xfrm>
          <a:prstGeom prst="round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1200">
                <a:solidFill>
                  <a:srgbClr val="0A1D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sz="2400" b="1" dirty="0" smtClean="0"/>
          </a:p>
          <a:p>
            <a:pPr algn="l"/>
            <a:r>
              <a:rPr lang="pl-PL" sz="2400" b="1" dirty="0" smtClean="0">
                <a:latin typeface="+mj-lt"/>
              </a:rPr>
              <a:t>Elektroniczne kanały obsługi</a:t>
            </a:r>
          </a:p>
        </p:txBody>
      </p:sp>
      <p:sp>
        <p:nvSpPr>
          <p:cNvPr id="76" name="pole tekstowe 75"/>
          <p:cNvSpPr txBox="1"/>
          <p:nvPr/>
        </p:nvSpPr>
        <p:spPr>
          <a:xfrm>
            <a:off x="281931" y="2684952"/>
            <a:ext cx="3670944" cy="317183"/>
          </a:xfrm>
          <a:prstGeom prst="roundRect">
            <a:avLst>
              <a:gd name="adj" fmla="val 22257"/>
            </a:avLst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1200">
                <a:solidFill>
                  <a:srgbClr val="0A1D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b="1" dirty="0">
                <a:solidFill>
                  <a:srgbClr val="002060"/>
                </a:solidFill>
              </a:rPr>
              <a:t>Liczba kont </a:t>
            </a:r>
            <a:r>
              <a:rPr lang="pl-PL" b="1" dirty="0" smtClean="0">
                <a:solidFill>
                  <a:srgbClr val="002060"/>
                </a:solidFill>
              </a:rPr>
              <a:t>e-BOK </a:t>
            </a:r>
            <a:r>
              <a:rPr lang="pl-PL" sz="1000" dirty="0" smtClean="0">
                <a:solidFill>
                  <a:srgbClr val="002060"/>
                </a:solidFill>
              </a:rPr>
              <a:t>[</a:t>
            </a:r>
            <a:r>
              <a:rPr lang="pl-PL" sz="1000" dirty="0" err="1" smtClean="0">
                <a:solidFill>
                  <a:srgbClr val="002060"/>
                </a:solidFill>
              </a:rPr>
              <a:t>tys</a:t>
            </a:r>
            <a:r>
              <a:rPr lang="pl-PL" sz="1000" dirty="0" smtClean="0">
                <a:solidFill>
                  <a:srgbClr val="002060"/>
                </a:solidFill>
              </a:rPr>
              <a:t>]</a:t>
            </a:r>
            <a:endParaRPr lang="pl-PL" sz="1000" dirty="0">
              <a:solidFill>
                <a:srgbClr val="002060"/>
              </a:solidFill>
            </a:endParaRPr>
          </a:p>
        </p:txBody>
      </p:sp>
      <p:sp>
        <p:nvSpPr>
          <p:cNvPr id="670" name="pole tekstowe 669"/>
          <p:cNvSpPr txBox="1"/>
          <p:nvPr/>
        </p:nvSpPr>
        <p:spPr>
          <a:xfrm>
            <a:off x="4636974" y="2684952"/>
            <a:ext cx="3878262" cy="317183"/>
          </a:xfrm>
          <a:prstGeom prst="roundRect">
            <a:avLst>
              <a:gd name="adj" fmla="val 22257"/>
            </a:avLst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1200">
                <a:solidFill>
                  <a:srgbClr val="0A1D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pl-PL" b="1" dirty="0">
                <a:solidFill>
                  <a:srgbClr val="002060"/>
                </a:solidFill>
              </a:rPr>
              <a:t>Liczba klientów korzystających z </a:t>
            </a:r>
            <a:r>
              <a:rPr lang="pl-PL" b="1" dirty="0" smtClean="0">
                <a:solidFill>
                  <a:srgbClr val="002060"/>
                </a:solidFill>
              </a:rPr>
              <a:t>e-faktury </a:t>
            </a:r>
            <a:r>
              <a:rPr lang="pl-PL" sz="1000" dirty="0" smtClean="0">
                <a:solidFill>
                  <a:srgbClr val="002060"/>
                </a:solidFill>
              </a:rPr>
              <a:t>[</a:t>
            </a:r>
            <a:r>
              <a:rPr lang="pl-PL" sz="1000" dirty="0" err="1" smtClean="0">
                <a:solidFill>
                  <a:srgbClr val="002060"/>
                </a:solidFill>
              </a:rPr>
              <a:t>tys</a:t>
            </a:r>
            <a:r>
              <a:rPr lang="pl-PL" sz="1000" dirty="0" smtClean="0">
                <a:solidFill>
                  <a:srgbClr val="002060"/>
                </a:solidFill>
              </a:rPr>
              <a:t>]</a:t>
            </a:r>
          </a:p>
        </p:txBody>
      </p:sp>
      <p:graphicFrame>
        <p:nvGraphicFramePr>
          <p:cNvPr id="671" name="Obiekt 670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29666539"/>
              </p:ext>
            </p:extLst>
          </p:nvPr>
        </p:nvGraphicFramePr>
        <p:xfrm>
          <a:off x="4518025" y="3622675"/>
          <a:ext cx="4333743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Wykres" r:id="rId29" imgW="4333901" imgH="1485984" progId="MSGraph.Chart.8">
                  <p:embed followColorScheme="full"/>
                </p:oleObj>
              </mc:Choice>
              <mc:Fallback>
                <p:oleObj name="Wykres" r:id="rId29" imgW="4333901" imgH="14859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518025" y="3622675"/>
                        <a:ext cx="4333743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0" name="Dowolny kształt 9"/>
          <p:cNvSpPr/>
          <p:nvPr>
            <p:custDataLst>
              <p:tags r:id="rId5"/>
            </p:custDataLst>
          </p:nvPr>
        </p:nvSpPr>
        <p:spPr bwMode="auto">
          <a:xfrm>
            <a:off x="7567613" y="5956300"/>
            <a:ext cx="96839" cy="146051"/>
          </a:xfrm>
          <a:custGeom>
            <a:avLst/>
            <a:gdLst/>
            <a:ahLst/>
            <a:cxnLst/>
            <a:rect l="0" t="0" r="0" b="0"/>
            <a:pathLst>
              <a:path w="96839" h="146051">
                <a:moveTo>
                  <a:pt x="96838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owolny kształt 8"/>
          <p:cNvSpPr/>
          <p:nvPr>
            <p:custDataLst>
              <p:tags r:id="rId6"/>
            </p:custDataLst>
          </p:nvPr>
        </p:nvSpPr>
        <p:spPr bwMode="auto">
          <a:xfrm>
            <a:off x="7624763" y="5956300"/>
            <a:ext cx="39689" cy="146051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owolny kształt 7"/>
          <p:cNvSpPr/>
          <p:nvPr>
            <p:custDataLst>
              <p:tags r:id="rId7"/>
            </p:custDataLst>
          </p:nvPr>
        </p:nvSpPr>
        <p:spPr bwMode="auto">
          <a:xfrm>
            <a:off x="7567613" y="5956300"/>
            <a:ext cx="39689" cy="146051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oliniowy 10"/>
          <p:cNvCxnSpPr/>
          <p:nvPr>
            <p:custDataLst>
              <p:tags r:id="rId8"/>
            </p:custDataLst>
          </p:nvPr>
        </p:nvCxnSpPr>
        <p:spPr bwMode="auto">
          <a:xfrm flipV="1">
            <a:off x="4988332" y="3724522"/>
            <a:ext cx="3505200" cy="40957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" name="Symbol zastępczy tekstu 5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277797" y="5119687"/>
            <a:ext cx="3460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8C5564-A8DC-4D28-A593-6EEB7B1FEE57}" type="datetime'M''ar''''''''''''''''''z''e''c ''2''''''''0''''''''''''16'''">
              <a:rPr lang="pl-PL" altLang="en-US" sz="800">
                <a:solidFill>
                  <a:srgbClr val="0A1D64"/>
                </a:solidFill>
                <a:latin typeface="Arial"/>
                <a:cs typeface="Arial"/>
                <a:sym typeface="Arial"/>
              </a:rPr>
              <a:pPr/>
              <a:t>Marzec 2016</a:t>
            </a:fld>
            <a:endParaRPr lang="pl-PL" sz="800" dirty="0">
              <a:solidFill>
                <a:srgbClr val="0A1D6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5" name="Symbol zastępczy tekstu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335741" y="3796698"/>
            <a:ext cx="2301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–"/>
              <a:defRPr sz="20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»"/>
              <a:defRPr sz="18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9AE1DB-E112-48F4-B0F4-56DCA68F9046}" type="datetime'''''''''''3''''''''''''''''''''''05'''''''''''''''">
              <a:rPr lang="pl-PL" altLang="en-US" sz="1000">
                <a:latin typeface="+mn-lt"/>
                <a:cs typeface="+mn-cs"/>
                <a:sym typeface="+mn-lt"/>
              </a:rPr>
              <a:pPr/>
              <a:t>305</a:t>
            </a:fld>
            <a:endParaRPr lang="pl-PL" sz="1000" dirty="0" smtClean="0">
              <a:latin typeface="+mn-lt"/>
              <a:cs typeface="+mn-cs"/>
              <a:sym typeface="+mn-lt"/>
            </a:endParaRPr>
          </a:p>
        </p:txBody>
      </p:sp>
      <p:sp>
        <p:nvSpPr>
          <p:cNvPr id="682" name="Symbol zastępczy tekstu 5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092052" y="5119687"/>
            <a:ext cx="42703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6B1404A-0B30-4447-84BA-382B4DE3F11E}" type="datetime'''''''''''''''Gru''dz''''i''''e''ń'''''' ''2''''0''''''''15'">
              <a:rPr lang="pl-PL" altLang="en-US" sz="800">
                <a:solidFill>
                  <a:srgbClr val="0A1D64"/>
                </a:solidFill>
                <a:latin typeface="Arial"/>
                <a:cs typeface="Arial"/>
                <a:sym typeface="Arial"/>
              </a:rPr>
              <a:pPr/>
              <a:t>Grudzień 2015</a:t>
            </a:fld>
            <a:endParaRPr lang="pl-PL" sz="800" dirty="0">
              <a:solidFill>
                <a:srgbClr val="0A1D6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Symbol zastępczy tekstu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373537" y="3812573"/>
            <a:ext cx="566738" cy="273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–"/>
              <a:defRPr sz="20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»"/>
              <a:defRPr sz="18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A5742354-C9BF-47B8-97DB-CC41E5BB7160}" type="datetime'''''+''7''''4''''''''''''''''''''''''''''''''''%'''''''''">
              <a:rPr lang="pl-PL" altLang="en-US" sz="1400" b="1">
                <a:solidFill>
                  <a:schemeClr val="tx1"/>
                </a:solidFill>
                <a:latin typeface="+mn-lt"/>
                <a:cs typeface="+mn-cs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+74%</a:t>
            </a:fld>
            <a:endParaRPr lang="pl-PL" sz="1400" b="1" dirty="0" smtClean="0">
              <a:solidFill>
                <a:schemeClr val="tx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711" name="Symbol zastępczy tekstu 5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836962" y="5119687"/>
            <a:ext cx="53657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8AD8C4-570F-4C16-95D9-F77391274662}" type="datetime'''''Li''pi''''''''e''''''''''''''''c ''''''2''''0''''''15'">
              <a:rPr lang="pl-PL" altLang="en-US" sz="800">
                <a:solidFill>
                  <a:srgbClr val="0A1D64"/>
                </a:solidFill>
                <a:latin typeface="Arial"/>
                <a:cs typeface="Arial"/>
                <a:sym typeface="Arial"/>
              </a:rPr>
              <a:pPr/>
              <a:t>Lipiec 2015</a:t>
            </a:fld>
            <a:endParaRPr lang="pl-PL" sz="800" dirty="0">
              <a:solidFill>
                <a:srgbClr val="0A1D6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0" name="Symbol zastępczy tekstu 5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362937" y="5079890"/>
            <a:ext cx="4206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pl-PL" sz="800" dirty="0">
              <a:solidFill>
                <a:srgbClr val="0A1D6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6" name="Symbol zastępczy tekstu 4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800213" y="5090522"/>
            <a:ext cx="37623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629E81-B037-4E3A-8265-45BEF7E38BF9}" type="datetime'''''S''tyc''''z''''''e''ń'''''' ''2''''0''''1''5'''''''">
              <a:rPr lang="en-US" altLang="en-US" sz="800">
                <a:solidFill>
                  <a:srgbClr val="0A1D64"/>
                </a:solidFill>
                <a:latin typeface="Arial"/>
                <a:cs typeface="Arial"/>
                <a:sym typeface="Arial"/>
              </a:rPr>
              <a:pPr/>
              <a:t>Styczeń 2015</a:t>
            </a:fld>
            <a:endParaRPr lang="pl-PL" sz="800" dirty="0">
              <a:solidFill>
                <a:srgbClr val="0A1D6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7" name="Symbol zastępczy tekstu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805437" y="4227686"/>
            <a:ext cx="2301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–"/>
              <a:defRPr sz="20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»"/>
              <a:defRPr sz="18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C5CF5A-C83C-42E4-A165-80CBB16E52D3}" type="datetime'''''''''1''''''''7''''''''''''''''''''''''''5'''''''''''''''">
              <a:rPr lang="pl-PL" altLang="en-US" sz="1000">
                <a:latin typeface="+mn-lt"/>
                <a:cs typeface="+mn-cs"/>
                <a:sym typeface="+mn-lt"/>
              </a:rPr>
              <a:pPr/>
              <a:t>175</a:t>
            </a:fld>
            <a:endParaRPr lang="pl-PL" sz="1000" dirty="0" smtClean="0">
              <a:latin typeface="+mn-lt"/>
              <a:cs typeface="+mn-cs"/>
              <a:sym typeface="+mn-lt"/>
            </a:endParaRPr>
          </a:p>
        </p:txBody>
      </p:sp>
      <p:graphicFrame>
        <p:nvGraphicFramePr>
          <p:cNvPr id="149" name="Obiekt 148"/>
          <p:cNvGraphicFramePr>
            <a:graphicFrameLocks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888721644"/>
              </p:ext>
            </p:extLst>
          </p:nvPr>
        </p:nvGraphicFramePr>
        <p:xfrm>
          <a:off x="138148" y="3736975"/>
          <a:ext cx="436237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Wykres" r:id="rId31" imgW="4362514" imgH="1371533" progId="MSGraph.Chart.8">
                  <p:embed followColorScheme="full"/>
                </p:oleObj>
              </mc:Choice>
              <mc:Fallback>
                <p:oleObj name="Wykres" r:id="rId31" imgW="4362514" imgH="137153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38148" y="3736975"/>
                        <a:ext cx="4362377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Łącznik prostoliniowy 6"/>
          <p:cNvCxnSpPr/>
          <p:nvPr>
            <p:custDataLst>
              <p:tags r:id="rId18"/>
            </p:custDataLst>
          </p:nvPr>
        </p:nvCxnSpPr>
        <p:spPr bwMode="auto">
          <a:xfrm flipV="1">
            <a:off x="687388" y="3650648"/>
            <a:ext cx="3495675" cy="32385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Symbol zastępczy tekstu 5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897812" y="5079889"/>
            <a:ext cx="3460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CEB0EC-5818-46C7-A33E-3AD46946E2E4}" type="datetime'''M''a''''r''''''ze''c'''' 201''''''''''''''''''''''6'''''">
              <a:rPr lang="pl-PL" altLang="en-US" sz="800">
                <a:solidFill>
                  <a:srgbClr val="0A1D64"/>
                </a:solidFill>
                <a:latin typeface="Arial"/>
                <a:cs typeface="Arial"/>
                <a:sym typeface="Arial"/>
              </a:rPr>
              <a:pPr/>
              <a:t>Marzec 2016</a:t>
            </a:fld>
            <a:endParaRPr lang="pl-PL" sz="800" dirty="0">
              <a:solidFill>
                <a:srgbClr val="0A1D6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" name="Symbol zastępczy tekstu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3952081" y="3776909"/>
            <a:ext cx="2301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–"/>
              <a:defRPr sz="20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»"/>
              <a:defRPr sz="18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BEBF90-EBB5-44DF-B5A6-E2F684C71316}" type="datetime'''''''''7''''''0''''''''''4'''''">
              <a:rPr lang="pl-PL" altLang="en-US" sz="1000">
                <a:latin typeface="+mn-lt"/>
                <a:cs typeface="+mn-cs"/>
                <a:sym typeface="+mn-lt"/>
              </a:rPr>
              <a:pPr/>
              <a:t>704</a:t>
            </a:fld>
            <a:endParaRPr lang="pl-PL" sz="1000" dirty="0" smtClean="0">
              <a:latin typeface="+mn-lt"/>
              <a:cs typeface="+mn-cs"/>
              <a:sym typeface="+mn-lt"/>
            </a:endParaRPr>
          </a:p>
        </p:txBody>
      </p:sp>
      <p:sp>
        <p:nvSpPr>
          <p:cNvPr id="164" name="Symbol zastępczy tekstu 5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692400" y="5094544"/>
            <a:ext cx="42703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26CBFE-D84B-48E5-BF67-D4F54463CF0D}" type="datetime'''Gr''''u''''''dz''''''''''''''i''e''''ń ''''2''''0''''15'''">
              <a:rPr lang="pl-PL" altLang="en-US" sz="800">
                <a:solidFill>
                  <a:srgbClr val="0A1D64"/>
                </a:solidFill>
                <a:latin typeface="Arial"/>
                <a:cs typeface="Arial"/>
                <a:sym typeface="Arial"/>
              </a:rPr>
              <a:pPr/>
              <a:t>Grudzień 2015</a:t>
            </a:fld>
            <a:endParaRPr lang="pl-PL" sz="800" dirty="0">
              <a:solidFill>
                <a:srgbClr val="0A1D6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4" name="Symbol zastępczy tekstu 4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401712" y="5099086"/>
            <a:ext cx="37623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FD820D-448D-47E5-8BDE-D66D0665AB38}" type="datetime'''''''''S''t''ycz''eń'''' ''2''''01''5'''''''''">
              <a:rPr lang="en-US" altLang="en-US" sz="800">
                <a:solidFill>
                  <a:srgbClr val="0A1D64"/>
                </a:solidFill>
                <a:latin typeface="Arial"/>
                <a:cs typeface="Arial"/>
                <a:sym typeface="Arial"/>
              </a:rPr>
              <a:pPr/>
              <a:t>Styczeń 2015</a:t>
            </a:fld>
            <a:endParaRPr lang="pl-PL" sz="800" dirty="0">
              <a:solidFill>
                <a:srgbClr val="0A1D6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" name="Symbol zastępczy tekstu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457200" y="4057897"/>
            <a:ext cx="2301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–"/>
              <a:defRPr sz="20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»"/>
              <a:defRPr sz="18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0DAF4A-740C-47B7-B168-C34114AB7947}" type="datetime'4''''''''''''''''''''''''''''''''7''''''''''''''''6'''''">
              <a:rPr lang="pl-PL" altLang="en-US" sz="1000">
                <a:latin typeface="+mn-lt"/>
                <a:cs typeface="+mn-cs"/>
                <a:sym typeface="+mn-lt"/>
              </a:rPr>
              <a:pPr/>
              <a:t>476</a:t>
            </a:fld>
            <a:endParaRPr lang="pl-PL" sz="1000" dirty="0" smtClean="0">
              <a:latin typeface="+mn-lt"/>
              <a:cs typeface="+mn-cs"/>
              <a:sym typeface="+mn-lt"/>
            </a:endParaRPr>
          </a:p>
        </p:txBody>
      </p:sp>
      <p:sp>
        <p:nvSpPr>
          <p:cNvPr id="165" name="Symbol zastępczy tekstu 5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503429" y="5119687"/>
            <a:ext cx="53657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E09071-36B1-4520-935C-E2E9139BD14A}" type="datetime'''L''''''''''''''i''''''p''''''i''''''''''''''ec ''201''5'''''">
              <a:rPr lang="pl-PL" altLang="en-US" sz="800">
                <a:solidFill>
                  <a:srgbClr val="0A1D64"/>
                </a:solidFill>
                <a:latin typeface="Arial"/>
                <a:cs typeface="Arial"/>
                <a:sym typeface="Arial"/>
              </a:rPr>
              <a:pPr/>
              <a:t>Lipiec 2015</a:t>
            </a:fld>
            <a:endParaRPr lang="pl-PL" sz="800" dirty="0">
              <a:solidFill>
                <a:srgbClr val="0A1D6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Symbol zastępczy tekstu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022475" y="3701448"/>
            <a:ext cx="566738" cy="273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–"/>
              <a:defRPr sz="20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»"/>
              <a:defRPr sz="18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6309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A1D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9B051BD0-9E36-461B-9C11-92E89686DE02}" type="datetime'''''''''''+''''''''''''4''''8''''%'''">
              <a:rPr lang="pl-PL" altLang="en-US" sz="1400" b="1">
                <a:solidFill>
                  <a:schemeClr val="tx1"/>
                </a:solidFill>
                <a:latin typeface="+mn-lt"/>
                <a:cs typeface="+mn-cs"/>
                <a:sym typeface="+mn-lt"/>
              </a:rPr>
              <a:pPr/>
              <a:t>+48%</a:t>
            </a:fld>
            <a:endParaRPr lang="pl-PL" sz="1400" b="1" dirty="0" smtClean="0">
              <a:solidFill>
                <a:schemeClr val="tx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72" name="Symbol zastępczy zawartości 2"/>
          <p:cNvSpPr>
            <a:spLocks noGrp="1"/>
          </p:cNvSpPr>
          <p:nvPr>
            <p:ph idx="1"/>
          </p:nvPr>
        </p:nvSpPr>
        <p:spPr>
          <a:xfrm>
            <a:off x="239459" y="1556792"/>
            <a:ext cx="8557131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Wzrost jakości obsługi, przy jednoczesnej kontroli kosztów – dynamiczny wzrost ilości użytkowników eBok oraz e-faktury (B2C)</a:t>
            </a:r>
          </a:p>
        </p:txBody>
      </p:sp>
    </p:spTree>
    <p:extLst>
      <p:ext uri="{BB962C8B-B14F-4D97-AF65-F5344CB8AC3E}">
        <p14:creationId xmlns:p14="http://schemas.microsoft.com/office/powerpoint/2010/main" val="20571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80" y="3717032"/>
            <a:ext cx="240803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-1" y="0"/>
            <a:ext cx="9143999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/>
              <a:t>Absolutna orientacja na KLIENTA</a:t>
            </a:r>
            <a:endParaRPr lang="pl-PL" sz="3200" dirty="0"/>
          </a:p>
        </p:txBody>
      </p:sp>
      <p:pic>
        <p:nvPicPr>
          <p:cNvPr id="13" name="Obraz 1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11" y="3725432"/>
            <a:ext cx="240803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870794" y="332656"/>
            <a:ext cx="391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+mj-lt"/>
              </a:rPr>
              <a:t>Biura </a:t>
            </a:r>
            <a:r>
              <a:rPr lang="pl-PL" sz="2400" b="1" dirty="0">
                <a:solidFill>
                  <a:schemeClr val="bg1"/>
                </a:solidFill>
                <a:latin typeface="+mj-lt"/>
              </a:rPr>
              <a:t>O</a:t>
            </a:r>
            <a:r>
              <a:rPr lang="pl-PL" sz="2400" b="1" dirty="0" smtClean="0">
                <a:solidFill>
                  <a:schemeClr val="bg1"/>
                </a:solidFill>
                <a:latin typeface="+mj-lt"/>
              </a:rPr>
              <a:t>bsługi Klienta</a:t>
            </a:r>
            <a:endParaRPr 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4782585" y="2321680"/>
            <a:ext cx="3350644" cy="3267559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chemeClr val="bg1"/>
                </a:solidFill>
              </a:rPr>
              <a:t>Otwieramy kolejne </a:t>
            </a:r>
            <a:r>
              <a:rPr lang="pl-PL" sz="1400" b="1" dirty="0">
                <a:solidFill>
                  <a:schemeClr val="bg1"/>
                </a:solidFill>
              </a:rPr>
              <a:t>Biura Obsługi Klienta </a:t>
            </a:r>
            <a:r>
              <a:rPr lang="pl-PL" sz="1400" dirty="0">
                <a:solidFill>
                  <a:schemeClr val="bg1"/>
                </a:solidFill>
              </a:rPr>
              <a:t>w najbardziej uczęszczanych miejscach </a:t>
            </a:r>
            <a:r>
              <a:rPr lang="pl-PL" sz="1400" dirty="0" smtClean="0">
                <a:solidFill>
                  <a:schemeClr val="bg1"/>
                </a:solidFill>
              </a:rPr>
              <a:t>kraju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4820861" y="1478661"/>
            <a:ext cx="3314973" cy="71630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b="1" dirty="0"/>
          </a:p>
        </p:txBody>
      </p:sp>
      <p:sp>
        <p:nvSpPr>
          <p:cNvPr id="16" name="Prostokąt zaokrąglony 15"/>
          <p:cNvSpPr/>
          <p:nvPr/>
        </p:nvSpPr>
        <p:spPr>
          <a:xfrm>
            <a:off x="832518" y="2321680"/>
            <a:ext cx="3350644" cy="326755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chemeClr val="bg1"/>
                </a:solidFill>
              </a:rPr>
              <a:t>Klient może spotkać się z nami osobiście w </a:t>
            </a:r>
            <a:r>
              <a:rPr lang="pl-PL" sz="1400" b="1" dirty="0">
                <a:solidFill>
                  <a:schemeClr val="bg1"/>
                </a:solidFill>
              </a:rPr>
              <a:t>126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b="1" dirty="0">
                <a:solidFill>
                  <a:schemeClr val="bg1"/>
                </a:solidFill>
              </a:rPr>
              <a:t>punktach</a:t>
            </a:r>
            <a:r>
              <a:rPr lang="pl-PL" sz="1400" dirty="0">
                <a:solidFill>
                  <a:schemeClr val="bg1"/>
                </a:solidFill>
              </a:rPr>
              <a:t> na terenie </a:t>
            </a:r>
            <a:r>
              <a:rPr lang="pl-PL" sz="1400" b="1" dirty="0">
                <a:solidFill>
                  <a:schemeClr val="bg1"/>
                </a:solidFill>
              </a:rPr>
              <a:t>całej Polski</a:t>
            </a:r>
            <a:r>
              <a:rPr lang="pl-PL" sz="1400" dirty="0" smtClean="0">
                <a:solidFill>
                  <a:schemeClr val="bg1"/>
                </a:solidFill>
              </a:rPr>
              <a:t>!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870794" y="1478661"/>
            <a:ext cx="3314973" cy="716306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b="1" dirty="0"/>
          </a:p>
        </p:txBody>
      </p:sp>
      <p:pic>
        <p:nvPicPr>
          <p:cNvPr id="18" name="Picture 8" descr="C:\Users\waw10007079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51" y="1472446"/>
            <a:ext cx="701492" cy="7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kumenty wieczorek\Zdjęcia ikony\Ikony\Iconshock_material_security_free_685412497\Material_security_free\free_version\png\48\ic_sess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07" y="159459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8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DACAF7-6B2F-4E0B-9E5B-198DA2BAA5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DACAF7-6B2F-4E0B-9E5B-198DA2BAA5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pole tekstowe 1"/>
          <p:cNvSpPr txBox="1"/>
          <p:nvPr/>
        </p:nvSpPr>
        <p:spPr>
          <a:xfrm>
            <a:off x="2206951" y="1664472"/>
            <a:ext cx="77308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pl-PL" sz="3200" b="1" dirty="0" smtClean="0">
                <a:solidFill>
                  <a:schemeClr val="bg1"/>
                </a:solidFill>
                <a:latin typeface="+mj-lt"/>
              </a:rPr>
              <a:t> Wartości i otoczenie PGNiG</a:t>
            </a:r>
          </a:p>
          <a:p>
            <a:pPr marL="228600" indent="-2286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pl-PL" sz="3200" b="1" dirty="0" smtClean="0">
                <a:solidFill>
                  <a:schemeClr val="bg1"/>
                </a:solidFill>
                <a:latin typeface="+mj-lt"/>
              </a:rPr>
              <a:t> Sprzedaż / oferta</a:t>
            </a:r>
          </a:p>
          <a:p>
            <a:pPr marL="228600" indent="-2286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pl-PL" sz="3200" b="1" dirty="0" smtClean="0">
                <a:solidFill>
                  <a:schemeClr val="bg1"/>
                </a:solidFill>
                <a:latin typeface="+mj-lt"/>
              </a:rPr>
              <a:t> Obsługa klienta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pl-PL" sz="32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55685" y="332656"/>
            <a:ext cx="722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  <a:latin typeface="+mj-lt"/>
              </a:rPr>
              <a:t>… Agenda</a:t>
            </a:r>
            <a:endParaRPr lang="pl-PL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5" descr="C:\Dokumenty wieczorek\Zdjęcia ikony\Ikony\Iconshock_material_business_free_765132486\Iconshock_material_business_free\free_version\png\48\ic_demo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49" y="3284984"/>
            <a:ext cx="585385" cy="5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Dokumenty wieczorek\Zdjęcia ikony\Ikony\Iconshock_material_jobs_free_651234872\Iconshock_Material_jobs_free\free_version\png\48\ic_sales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27" y="2631001"/>
            <a:ext cx="521293" cy="52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kumenty wieczorek\Zdjęcia ikony\Ikony\Iconshock_material_business_free_765132486\Iconshock_material_business_free\free_version\png\48\ic_grouped_da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73" y="1844824"/>
            <a:ext cx="521293" cy="52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DACAF7-6B2F-4E0B-9E5B-198DA2BAA5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pole tekstowe 1"/>
          <p:cNvSpPr txBox="1"/>
          <p:nvPr/>
        </p:nvSpPr>
        <p:spPr>
          <a:xfrm>
            <a:off x="-108520" y="184864"/>
            <a:ext cx="7730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pl-PL" sz="4000" b="1" dirty="0" smtClean="0">
                <a:solidFill>
                  <a:schemeClr val="bg1"/>
                </a:solidFill>
                <a:latin typeface="+mj-lt"/>
              </a:rPr>
              <a:t>WARTOŚCI </a:t>
            </a:r>
            <a:r>
              <a:rPr lang="pl-PL" sz="4000" b="1" dirty="0">
                <a:solidFill>
                  <a:schemeClr val="bg1"/>
                </a:solidFill>
                <a:latin typeface="+mj-lt"/>
              </a:rPr>
              <a:t>I</a:t>
            </a:r>
            <a:r>
              <a:rPr lang="pl-PL" sz="4000" b="1" dirty="0" smtClean="0">
                <a:solidFill>
                  <a:schemeClr val="bg1"/>
                </a:solidFill>
                <a:latin typeface="+mj-lt"/>
              </a:rPr>
              <a:t> OTOCZENIE</a:t>
            </a:r>
            <a:endParaRPr lang="pl-PL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3" descr="C:\Dokumenty wieczorek\Zdjęcia ikony\Ikony\Iconshock_material_business_free_765132486\Iconshock_material_business_free\free_version\png\48\ic_grouped_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95" y="349796"/>
            <a:ext cx="866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295"/>
            <a:ext cx="9144000" cy="572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1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C37FBE-670D-42F8-B7EA-E71B557C09C0}" type="slidenum">
              <a:rPr lang="en-US" altLang="pl-PL">
                <a:solidFill>
                  <a:schemeClr val="bg1"/>
                </a:solidFill>
              </a:rPr>
              <a:pPr eaLnBrk="1" hangingPunct="1"/>
              <a:t>4</a:t>
            </a:fld>
            <a:endParaRPr lang="en-US" altLang="pl-PL">
              <a:solidFill>
                <a:schemeClr val="bg1"/>
              </a:solidFill>
            </a:endParaRPr>
          </a:p>
        </p:txBody>
      </p:sp>
      <p:sp>
        <p:nvSpPr>
          <p:cNvPr id="5" name="Schemat blokowy: łącznik 4"/>
          <p:cNvSpPr/>
          <p:nvPr/>
        </p:nvSpPr>
        <p:spPr>
          <a:xfrm>
            <a:off x="395558" y="2262773"/>
            <a:ext cx="1080098" cy="1060343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Regulacje</a:t>
            </a:r>
            <a:endParaRPr lang="pl-PL" sz="900" b="1" dirty="0">
              <a:solidFill>
                <a:schemeClr val="tx1"/>
              </a:solidFill>
            </a:endParaRPr>
          </a:p>
        </p:txBody>
      </p:sp>
      <p:sp>
        <p:nvSpPr>
          <p:cNvPr id="14" name="Schemat blokowy: łącznik 13"/>
          <p:cNvSpPr/>
          <p:nvPr/>
        </p:nvSpPr>
        <p:spPr>
          <a:xfrm>
            <a:off x="2962017" y="3470693"/>
            <a:ext cx="2612685" cy="257527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Klienci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6" name="Strzałka w górę i w dół 5"/>
          <p:cNvSpPr/>
          <p:nvPr/>
        </p:nvSpPr>
        <p:spPr>
          <a:xfrm>
            <a:off x="4067944" y="2564441"/>
            <a:ext cx="400834" cy="72008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górę i w dół 15"/>
          <p:cNvSpPr/>
          <p:nvPr/>
        </p:nvSpPr>
        <p:spPr>
          <a:xfrm rot="17402243">
            <a:off x="6113080" y="1724226"/>
            <a:ext cx="400834" cy="1174946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górę i w dół 20"/>
          <p:cNvSpPr/>
          <p:nvPr/>
        </p:nvSpPr>
        <p:spPr>
          <a:xfrm rot="14859287">
            <a:off x="1916385" y="1949522"/>
            <a:ext cx="400834" cy="820062"/>
          </a:xfrm>
          <a:prstGeom prst="up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waw10007079\Desktop\Bez nazwy-1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9" t="21040" r="25051" b="62324"/>
          <a:stretch/>
        </p:blipFill>
        <p:spPr bwMode="auto">
          <a:xfrm>
            <a:off x="2843808" y="1512804"/>
            <a:ext cx="2637107" cy="8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chemat blokowy: łącznik 14"/>
          <p:cNvSpPr/>
          <p:nvPr/>
        </p:nvSpPr>
        <p:spPr>
          <a:xfrm>
            <a:off x="6945053" y="1970442"/>
            <a:ext cx="1875420" cy="1841119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Konkurencja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870794" y="332656"/>
            <a:ext cx="722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+mj-lt"/>
              </a:rPr>
              <a:t>Otoczenie PGNiG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8" name="Picture 4" descr="C:\Dokumenty wieczorek\Zdjęcia ikony\Ikony\Iconshock_material_jobs_free_651234872\Iconshock_Material_jobs_free\addons\48\ic_lawyer_female_warn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63072"/>
            <a:ext cx="305888" cy="30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kumenty wieczorek\Zdjęcia ikony\Ikony\Iconshock_material_business_free_765132486\Iconshock_material_business_free\free_version\png\48\ic_demograph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73" y="4515629"/>
            <a:ext cx="713571" cy="7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kumenty wieczorek\Zdjęcia ikony\Ikony\Iconshock_material_business_free_765132486\Iconshock_material_business_free\free_version\png\48\ic_checkered_fla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69" y="269156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612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C37FBE-670D-42F8-B7EA-E71B557C09C0}" type="slidenum">
              <a:rPr lang="en-US" altLang="pl-PL">
                <a:solidFill>
                  <a:schemeClr val="bg1"/>
                </a:solidFill>
              </a:rPr>
              <a:pPr eaLnBrk="1" hangingPunct="1"/>
              <a:t>5</a:t>
            </a:fld>
            <a:endParaRPr lang="en-US" altLang="pl-PL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70794" y="332656"/>
            <a:ext cx="722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+mj-lt"/>
              </a:rPr>
              <a:t>Klient w centrum uwagi</a:t>
            </a:r>
          </a:p>
        </p:txBody>
      </p:sp>
      <p:sp>
        <p:nvSpPr>
          <p:cNvPr id="6" name="Zwój poziomy 5"/>
          <p:cNvSpPr/>
          <p:nvPr/>
        </p:nvSpPr>
        <p:spPr>
          <a:xfrm>
            <a:off x="467544" y="2564904"/>
            <a:ext cx="7920880" cy="1584176"/>
          </a:xfrm>
          <a:prstGeom prst="horizontalScroll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2400" b="1" kern="0" dirty="0">
                <a:solidFill>
                  <a:schemeClr val="tx1"/>
                </a:solidFill>
              </a:rPr>
              <a:t>Teraz nasz biznes oznacza, że jesteśmy partnerem dla naszych klientów</a:t>
            </a:r>
          </a:p>
        </p:txBody>
      </p:sp>
      <p:sp>
        <p:nvSpPr>
          <p:cNvPr id="14" name="Objaśnienie prostokątne zaokrąglone 13"/>
          <p:cNvSpPr/>
          <p:nvPr/>
        </p:nvSpPr>
        <p:spPr>
          <a:xfrm>
            <a:off x="4234586" y="4379744"/>
            <a:ext cx="3888432" cy="965384"/>
          </a:xfrm>
          <a:prstGeom prst="wedgeRoundRectCallou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altLang="pl-PL" sz="1600" b="1" kern="0" dirty="0" smtClean="0"/>
              <a:t>Od teraz skutecznie odpowiadamy na </a:t>
            </a:r>
            <a:r>
              <a:rPr lang="pl-PL" altLang="pl-PL" sz="1600" b="1" kern="0" dirty="0"/>
              <a:t>potrzeby naszych klientów</a:t>
            </a:r>
          </a:p>
        </p:txBody>
      </p:sp>
      <p:pic>
        <p:nvPicPr>
          <p:cNvPr id="7170" name="Picture 2" descr="C:\Dokumenty wieczorek\Zdjęcia ikony\Ikony\Iconshock_material_business_free_765132486\Iconshock_material_business_free\free_version\png\48\ic_sales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70331"/>
            <a:ext cx="576163" cy="57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zaokrąglony 14"/>
          <p:cNvSpPr/>
          <p:nvPr/>
        </p:nvSpPr>
        <p:spPr>
          <a:xfrm>
            <a:off x="507069" y="1484784"/>
            <a:ext cx="3312368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altLang="pl-PL" sz="1600" kern="0" dirty="0">
                <a:solidFill>
                  <a:schemeClr val="bg1"/>
                </a:solidFill>
              </a:rPr>
              <a:t>Kiedyś byliśmy w biznesie sprzedaży gazu ziemnego</a:t>
            </a:r>
          </a:p>
        </p:txBody>
      </p:sp>
      <p:pic>
        <p:nvPicPr>
          <p:cNvPr id="20" name="Picture 5" descr="C:\Dokumenty wieczorek\Zdjęcia ikony\Ikony\Iconshock_material_business_free_765132486\Iconshock_material_business_free\free_version\png\48\ic_demo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713571" cy="7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C37FBE-670D-42F8-B7EA-E71B557C09C0}" type="slidenum">
              <a:rPr lang="en-US" altLang="pl-PL">
                <a:solidFill>
                  <a:schemeClr val="bg1"/>
                </a:solidFill>
              </a:rPr>
              <a:pPr eaLnBrk="1" hangingPunct="1"/>
              <a:t>6</a:t>
            </a:fld>
            <a:endParaRPr lang="en-US" altLang="pl-PL">
              <a:solidFill>
                <a:schemeClr val="bg1"/>
              </a:solidFill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379439" y="1976853"/>
            <a:ext cx="2435480" cy="1152128"/>
          </a:xfrm>
          <a:prstGeom prst="roundRect">
            <a:avLst/>
          </a:prstGeom>
          <a:noFill/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1600" b="1" dirty="0" smtClean="0">
                <a:solidFill>
                  <a:schemeClr val="bg1"/>
                </a:solidFill>
              </a:rPr>
              <a:t>Marketing 1.0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400" dirty="0" smtClean="0">
                <a:solidFill>
                  <a:schemeClr val="bg1"/>
                </a:solidFill>
              </a:rPr>
              <a:t>– bieżąca obsługa Klienta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3748452" y="1976853"/>
            <a:ext cx="4320479" cy="1152128"/>
          </a:xfrm>
          <a:prstGeom prst="roundRect">
            <a:avLst/>
          </a:prstGeom>
          <a:solidFill>
            <a:schemeClr val="accent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1600" b="1" dirty="0" smtClean="0">
                <a:solidFill>
                  <a:schemeClr val="tx1"/>
                </a:solidFill>
              </a:rPr>
              <a:t>Marketing 2.0 (PGNiG 2.0)</a:t>
            </a: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tx1"/>
                </a:solidFill>
              </a:rPr>
              <a:t>– budowanie </a:t>
            </a:r>
            <a:r>
              <a:rPr lang="pl-PL" sz="1400" b="1" dirty="0" smtClean="0">
                <a:solidFill>
                  <a:schemeClr val="tx1"/>
                </a:solidFill>
              </a:rPr>
              <a:t>WARTOŚCI</a:t>
            </a:r>
            <a:r>
              <a:rPr lang="pl-PL" sz="1400" dirty="0" smtClean="0">
                <a:solidFill>
                  <a:schemeClr val="tx1"/>
                </a:solidFill>
              </a:rPr>
              <a:t> dla </a:t>
            </a:r>
            <a:r>
              <a:rPr lang="pl-PL" sz="1400" b="1" dirty="0" smtClean="0">
                <a:solidFill>
                  <a:schemeClr val="tx1"/>
                </a:solidFill>
              </a:rPr>
              <a:t>Klienta</a:t>
            </a:r>
            <a:r>
              <a:rPr lang="pl-PL" sz="1400" dirty="0" smtClean="0">
                <a:solidFill>
                  <a:schemeClr val="tx1"/>
                </a:solidFill>
              </a:rPr>
              <a:t> poprzez szukanie trwałych przewag konkurencyjnych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3059832" y="2408901"/>
            <a:ext cx="504056" cy="2880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zaokrąglony 18"/>
          <p:cNvSpPr/>
          <p:nvPr/>
        </p:nvSpPr>
        <p:spPr>
          <a:xfrm>
            <a:off x="3779911" y="3212976"/>
            <a:ext cx="4320479" cy="1944216"/>
          </a:xfrm>
          <a:prstGeom prst="roundRect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1200" b="1" dirty="0" smtClean="0">
                <a:solidFill>
                  <a:schemeClr val="bg1"/>
                </a:solidFill>
              </a:rPr>
              <a:t>Klient</a:t>
            </a:r>
            <a:r>
              <a:rPr lang="pl-PL" sz="1200" dirty="0" smtClean="0">
                <a:solidFill>
                  <a:schemeClr val="bg1"/>
                </a:solidFill>
              </a:rPr>
              <a:t> w centrum </a:t>
            </a:r>
            <a:r>
              <a:rPr lang="pl-PL" sz="1200" b="1" dirty="0" smtClean="0">
                <a:solidFill>
                  <a:schemeClr val="bg1"/>
                </a:solidFill>
              </a:rPr>
              <a:t>KAŻDEJ DECYZJI</a:t>
            </a:r>
          </a:p>
          <a:p>
            <a:pPr>
              <a:lnSpc>
                <a:spcPct val="150000"/>
              </a:lnSpc>
            </a:pPr>
            <a:endParaRPr lang="pl-PL" sz="1200" b="1" dirty="0">
              <a:solidFill>
                <a:schemeClr val="bg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pl-PL" sz="1100" b="1" dirty="0" smtClean="0">
                <a:solidFill>
                  <a:schemeClr val="bg1"/>
                </a:solidFill>
              </a:rPr>
              <a:t>WIEDZA </a:t>
            </a:r>
            <a:r>
              <a:rPr lang="pl-PL" sz="1100" dirty="0" smtClean="0">
                <a:solidFill>
                  <a:schemeClr val="bg1"/>
                </a:solidFill>
              </a:rPr>
              <a:t>- ciągły proces zrozumienia potrzeb Klienta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pl-PL" sz="1100" b="1" dirty="0" smtClean="0">
                <a:solidFill>
                  <a:schemeClr val="bg1"/>
                </a:solidFill>
              </a:rPr>
              <a:t>KORZYŚĆ</a:t>
            </a:r>
            <a:r>
              <a:rPr lang="pl-PL" sz="1100" dirty="0" smtClean="0">
                <a:solidFill>
                  <a:schemeClr val="bg1"/>
                </a:solidFill>
              </a:rPr>
              <a:t> – budowanie wartości MARKI poprzez dostarczanie wymiernych korzyści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pl-PL" sz="1100" b="1" dirty="0" smtClean="0">
                <a:solidFill>
                  <a:schemeClr val="bg1"/>
                </a:solidFill>
              </a:rPr>
              <a:t>KOMUNIKACJA </a:t>
            </a:r>
            <a:r>
              <a:rPr lang="pl-PL" sz="1100" dirty="0" smtClean="0">
                <a:solidFill>
                  <a:schemeClr val="bg1"/>
                </a:solidFill>
              </a:rPr>
              <a:t>– efektywne komunikacja z Klientem</a:t>
            </a:r>
            <a:endParaRPr lang="pl-PL" sz="1100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70794" y="332656"/>
            <a:ext cx="722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+mj-lt"/>
              </a:rPr>
              <a:t>Odpowiadanie na potrzeby</a:t>
            </a:r>
          </a:p>
        </p:txBody>
      </p:sp>
    </p:spTree>
    <p:extLst>
      <p:ext uri="{BB962C8B-B14F-4D97-AF65-F5344CB8AC3E}">
        <p14:creationId xmlns:p14="http://schemas.microsoft.com/office/powerpoint/2010/main" val="130397065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C37FBE-670D-42F8-B7EA-E71B557C09C0}" type="slidenum">
              <a:rPr lang="en-US" altLang="pl-PL">
                <a:solidFill>
                  <a:schemeClr val="bg1"/>
                </a:solidFill>
              </a:rPr>
              <a:pPr eaLnBrk="1" hangingPunct="1"/>
              <a:t>7</a:t>
            </a:fld>
            <a:endParaRPr lang="en-US" altLang="pl-PL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70483666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ostokąt 2"/>
          <p:cNvSpPr/>
          <p:nvPr/>
        </p:nvSpPr>
        <p:spPr>
          <a:xfrm>
            <a:off x="3875858" y="3789040"/>
            <a:ext cx="1431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sz="2000" b="1" dirty="0" smtClean="0">
                <a:solidFill>
                  <a:schemeClr val="bg1"/>
                </a:solidFill>
                <a:latin typeface="+mj-lt"/>
              </a:rPr>
              <a:t>BADANIA </a:t>
            </a:r>
            <a:br>
              <a:rPr lang="pl-PL" altLang="pl-PL" sz="2000" b="1" dirty="0" smtClean="0">
                <a:solidFill>
                  <a:schemeClr val="bg1"/>
                </a:solidFill>
                <a:latin typeface="+mj-lt"/>
              </a:rPr>
            </a:br>
            <a:r>
              <a:rPr lang="pl-PL" altLang="pl-PL" sz="2000" b="1" dirty="0" smtClean="0">
                <a:solidFill>
                  <a:schemeClr val="bg1"/>
                </a:solidFill>
                <a:latin typeface="+mj-lt"/>
              </a:rPr>
              <a:t>i ANALIZY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945307" y="908720"/>
            <a:ext cx="7272494" cy="720080"/>
          </a:xfrm>
          <a:prstGeom prst="roundRect">
            <a:avLst/>
          </a:prstGeom>
          <a:ln>
            <a:noFill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CEL: 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Budowa </a:t>
            </a:r>
            <a:r>
              <a:rPr lang="pl-PL" sz="1600" dirty="0">
                <a:solidFill>
                  <a:schemeClr val="tx1"/>
                </a:solidFill>
              </a:rPr>
              <a:t>przewagi konkurencyjnej dzięki wiedzy o kliencie</a:t>
            </a:r>
          </a:p>
        </p:txBody>
      </p:sp>
      <p:sp>
        <p:nvSpPr>
          <p:cNvPr id="4" name="AutoShape 4" descr="data:image/png;base64,iVBORw0KGgoAAAANSUhEUgAAAOAAAADgCAMAAAAt85rTAAAAkFBMVEUAre7///8Aq+4Aqe0wvvGd3/mr4vkNsO9jyPNQu/EAtO8dsu+76fsAp+2Mz/XE7Pvq+f4+uPB40vXy+/5tzvT2/P7h9/7n9f1axPJRwPKH1vfV8fyT1vag3Pjb8vzO7fuN2fcfuvGB0PW13/jA5vltyPN7yvRIxPOK2ffE7vtoxvNBvfGf2fdWx/So4Pi16PrL+3dUAAAMPklEQVR4nO2de3uiOhCHIbHCglYQ8VKvtFq3a9v9/t/ugILcITMZJNvn/PY5f7TnkeY1yWRmEiaa/sOl9d2ArvU/4L+ujgF9z1nsjoepeQ4sQ2N8PB5zphlWcDanh+Fu4Th+tw3oENDb7Y+fr+fA4JwzxrS8wt+Ev9eswezzONl5nbWiK8D1cHO6WBovgRUVYjLr8uf5e99RV3YBOJr9ssPx2MaW60/Dds2nLhiJAb3FYRANPYzCzgxe1g5tg0gBncnnORyVKLo75GBznBO2iRBwvfljydHdEJmx2kzIWkUG+LG0NXm6mFGzV09E7aIBXBxsgr7LMXJtuiOxOfKA/n5j46xKs7gx2xOsj9KAo3erC7xIzP4zlO5FScC1adCOzQKicfnoE3D9hVzyAIj8MpHqRQnA3YbMbjYiaua+D0Bvc3kE3hXR2uDXfizgh/uQ7kvkotdFHODOJF73WjU+rx8H6H8HD8bTojVjg/LDEYC714eOzlQrjIsKBxy5/eBFxgYxE6GAvtn1ytckft51DLg/98kXdeKxU8Dv3obnndDYwDxwEODM6BnvKhNECAB0eh6eiZgN8WvEAfcPc83aBJqIwoD9rQ5lMXtLDvi307gPrt/EgIe+gYoazwSjRDHAjRLmM6+ZmDEVAnzpG6ZSJ6E+FAE8qDX97voiAnwh42OaHcqgCkb4l0AftgOSzT9mvW//Tvaj4WZJZZIF5mEr4IGILwxY77kj52gSEU6lAf/SNETjl1zKwR8SuX0vkoAjqvFZMghri+S547YYuBlwT+SfsWV5skxckkcbIwlAh8i/Zm4ciDvDzfM2adGWZnS4zWnhRsAz1QIRj6ODGy0RdjIdVySPZ5dGU9oEOCMyBOxyXa/8r3H8s/Z9ff4HzfPZAAn4TWVg+NX19zMOn31LANLYGY03mdJ6wD2NEQg1vs7AfQaH3dIOU6IpYAwRgD7ZBNT49YGfuectol+NqHIgQX02sRaQIv/JePSPW9HzvDPn7P5vfA3JF+PbT/J/6Fyb1q8DpPhy2er5qs0VcPuc1XWt8OIf5OcifwUC7igmIBfNtA8IjtfU7VtUA/qvFBPwoYCrmtWwGvAb/Hxm2AUZIMDyxyGH+aIW1AzSSsAdcP+PGcvn79Ekp5HJAIBsNil8fPu8gkWNdnWytBIQGK3xU9X5uRcQYMVaPT+CVqoqh74G8APEx43K0zrhNJYEjCwvpBP5QRDQg8VIq+qdAgrAMGq8AJYrXrUYVgBuIHi8ho8IUN9Z4t82M4UAd6Ag0KhzkogA9SPA5a+yM2XADYSP1++CbECAlfMH2h52KtuZEuAagBdarsS+eIdBuHJlBVzo8x82Bt9JW+eQuLgcVpQAv0AW5i3+1DGoOBkk48kwdkmcL4BNqIjui4BrkJN9iWfg0a76WuRcNebGmY29Ld4gXurCIiBojefvtxHqVdslSV/0nor4BWiS1QIIzINubp8ajiv/r6yzPY4H6Qyy2hf/Zh7QfwfNQCO2oTXBsSxgsnb8hjSqOAvzgHtY6Gl8NzdwOhHSPqh+PI8X7ieIXSjmZ/KAoDUwfVhdPFcMgepU83iGASyuhTnABcBeiQBKCgWoGcd6wAMwEaMkIMsfT8gBAjtQTUDNWNQBglPpagLm48Is4BLaTjUBNaMGcA0doaoCjifVgKBA9ypFAXOBbwro/AE3U1FAzZ1XAU7gCXRVAY1tFeAnvJWqArJ3vwzoIbbLVAXU3HUZcIFoQRGQFZMWcsIDascyINRNi1QAZMu8wMtOQXjAjLt2B8QMswLguJDhhkTilc3E92DglAAxG55FQE8ZQLYuAqJ2dNUFTP3RBBB1JqYd0HAxkgfUgiIg6ttuBWRfcwcuLzHKEoC8AAh3tMUAYa/hJKIATF5PjwGHqFNNKgMmL1bEgPBIQnFAtsoBeieU26EwoOY6WUDYniAEEFXFgAIwPu8XAwITvsKA2uUJoeQQixRgkpS+AR5RfCILPceIAjDZN7kBfuJOpqnryUQ7XxlA7MktlQHZ0kkBMcFupAIgX8+zcnoF1OKT4VdAp2Z7p03FgDcqXZgR7qGp5ACtSQq4QJ7OVjZlcdUxBdwhT78qDcjeUsDjTwTknykgJh8TSWnAOC9zBcQe71cb8OYHXwGxJ+zVBjyngNhXJNQGHDh3QOQyqDagZqWA2PcW1Aa0F3dA7FtYagMaKSC2BSVXrTLqQUsSUEsBsR1QdLaHo6w+ZN+ekQRkKSD2u1Y5XAq/7xQQ6/erDTh+CCDD6B8CDGZThMgBO5uDPaYNc3OQyIoqlfjNWVEkn+KAGrknoxhgxpMh8kXVBSSKJhQzMplogigerFgm7F8YaSSAmXgQW59HaU8mG9ET5WQUA8zkZIiyagodBArFM1k1bIGl4lEuc5ZTf0e5rp++7Z+RZravlSvS/3APzTRRrgczmW3MScNIaqcsMnsTDnKlVxowu7vkIFuoNGCwTwF9yBt6GakMyOL33yn36KklBxif245PWfzAHnzWM4CIVwoiqQxoPGUBdxdUC1QGzJ908uBvvURSGTB5+yU+bfhMAsiVea2geNoQWQWv6IsWcoR9+qJsmgfElcFTOJrgozygTwKoUDzIvTwgLqgXAewpdX8v+ZAA4taa9pzMACN5QDYrAvqdAFYWIWqXfFaN38vG3l/twaQO1c2LWuV3lzD10JUF5Gb57TNYpRzFAdnb/Vl3QEzQqyxgkFZuTt/hBVYiEQTsJXWfrUiSAkIKmIkCau4zRkk70T1Y+RY2qLyXKGDR/37MQm9naotTVkJQxVVjy0wjMoAT2VoWqjjb/G81ILw0e/Gk09N3VsPewiW9BhBeUqEQ8Bp5AZ9WEhIw9UOLgODDCIqmLHa1gNMfUdMp71zkAHfAUaUkoPam1wJCU/gqArJCydpCZTyY4VMRUCuUdM0DAvOjKgK68yZA4OvmCgKWLtcoAPqwCsbxe7J0V1PklCxokDMSrBi+FAuoworHbTCTRFiJywUwfeViyKUav5AuZPF7sguiy1sKSlJ/4i4kC0q1xEuAE0AL7iZ5i2h+u+IZPgckpctVsUuAPiQFnJS69F/lt1oKYuwzbpH4vgm7lMu2lwuJQ4oGsPstjvuVaLVUQZlJTR9HvORi1e09srXu0/JXuxGhJmlXiK9caVnzZkDImGcBKqsE0Fz87gS+rvh81X0TT4DXDPLBVwcSdyJ45T5B5Y0hkIWbnWqvPCIQ4P5tFgjfGAIrgMT+NN+PJ6MJIItScxFhJSDMzjB3C7leXFzzV8BtGnXX8lYDOsD8kzv7S21snKEJ2nW2qyxMLSD4ZBDjY2ZbdDL4GHbeNJcqFADsyn/uStUWtAmwqxCoG1X5aG2AkOtyelfDVa61gJjdpt5Uf7VOAyCymFwP4k0XtzcAelQXVncsZjX5Ug2Auld5VY1yMho9qSZAff4vGBqj+lo+IUD9KLsD9gA1GJh2wI6SLYTiLy0+Ygug/lu6eFin4ueW9rcC6rO+GRr11erjtwL6KhMuF23NbwfUvVPfGHVil3Y+AUDd/1Izsmhe4AGAuv7VN0ulLkLJICFAJeehwPwTBtS9afsffKz4lxifIKCuv6i1HvKzaA5IFFB/Uio8rL30FQ+oj2D3D3cpYyuewxMH1Pe4YtzkYi3xAxpQ9wYqLIg8AGXSIYChqVFgIgL3QmCA+hB4Uz21GGT6YQD1nfh2Twfil/r8IBGg7tBvx4vzmfBdHjAgbE+LVHbd/gMxoO699pBuY8apZv+IHlDXj8tHz0QejHAbdDhA3TvIV1MBiHHcO0J4wNDYmA8bp8xYokanHGA4Tk/aIxCZdhlKbB9LAOre8AHeKQvkTgDIAEaIVrfWhrOD5CkVOcBQTxejq25kmtuWt34AYNiLp04QmbaiOJ4iDxgiHmcG9UhlmvlGcvqGAlDX/cXBGNN1I+PabIdd+AqiAYw0MV2Soco0e4lxOmtEB6jr8+27K7k0chactqRn3ygBw6G6Ps4Chp2PjFvm255oaCaiBQzlO+tDAC78xxjn1mzvENPpHQDe9PF75dqGJoDJGDNsdzUd0bNd1RFgKGfyvXlfXqyopGNF/aPod1yz3NX783bUzXHMq7oDvMpZT45vnzPzPLDCDmXR1VphrxqGNTibs83bcbKfd3zou2PAm3zPc5xFVo7jeV0fZ7/pIYB96n/Af10/HvA/egD1ABZaE6UAAAAASUVORK5CYII="/>
          <p:cNvSpPr>
            <a:spLocks noChangeAspect="1" noChangeArrowheads="1"/>
          </p:cNvSpPr>
          <p:nvPr/>
        </p:nvSpPr>
        <p:spPr bwMode="auto">
          <a:xfrm>
            <a:off x="155575" y="-1279525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870794" y="332656"/>
            <a:ext cx="722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+mj-lt"/>
              </a:rPr>
              <a:t>Wiedza o kliencie i konsumencie</a:t>
            </a:r>
          </a:p>
        </p:txBody>
      </p:sp>
      <p:pic>
        <p:nvPicPr>
          <p:cNvPr id="2057" name="Picture 9" descr="C:\Dokumenty wieczorek\Zdjęcia ikony\Ikony\Iconshock_material_business_free_765132486\Iconshock_material_business_free\free_version\png\48\ic_competitor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413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kumenty wieczorek\Zdjęcia ikony\Ikony\Iconshock_material_medical_free_478632874\free_version\addons\48\ic_safety_glasses_st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551" y="271086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Dokumenty wieczorek\Zdjęcia ikony\Ikony\Iconshock_material_project_management_free_361558751\Iconshock_material_project_management_free\free_version\addons\48\ic_pert_network_diagram_hel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93" y="472514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kumenty wieczorek\Zdjęcia ikony\Ikony\Iconshock_material_project_management_free_361558751\Iconshock_material_project_management_free\free_version\addons\48\ic_plan_communication_u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2555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7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DACAF7-6B2F-4E0B-9E5B-198DA2BAA5E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pole tekstowe 1"/>
          <p:cNvSpPr txBox="1"/>
          <p:nvPr/>
        </p:nvSpPr>
        <p:spPr>
          <a:xfrm>
            <a:off x="-1764704" y="184140"/>
            <a:ext cx="7730810" cy="89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pl-PL" sz="4000" b="1" dirty="0" smtClean="0">
                <a:solidFill>
                  <a:schemeClr val="bg1"/>
                </a:solidFill>
                <a:latin typeface="+mj-lt"/>
              </a:rPr>
              <a:t>SPRZEDAŻ</a:t>
            </a:r>
            <a:endParaRPr lang="pl-PL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 descr="C:\Dokumenty wieczorek\Zdjęcia ikony\Ikony\Iconshock_material_jobs_free_651234872\Iconshock_Material_jobs_free\free_version\png\48\ic_sales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" y="412799"/>
            <a:ext cx="608624" cy="60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58"/>
            <a:ext cx="9144000" cy="558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0727"/>
            <a:ext cx="866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9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zaokrąglony 41"/>
          <p:cNvSpPr/>
          <p:nvPr/>
        </p:nvSpPr>
        <p:spPr>
          <a:xfrm>
            <a:off x="3779913" y="1501109"/>
            <a:ext cx="2520280" cy="89104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800" b="1" dirty="0">
                <a:solidFill>
                  <a:prstClr val="white"/>
                </a:solidFill>
                <a:latin typeface="+mj-lt"/>
              </a:rPr>
              <a:t>ENERGIA</a:t>
            </a:r>
          </a:p>
        </p:txBody>
      </p:sp>
      <p:sp>
        <p:nvSpPr>
          <p:cNvPr id="46" name="Prostokąt zaokrąglony 45"/>
          <p:cNvSpPr/>
          <p:nvPr/>
        </p:nvSpPr>
        <p:spPr>
          <a:xfrm>
            <a:off x="6553040" y="1501109"/>
            <a:ext cx="2123416" cy="44552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800" b="1" dirty="0">
                <a:solidFill>
                  <a:prstClr val="white"/>
                </a:solidFill>
                <a:latin typeface="+mj-lt"/>
              </a:rPr>
              <a:t>GAZ</a:t>
            </a:r>
          </a:p>
        </p:txBody>
      </p:sp>
      <p:sp>
        <p:nvSpPr>
          <p:cNvPr id="52" name="Prostokąt zaokrąglony 51"/>
          <p:cNvSpPr/>
          <p:nvPr/>
        </p:nvSpPr>
        <p:spPr>
          <a:xfrm>
            <a:off x="6553040" y="1975366"/>
            <a:ext cx="2123416" cy="41678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800" b="1" dirty="0" smtClean="0">
                <a:solidFill>
                  <a:prstClr val="white"/>
                </a:solidFill>
                <a:latin typeface="+mj-lt"/>
              </a:rPr>
              <a:t>ENERGIA</a:t>
            </a:r>
            <a:endParaRPr lang="pl-PL" sz="18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5" name="Prostokąt zaokrąglony 54"/>
          <p:cNvSpPr/>
          <p:nvPr/>
        </p:nvSpPr>
        <p:spPr>
          <a:xfrm>
            <a:off x="603666" y="1501109"/>
            <a:ext cx="2816206" cy="89104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800" b="1" dirty="0">
                <a:solidFill>
                  <a:prstClr val="white"/>
                </a:solidFill>
                <a:latin typeface="+mj-lt"/>
              </a:rPr>
              <a:t>GAZ</a:t>
            </a:r>
          </a:p>
        </p:txBody>
      </p:sp>
      <p:sp>
        <p:nvSpPr>
          <p:cNvPr id="56" name="Prostokąt zaokrąglony 55"/>
          <p:cNvSpPr/>
          <p:nvPr/>
        </p:nvSpPr>
        <p:spPr>
          <a:xfrm>
            <a:off x="603666" y="2565909"/>
            <a:ext cx="2816206" cy="76843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50" b="1" dirty="0" smtClean="0">
                <a:solidFill>
                  <a:srgbClr val="002060"/>
                </a:solidFill>
                <a:latin typeface="+mj-lt"/>
              </a:rPr>
              <a:t>Produkty standardowe 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rgbClr val="002060"/>
                </a:solidFill>
                <a:latin typeface="+mj-lt"/>
              </a:rPr>
              <a:t>Elastyczna cena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000" dirty="0" smtClean="0">
                <a:solidFill>
                  <a:srgbClr val="002060"/>
                </a:solidFill>
                <a:latin typeface="+mj-lt"/>
              </a:rPr>
              <a:t>Stałe oszczędności dla Biznesu</a:t>
            </a:r>
            <a:endParaRPr lang="pl-PL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9" name="Prostokąt zaokrąglony 58"/>
          <p:cNvSpPr/>
          <p:nvPr/>
        </p:nvSpPr>
        <p:spPr>
          <a:xfrm>
            <a:off x="603666" y="3442343"/>
            <a:ext cx="2816206" cy="6480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50" b="1" dirty="0">
                <a:solidFill>
                  <a:srgbClr val="002060"/>
                </a:solidFill>
                <a:latin typeface="+mj-lt"/>
              </a:rPr>
              <a:t>Produkt miksowy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2060"/>
                </a:solidFill>
                <a:latin typeface="+mj-lt"/>
              </a:rPr>
              <a:t>w tym mix produktów, transze, index</a:t>
            </a:r>
            <a:endParaRPr lang="pl-PL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2" name="Prostokąt zaokrąglony 61"/>
          <p:cNvSpPr/>
          <p:nvPr/>
        </p:nvSpPr>
        <p:spPr>
          <a:xfrm>
            <a:off x="603666" y="4201089"/>
            <a:ext cx="2816206" cy="62626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50" b="1" dirty="0">
                <a:solidFill>
                  <a:srgbClr val="002060"/>
                </a:solidFill>
                <a:latin typeface="+mj-lt"/>
              </a:rPr>
              <a:t>Produkt on </a:t>
            </a:r>
            <a:r>
              <a:rPr lang="pl-PL" sz="1050" b="1" dirty="0" err="1">
                <a:solidFill>
                  <a:srgbClr val="002060"/>
                </a:solidFill>
                <a:latin typeface="+mj-lt"/>
              </a:rPr>
              <a:t>line</a:t>
            </a:r>
            <a:endParaRPr lang="pl-PL" sz="1050" b="1" dirty="0">
              <a:solidFill>
                <a:srgbClr val="002060"/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2060"/>
                </a:solidFill>
                <a:latin typeface="+mj-lt"/>
              </a:rPr>
              <a:t>e - </a:t>
            </a:r>
            <a:r>
              <a:rPr lang="pl-PL" sz="1000" dirty="0" err="1">
                <a:solidFill>
                  <a:srgbClr val="002060"/>
                </a:solidFill>
                <a:latin typeface="+mj-lt"/>
              </a:rPr>
              <a:t>commerce</a:t>
            </a:r>
            <a:endParaRPr lang="pl-PL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5" name="Prostokąt zaokrąglony 64"/>
          <p:cNvSpPr/>
          <p:nvPr/>
        </p:nvSpPr>
        <p:spPr>
          <a:xfrm>
            <a:off x="603666" y="4963729"/>
            <a:ext cx="2816205" cy="6431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50" b="1" dirty="0">
                <a:solidFill>
                  <a:srgbClr val="002060"/>
                </a:solidFill>
                <a:latin typeface="+mj-lt"/>
              </a:rPr>
              <a:t>Promocje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2060"/>
                </a:solidFill>
                <a:latin typeface="+mj-lt"/>
              </a:rPr>
              <a:t>Dedykowane </a:t>
            </a:r>
            <a:r>
              <a:rPr lang="pl-PL" sz="1000" dirty="0" smtClean="0">
                <a:solidFill>
                  <a:srgbClr val="002060"/>
                </a:solidFill>
                <a:latin typeface="+mj-lt"/>
              </a:rPr>
              <a:t>programy czasowe</a:t>
            </a:r>
            <a:endParaRPr lang="pl-PL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8" name="Prostokąt zaokrąglony 67"/>
          <p:cNvSpPr/>
          <p:nvPr/>
        </p:nvSpPr>
        <p:spPr>
          <a:xfrm>
            <a:off x="3779912" y="2570983"/>
            <a:ext cx="2520281" cy="763359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050" b="1" dirty="0" smtClean="0">
                <a:solidFill>
                  <a:srgbClr val="002060"/>
                </a:solidFill>
                <a:latin typeface="+mj-lt"/>
              </a:rPr>
              <a:t>Produkt Transzowy </a:t>
            </a:r>
          </a:p>
        </p:txBody>
      </p:sp>
      <p:sp>
        <p:nvSpPr>
          <p:cNvPr id="71" name="Prostokąt zaokrąglony 70"/>
          <p:cNvSpPr/>
          <p:nvPr/>
        </p:nvSpPr>
        <p:spPr>
          <a:xfrm>
            <a:off x="3779911" y="3442343"/>
            <a:ext cx="2520281" cy="648000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050" b="1" dirty="0">
                <a:solidFill>
                  <a:srgbClr val="002060"/>
                </a:solidFill>
                <a:latin typeface="+mj-lt"/>
              </a:rPr>
              <a:t>Produkt indeksowany </a:t>
            </a:r>
          </a:p>
        </p:txBody>
      </p:sp>
      <p:sp>
        <p:nvSpPr>
          <p:cNvPr id="72" name="Prostokąt zaokrąglony 71"/>
          <p:cNvSpPr/>
          <p:nvPr/>
        </p:nvSpPr>
        <p:spPr>
          <a:xfrm>
            <a:off x="3779911" y="4201088"/>
            <a:ext cx="2520281" cy="626268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050" b="1" dirty="0">
                <a:solidFill>
                  <a:srgbClr val="002060"/>
                </a:solidFill>
                <a:latin typeface="+mj-lt"/>
              </a:rPr>
              <a:t>Energia do dalszej Odsprzedaży</a:t>
            </a:r>
          </a:p>
        </p:txBody>
      </p:sp>
      <p:sp>
        <p:nvSpPr>
          <p:cNvPr id="73" name="Prostokąt zaokrąglony 72"/>
          <p:cNvSpPr/>
          <p:nvPr/>
        </p:nvSpPr>
        <p:spPr>
          <a:xfrm>
            <a:off x="3779912" y="5002307"/>
            <a:ext cx="2520281" cy="604600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50" b="1" dirty="0">
                <a:solidFill>
                  <a:srgbClr val="002060"/>
                </a:solidFill>
                <a:latin typeface="+mj-lt"/>
              </a:rPr>
              <a:t>Standardowa oferta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2060"/>
                </a:solidFill>
                <a:latin typeface="+mj-lt"/>
              </a:rPr>
              <a:t>Utrzymanie i cenniki standard</a:t>
            </a:r>
            <a:endParaRPr lang="pl-PL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4" name="pole tekstowe 73"/>
          <p:cNvSpPr txBox="1"/>
          <p:nvPr/>
        </p:nvSpPr>
        <p:spPr>
          <a:xfrm>
            <a:off x="870794" y="332656"/>
            <a:ext cx="7229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+mj-lt"/>
              </a:rPr>
              <a:t>Portfolio produktowe w </a:t>
            </a:r>
            <a:r>
              <a:rPr lang="pl-PL" sz="2400" b="1" dirty="0" smtClean="0">
                <a:solidFill>
                  <a:schemeClr val="bg1"/>
                </a:solidFill>
                <a:latin typeface="+mj-lt"/>
              </a:rPr>
              <a:t>2016 r</a:t>
            </a:r>
            <a:r>
              <a:rPr lang="pl-PL" sz="24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r>
              <a:rPr lang="pl-PL" sz="2400" dirty="0">
                <a:solidFill>
                  <a:schemeClr val="bg1"/>
                </a:solidFill>
                <a:latin typeface="+mj-lt"/>
              </a:rPr>
              <a:t>Obszar </a:t>
            </a:r>
            <a:r>
              <a:rPr lang="pl-PL" sz="2400" dirty="0" smtClean="0">
                <a:solidFill>
                  <a:schemeClr val="bg1"/>
                </a:solidFill>
                <a:latin typeface="+mj-lt"/>
              </a:rPr>
              <a:t>B2B</a:t>
            </a:r>
            <a:endParaRPr 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Prostokąt zaokrąglony 74"/>
          <p:cNvSpPr/>
          <p:nvPr/>
        </p:nvSpPr>
        <p:spPr>
          <a:xfrm>
            <a:off x="6553040" y="2565909"/>
            <a:ext cx="2123416" cy="304099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b="1" dirty="0" smtClean="0">
                <a:solidFill>
                  <a:srgbClr val="002060"/>
                </a:solidFill>
              </a:rPr>
              <a:t>Umowa łączona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100" b="1" i="1" dirty="0" smtClean="0">
              <a:solidFill>
                <a:srgbClr val="002060"/>
              </a:solidFill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sz="1100" b="1" i="1" dirty="0">
              <a:solidFill>
                <a:srgbClr val="002060"/>
              </a:solidFill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b="1" i="1" dirty="0" smtClean="0">
                <a:solidFill>
                  <a:srgbClr val="002060"/>
                </a:solidFill>
              </a:rPr>
              <a:t>gaz + prąd</a:t>
            </a:r>
            <a:endParaRPr lang="pl-PL" sz="1100" b="1" i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Dokumenty wieczorek\Zdjęcia ikony\Ikony\Iconshock_material_business_free_765132486\Iconshock_material_business_free\free_version\png\48\ic_service_g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87" y="176146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kumenty wieczorek\Zdjęcia ikony\Ikony\Iconshock_material_project_management_free_361558751\Iconshock_material_project_management_free\free_version\addons\48\ic_energy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93" y="174676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Dokumenty wieczorek\Zdjęcia ikony\Ikony\Iconshock_material_business_free_765132486\Iconshock_material_business_free\free_version\png\48\ic_service_g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817" y="297340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kumenty wieczorek\Zdjęcia ikony\Ikony\Iconshock_material_project_management_free_361558751\Iconshock_material_project_management_free\free_version\addons\48\ic_energy_checkmar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609" y="301565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4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j0hVNSScmnSvfn8HGpi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2s87PFQkOPj1cysRtpj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3Z_akRqT7S_qdQ.rrgEm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m8sp.oSleIFxxPu2zM0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wtGVtISnemLTfSFKFKq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D78e3dTx.Bbxe5HXbKE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hcnR14SqqW2nBOmicLp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BMv7WwRtCTfNv6fqCIK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xFFKrUTIGMYml3l4xqz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ZeRbnvRhe9uDd9nESIb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hVxpl3R3ibeW9SjiIjd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kOkpYmS82WKYR90hVAY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pcqFngQ8mx.XQmRw5g3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Hwv37eTwiTrgYrg6okA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Fb_NrPSBOJiMUf4X8SC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_Hvq7AISK.8o2_OqHqf5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hkqaCZQiqMbcAgM0FN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Ve0FzwSRGywE6pTRmMZ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KvnYteRXC.VMnca4f5A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79leq.8ToGnkcsmH_tdg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p.A89ARFODAJN2diVph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2QdUESSJi2bc8tyNTZ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af3lLHSxCaCo4yINz_qg"/>
</p:tagLst>
</file>

<file path=ppt/theme/theme1.xml><?xml version="1.0" encoding="utf-8"?>
<a:theme xmlns:a="http://schemas.openxmlformats.org/drawingml/2006/main" name="Szablon prezentacji PowerPoint - wersja szara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ja_szara_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_szara_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_szara_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_szara_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_szara_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_szara_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_szara_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_szara_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_szara_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_szara_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_szara_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_szara_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_szara_test 13">
        <a:dk1>
          <a:srgbClr val="0A1D64"/>
        </a:dk1>
        <a:lt1>
          <a:srgbClr val="FFFFFF"/>
        </a:lt1>
        <a:dk2>
          <a:srgbClr val="0A1D64"/>
        </a:dk2>
        <a:lt2>
          <a:srgbClr val="969696"/>
        </a:lt2>
        <a:accent1>
          <a:srgbClr val="FF6309"/>
        </a:accent1>
        <a:accent2>
          <a:srgbClr val="CDCFD0"/>
        </a:accent2>
        <a:accent3>
          <a:srgbClr val="FFFFFF"/>
        </a:accent3>
        <a:accent4>
          <a:srgbClr val="071754"/>
        </a:accent4>
        <a:accent5>
          <a:srgbClr val="FFB7AA"/>
        </a:accent5>
        <a:accent6>
          <a:srgbClr val="BABBBC"/>
        </a:accent6>
        <a:hlink>
          <a:srgbClr val="0768A9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_szara_test 14">
        <a:dk1>
          <a:srgbClr val="969696"/>
        </a:dk1>
        <a:lt1>
          <a:srgbClr val="FFFFFF"/>
        </a:lt1>
        <a:dk2>
          <a:srgbClr val="0A1D64"/>
        </a:dk2>
        <a:lt2>
          <a:srgbClr val="FFFFFF"/>
        </a:lt2>
        <a:accent1>
          <a:srgbClr val="FF6309"/>
        </a:accent1>
        <a:accent2>
          <a:srgbClr val="CDCFD0"/>
        </a:accent2>
        <a:accent3>
          <a:srgbClr val="AAABB8"/>
        </a:accent3>
        <a:accent4>
          <a:srgbClr val="DADADA"/>
        </a:accent4>
        <a:accent5>
          <a:srgbClr val="FFB7AA"/>
        </a:accent5>
        <a:accent6>
          <a:srgbClr val="BABBBC"/>
        </a:accent6>
        <a:hlink>
          <a:srgbClr val="FF6309"/>
        </a:hlink>
        <a:folHlink>
          <a:srgbClr val="0768A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8833433C0ADC4B96403FBF978DDF00" ma:contentTypeVersion="0" ma:contentTypeDescription="Utwórz nowy dokument." ma:contentTypeScope="" ma:versionID="55bdccb778551481c0ee288389feea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7205475a2bd5decc137c3e66d34da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722948-2A1D-42CA-B490-24FABC3B51E4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8D5D257-841D-4A83-89D8-4EEFB8180B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269A8E-A758-405A-9AC2-39821B6FE8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AACDF83E-6209-4863-82C2-3F847C65A6B8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2169</TotalTime>
  <Words>885</Words>
  <Application>Microsoft Office PowerPoint</Application>
  <PresentationFormat>Pokaz na ekranie (4:3)</PresentationFormat>
  <Paragraphs>182</Paragraphs>
  <Slides>16</Slides>
  <Notes>3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Szablon prezentacji PowerPoint - wersja szara</vt:lpstr>
      <vt:lpstr>think-cell Slide</vt:lpstr>
      <vt:lpstr>Wykres</vt:lpstr>
      <vt:lpstr>    Absolutna orientacja  na Klienta  XIX Konferencja GAZTERM - maj 2016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</dc:creator>
  <cp:lastModifiedBy>Mucha Henryk</cp:lastModifiedBy>
  <cp:revision>130</cp:revision>
  <cp:lastPrinted>2016-05-12T11:44:14Z</cp:lastPrinted>
  <dcterms:created xsi:type="dcterms:W3CDTF">2014-06-24T15:11:01Z</dcterms:created>
  <dcterms:modified xsi:type="dcterms:W3CDTF">2016-05-16T11:22:54Z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lpwstr/>
  </property>
  <property fmtid="{D5CDD505-2E9C-101B-9397-08002B2CF9AE}" pid="3" name="TemplateUrl">
    <vt:lpwstr/>
  </property>
  <property fmtid="{D5CDD505-2E9C-101B-9397-08002B2CF9AE}" pid="4" name="xd_ProgID">
    <vt:lpwstr/>
  </property>
</Properties>
</file>