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9" r:id="rId5"/>
    <p:sldId id="258" r:id="rId6"/>
    <p:sldId id="266" r:id="rId7"/>
    <p:sldId id="308" r:id="rId8"/>
    <p:sldId id="267" r:id="rId9"/>
    <p:sldId id="285" r:id="rId10"/>
    <p:sldId id="286" r:id="rId11"/>
    <p:sldId id="305" r:id="rId12"/>
    <p:sldId id="287" r:id="rId13"/>
    <p:sldId id="288" r:id="rId14"/>
    <p:sldId id="289" r:id="rId15"/>
    <p:sldId id="292" r:id="rId16"/>
    <p:sldId id="293" r:id="rId17"/>
    <p:sldId id="290" r:id="rId18"/>
    <p:sldId id="301" r:id="rId19"/>
    <p:sldId id="284" r:id="rId20"/>
    <p:sldId id="278" r:id="rId21"/>
    <p:sldId id="276" r:id="rId22"/>
    <p:sldId id="275" r:id="rId23"/>
    <p:sldId id="283" r:id="rId24"/>
    <p:sldId id="302" r:id="rId25"/>
    <p:sldId id="303" r:id="rId26"/>
    <p:sldId id="291" r:id="rId27"/>
    <p:sldId id="281" r:id="rId28"/>
    <p:sldId id="296" r:id="rId29"/>
    <p:sldId id="297" r:id="rId30"/>
    <p:sldId id="307" r:id="rId31"/>
    <p:sldId id="298" r:id="rId32"/>
    <p:sldId id="299" r:id="rId33"/>
    <p:sldId id="300" r:id="rId3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pel Agnieszka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2" autoAdjust="0"/>
    <p:restoredTop sz="79016" autoAdjust="0"/>
  </p:normalViewPr>
  <p:slideViewPr>
    <p:cSldViewPr>
      <p:cViewPr varScale="1">
        <p:scale>
          <a:sx n="92" d="100"/>
          <a:sy n="92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0EE05-56D2-445D-9707-F9B6C96346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0F248E3-E4CE-424B-A2C2-734436D8B08E}">
      <dgm:prSet/>
      <dgm:spPr/>
      <dgm:t>
        <a:bodyPr/>
        <a:lstStyle/>
        <a:p>
          <a:pPr rtl="0"/>
          <a:r>
            <a:rPr lang="pl-PL" dirty="0" smtClean="0"/>
            <a:t>1. Wprowadzenie</a:t>
          </a:r>
          <a:endParaRPr lang="pl-PL" dirty="0"/>
        </a:p>
      </dgm:t>
    </dgm:pt>
    <dgm:pt modelId="{0804FAA8-9CB2-4DB1-9F45-5A3B16913617}" type="parTrans" cxnId="{E35E1817-29F8-4E92-A9DD-4601767CB720}">
      <dgm:prSet/>
      <dgm:spPr/>
      <dgm:t>
        <a:bodyPr/>
        <a:lstStyle/>
        <a:p>
          <a:endParaRPr lang="pl-PL"/>
        </a:p>
      </dgm:t>
    </dgm:pt>
    <dgm:pt modelId="{3CB2C914-0B2B-418C-9331-ACE1B3950154}" type="sibTrans" cxnId="{E35E1817-29F8-4E92-A9DD-4601767CB720}">
      <dgm:prSet/>
      <dgm:spPr/>
      <dgm:t>
        <a:bodyPr/>
        <a:lstStyle/>
        <a:p>
          <a:endParaRPr lang="pl-PL"/>
        </a:p>
      </dgm:t>
    </dgm:pt>
    <dgm:pt modelId="{F47D7A7A-4231-4D4D-981E-893B4C872D67}">
      <dgm:prSet/>
      <dgm:spPr/>
      <dgm:t>
        <a:bodyPr/>
        <a:lstStyle/>
        <a:p>
          <a:pPr rtl="0"/>
          <a:r>
            <a:rPr lang="pl-PL" dirty="0" smtClean="0"/>
            <a:t>6. Kierunki rozbudowy systemu gazowego dystrybucyjnego</a:t>
          </a:r>
          <a:endParaRPr lang="pl-PL" dirty="0"/>
        </a:p>
      </dgm:t>
    </dgm:pt>
    <dgm:pt modelId="{FFA2E2E6-F47E-4ED0-BE15-4E82A1C2E1C9}" type="parTrans" cxnId="{B75288D6-E376-450E-AFCB-5628CBF64D53}">
      <dgm:prSet/>
      <dgm:spPr/>
      <dgm:t>
        <a:bodyPr/>
        <a:lstStyle/>
        <a:p>
          <a:endParaRPr lang="pl-PL"/>
        </a:p>
      </dgm:t>
    </dgm:pt>
    <dgm:pt modelId="{5164678B-8301-42BE-A54C-F92A11F79046}" type="sibTrans" cxnId="{B75288D6-E376-450E-AFCB-5628CBF64D53}">
      <dgm:prSet/>
      <dgm:spPr/>
      <dgm:t>
        <a:bodyPr/>
        <a:lstStyle/>
        <a:p>
          <a:endParaRPr lang="pl-PL"/>
        </a:p>
      </dgm:t>
    </dgm:pt>
    <dgm:pt modelId="{977682C5-04CB-41BE-BCAD-C4EE477E0AF7}">
      <dgm:prSet/>
      <dgm:spPr/>
      <dgm:t>
        <a:bodyPr/>
        <a:lstStyle/>
        <a:p>
          <a:pPr rtl="0"/>
          <a:r>
            <a:rPr lang="pl-PL" dirty="0" smtClean="0"/>
            <a:t>9. Bieżące działania w obszarze rozwoju</a:t>
          </a:r>
          <a:endParaRPr lang="pl-PL" dirty="0"/>
        </a:p>
      </dgm:t>
    </dgm:pt>
    <dgm:pt modelId="{F2DA4FFE-A83C-4142-89A5-65D47D6EEC20}" type="parTrans" cxnId="{600471AB-22A9-420F-950D-E7CC03AFA569}">
      <dgm:prSet/>
      <dgm:spPr/>
      <dgm:t>
        <a:bodyPr/>
        <a:lstStyle/>
        <a:p>
          <a:endParaRPr lang="pl-PL"/>
        </a:p>
      </dgm:t>
    </dgm:pt>
    <dgm:pt modelId="{35E961FF-4854-45A9-9B43-7834A411278B}" type="sibTrans" cxnId="{600471AB-22A9-420F-950D-E7CC03AFA569}">
      <dgm:prSet/>
      <dgm:spPr/>
      <dgm:t>
        <a:bodyPr/>
        <a:lstStyle/>
        <a:p>
          <a:endParaRPr lang="pl-PL"/>
        </a:p>
      </dgm:t>
    </dgm:pt>
    <dgm:pt modelId="{8C20584A-57F0-455A-B575-878E90D09DD7}">
      <dgm:prSet/>
      <dgm:spPr/>
      <dgm:t>
        <a:bodyPr/>
        <a:lstStyle/>
        <a:p>
          <a:pPr rtl="0"/>
          <a:r>
            <a:rPr lang="pl-PL" dirty="0" smtClean="0"/>
            <a:t>7. Układ docelowy / planowany systemu gazowego</a:t>
          </a:r>
          <a:endParaRPr lang="pl-PL" dirty="0"/>
        </a:p>
      </dgm:t>
    </dgm:pt>
    <dgm:pt modelId="{26FD6B0F-575B-46CA-BBBC-A1A61555EA1C}" type="parTrans" cxnId="{9FC06D0A-289C-4C4A-9824-2482FB12FC05}">
      <dgm:prSet/>
      <dgm:spPr/>
      <dgm:t>
        <a:bodyPr/>
        <a:lstStyle/>
        <a:p>
          <a:endParaRPr lang="pl-PL"/>
        </a:p>
      </dgm:t>
    </dgm:pt>
    <dgm:pt modelId="{F42A3485-78E5-4C50-A45D-64CAC504130E}" type="sibTrans" cxnId="{9FC06D0A-289C-4C4A-9824-2482FB12FC05}">
      <dgm:prSet/>
      <dgm:spPr/>
      <dgm:t>
        <a:bodyPr/>
        <a:lstStyle/>
        <a:p>
          <a:endParaRPr lang="pl-PL"/>
        </a:p>
      </dgm:t>
    </dgm:pt>
    <dgm:pt modelId="{E8EB3682-1684-4238-97AC-61E24A07FEC5}">
      <dgm:prSet/>
      <dgm:spPr/>
      <dgm:t>
        <a:bodyPr/>
        <a:lstStyle/>
        <a:p>
          <a:pPr rtl="0"/>
          <a:r>
            <a:rPr lang="pl-PL" dirty="0" smtClean="0"/>
            <a:t>10. Wnioski</a:t>
          </a:r>
          <a:endParaRPr lang="pl-PL" dirty="0"/>
        </a:p>
      </dgm:t>
    </dgm:pt>
    <dgm:pt modelId="{525219B0-3AB4-4543-A97D-BDC74C004491}" type="parTrans" cxnId="{C36C3EF8-53B8-4554-9311-6F760A051BD3}">
      <dgm:prSet/>
      <dgm:spPr/>
      <dgm:t>
        <a:bodyPr/>
        <a:lstStyle/>
        <a:p>
          <a:endParaRPr lang="pl-PL"/>
        </a:p>
      </dgm:t>
    </dgm:pt>
    <dgm:pt modelId="{C25170B0-99E6-4AE4-8B66-0B5CAEEA20B3}" type="sibTrans" cxnId="{C36C3EF8-53B8-4554-9311-6F760A051BD3}">
      <dgm:prSet/>
      <dgm:spPr/>
      <dgm:t>
        <a:bodyPr/>
        <a:lstStyle/>
        <a:p>
          <a:endParaRPr lang="pl-PL"/>
        </a:p>
      </dgm:t>
    </dgm:pt>
    <dgm:pt modelId="{9F20F5E6-6754-4410-84E1-EDEEC8CC42AB}">
      <dgm:prSet/>
      <dgm:spPr/>
      <dgm:t>
        <a:bodyPr/>
        <a:lstStyle/>
        <a:p>
          <a:pPr rtl="0"/>
          <a:r>
            <a:rPr lang="pl-PL" dirty="0" smtClean="0"/>
            <a:t>8. Uwarunkowania rozwoju systemu dystrybucyjnego</a:t>
          </a:r>
          <a:endParaRPr lang="pl-PL" dirty="0"/>
        </a:p>
      </dgm:t>
    </dgm:pt>
    <dgm:pt modelId="{3C1BC0E0-2990-4FD0-95CA-A5DC9D90894E}" type="parTrans" cxnId="{FE4E8F0A-8F33-436F-9C26-14FA7F2D9B64}">
      <dgm:prSet/>
      <dgm:spPr/>
      <dgm:t>
        <a:bodyPr/>
        <a:lstStyle/>
        <a:p>
          <a:endParaRPr lang="pl-PL"/>
        </a:p>
      </dgm:t>
    </dgm:pt>
    <dgm:pt modelId="{BA062E95-4AC1-4411-8716-064D34262042}" type="sibTrans" cxnId="{FE4E8F0A-8F33-436F-9C26-14FA7F2D9B64}">
      <dgm:prSet/>
      <dgm:spPr/>
      <dgm:t>
        <a:bodyPr/>
        <a:lstStyle/>
        <a:p>
          <a:endParaRPr lang="pl-PL"/>
        </a:p>
      </dgm:t>
    </dgm:pt>
    <dgm:pt modelId="{6EB69F13-AEA6-45FA-8FAC-850FCD5856D4}">
      <dgm:prSet/>
      <dgm:spPr/>
      <dgm:t>
        <a:bodyPr/>
        <a:lstStyle/>
        <a:p>
          <a:pPr rtl="0"/>
          <a:r>
            <a:rPr lang="pl-PL" dirty="0" smtClean="0"/>
            <a:t>3. Dystrybucyjna sieć gazowa</a:t>
          </a:r>
          <a:endParaRPr lang="pl-PL" dirty="0"/>
        </a:p>
      </dgm:t>
    </dgm:pt>
    <dgm:pt modelId="{1E374D5E-AAAD-48E6-A602-EEE710B8414B}" type="parTrans" cxnId="{BDE0C96B-9803-4C8F-A576-A979AD5A1C4E}">
      <dgm:prSet/>
      <dgm:spPr/>
      <dgm:t>
        <a:bodyPr/>
        <a:lstStyle/>
        <a:p>
          <a:endParaRPr lang="pl-PL"/>
        </a:p>
      </dgm:t>
    </dgm:pt>
    <dgm:pt modelId="{D3B4D0A8-609E-43A3-87B3-27F0CFA643FF}" type="sibTrans" cxnId="{BDE0C96B-9803-4C8F-A576-A979AD5A1C4E}">
      <dgm:prSet/>
      <dgm:spPr/>
      <dgm:t>
        <a:bodyPr/>
        <a:lstStyle/>
        <a:p>
          <a:endParaRPr lang="pl-PL"/>
        </a:p>
      </dgm:t>
    </dgm:pt>
    <dgm:pt modelId="{10A792DC-5890-436F-B5EF-0845483250DF}">
      <dgm:prSet/>
      <dgm:spPr/>
      <dgm:t>
        <a:bodyPr/>
        <a:lstStyle/>
        <a:p>
          <a:pPr rtl="0"/>
          <a:r>
            <a:rPr lang="pl-PL" dirty="0" smtClean="0"/>
            <a:t>4. PSG w cyfrach</a:t>
          </a:r>
          <a:endParaRPr lang="pl-PL" dirty="0"/>
        </a:p>
      </dgm:t>
    </dgm:pt>
    <dgm:pt modelId="{7165C341-8F4D-437D-8A28-D8D11E6AD13D}" type="parTrans" cxnId="{60468EF9-9C63-49B9-B8C3-0CABE89A84F4}">
      <dgm:prSet/>
      <dgm:spPr/>
      <dgm:t>
        <a:bodyPr/>
        <a:lstStyle/>
        <a:p>
          <a:endParaRPr lang="pl-PL"/>
        </a:p>
      </dgm:t>
    </dgm:pt>
    <dgm:pt modelId="{0925EEA2-5D4F-4652-B87D-1C7A1F374CE4}" type="sibTrans" cxnId="{60468EF9-9C63-49B9-B8C3-0CABE89A84F4}">
      <dgm:prSet/>
      <dgm:spPr/>
      <dgm:t>
        <a:bodyPr/>
        <a:lstStyle/>
        <a:p>
          <a:endParaRPr lang="pl-PL"/>
        </a:p>
      </dgm:t>
    </dgm:pt>
    <dgm:pt modelId="{423F404D-C8C1-4D14-890C-1652E82F1A6C}">
      <dgm:prSet/>
      <dgm:spPr/>
      <dgm:t>
        <a:bodyPr/>
        <a:lstStyle/>
        <a:p>
          <a:pPr rtl="0"/>
          <a:r>
            <a:rPr lang="pl-PL" dirty="0" smtClean="0"/>
            <a:t>5. Plan rozwoju  - wybrane aspekty</a:t>
          </a:r>
          <a:endParaRPr lang="pl-PL" dirty="0"/>
        </a:p>
      </dgm:t>
    </dgm:pt>
    <dgm:pt modelId="{AF05A10B-A606-4BBF-9D83-6B1A7553B0EB}" type="parTrans" cxnId="{F7780031-F1BA-460F-A62A-09D137792613}">
      <dgm:prSet/>
      <dgm:spPr/>
      <dgm:t>
        <a:bodyPr/>
        <a:lstStyle/>
        <a:p>
          <a:endParaRPr lang="pl-PL"/>
        </a:p>
      </dgm:t>
    </dgm:pt>
    <dgm:pt modelId="{27E2A983-CE51-406E-85E6-258C167D2FF2}" type="sibTrans" cxnId="{F7780031-F1BA-460F-A62A-09D137792613}">
      <dgm:prSet/>
      <dgm:spPr/>
      <dgm:t>
        <a:bodyPr/>
        <a:lstStyle/>
        <a:p>
          <a:endParaRPr lang="pl-PL"/>
        </a:p>
      </dgm:t>
    </dgm:pt>
    <dgm:pt modelId="{143F465F-58DE-4C9A-AEEA-D0C08D8465F7}">
      <dgm:prSet/>
      <dgm:spPr/>
      <dgm:t>
        <a:bodyPr/>
        <a:lstStyle/>
        <a:p>
          <a:pPr rtl="0"/>
          <a:r>
            <a:rPr lang="pl-PL" dirty="0" smtClean="0"/>
            <a:t>2. Miejsce PSG na rynku i zadania</a:t>
          </a:r>
          <a:endParaRPr lang="pl-PL" dirty="0"/>
        </a:p>
      </dgm:t>
    </dgm:pt>
    <dgm:pt modelId="{0F500D61-7BE0-4FC0-8C62-4D01BDB39C86}" type="sibTrans" cxnId="{1564037C-447E-4F88-8D5B-DB05018A0E71}">
      <dgm:prSet/>
      <dgm:spPr/>
      <dgm:t>
        <a:bodyPr/>
        <a:lstStyle/>
        <a:p>
          <a:endParaRPr lang="pl-PL"/>
        </a:p>
      </dgm:t>
    </dgm:pt>
    <dgm:pt modelId="{DB075576-A21D-4B14-A005-987B3256D22E}" type="parTrans" cxnId="{1564037C-447E-4F88-8D5B-DB05018A0E71}">
      <dgm:prSet/>
      <dgm:spPr/>
      <dgm:t>
        <a:bodyPr/>
        <a:lstStyle/>
        <a:p>
          <a:endParaRPr lang="pl-PL"/>
        </a:p>
      </dgm:t>
    </dgm:pt>
    <dgm:pt modelId="{0CAC2AD3-7783-42E2-BB1A-B015F1297974}" type="pres">
      <dgm:prSet presAssocID="{BFE0EE05-56D2-445D-9707-F9B6C96346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E0CE92-2DCF-455D-BBD1-3E263E42083E}" type="pres">
      <dgm:prSet presAssocID="{00F248E3-E4CE-424B-A2C2-734436D8B08E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5C5DCF-9D4A-474D-BC2F-4D5BA6CACFB6}" type="pres">
      <dgm:prSet presAssocID="{3CB2C914-0B2B-418C-9331-ACE1B3950154}" presName="spacer" presStyleCnt="0"/>
      <dgm:spPr/>
    </dgm:pt>
    <dgm:pt modelId="{CB5D97AD-A333-48BF-BE62-57D5E787CA0B}" type="pres">
      <dgm:prSet presAssocID="{143F465F-58DE-4C9A-AEEA-D0C08D8465F7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2F999C-E6CF-429C-89B6-658E090B7370}" type="pres">
      <dgm:prSet presAssocID="{0F500D61-7BE0-4FC0-8C62-4D01BDB39C86}" presName="spacer" presStyleCnt="0"/>
      <dgm:spPr/>
    </dgm:pt>
    <dgm:pt modelId="{F4ADC9DC-96BC-46A9-9FDA-A7845B76F7D2}" type="pres">
      <dgm:prSet presAssocID="{6EB69F13-AEA6-45FA-8FAC-850FCD5856D4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A7AC8C-53B4-4F0B-B5A0-66A3387CDF27}" type="pres">
      <dgm:prSet presAssocID="{D3B4D0A8-609E-43A3-87B3-27F0CFA643FF}" presName="spacer" presStyleCnt="0"/>
      <dgm:spPr/>
    </dgm:pt>
    <dgm:pt modelId="{8A85E4CE-ACA6-4436-8B0C-A7D02B79CD67}" type="pres">
      <dgm:prSet presAssocID="{10A792DC-5890-436F-B5EF-0845483250DF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AAC9EB-D5C1-4FD1-9D2E-A0C97A8E3738}" type="pres">
      <dgm:prSet presAssocID="{0925EEA2-5D4F-4652-B87D-1C7A1F374CE4}" presName="spacer" presStyleCnt="0"/>
      <dgm:spPr/>
    </dgm:pt>
    <dgm:pt modelId="{F876670B-4D2F-4B8A-88DB-65C270F9A9E4}" type="pres">
      <dgm:prSet presAssocID="{423F404D-C8C1-4D14-890C-1652E82F1A6C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5BF9E0-5BCD-40FA-9840-C3B4D51BC0F8}" type="pres">
      <dgm:prSet presAssocID="{27E2A983-CE51-406E-85E6-258C167D2FF2}" presName="spacer" presStyleCnt="0"/>
      <dgm:spPr/>
    </dgm:pt>
    <dgm:pt modelId="{6171322A-6C9C-4A9D-B7D7-73049BDD8835}" type="pres">
      <dgm:prSet presAssocID="{F47D7A7A-4231-4D4D-981E-893B4C872D67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CAF8D1-1FD2-4439-B06D-526F63B09F68}" type="pres">
      <dgm:prSet presAssocID="{5164678B-8301-42BE-A54C-F92A11F79046}" presName="spacer" presStyleCnt="0"/>
      <dgm:spPr/>
    </dgm:pt>
    <dgm:pt modelId="{C38B193A-646E-4353-B5A9-5D54D790A7C7}" type="pres">
      <dgm:prSet presAssocID="{8C20584A-57F0-455A-B575-878E90D09DD7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51CCD0-42DE-4167-A0C1-54F3F0281718}" type="pres">
      <dgm:prSet presAssocID="{F42A3485-78E5-4C50-A45D-64CAC504130E}" presName="spacer" presStyleCnt="0"/>
      <dgm:spPr/>
    </dgm:pt>
    <dgm:pt modelId="{F49E0575-5392-401D-83FB-93A79C968468}" type="pres">
      <dgm:prSet presAssocID="{9F20F5E6-6754-4410-84E1-EDEEC8CC42AB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1D4A6D-3C4C-49F7-9C02-2C966020D328}" type="pres">
      <dgm:prSet presAssocID="{BA062E95-4AC1-4411-8716-064D34262042}" presName="spacer" presStyleCnt="0"/>
      <dgm:spPr/>
    </dgm:pt>
    <dgm:pt modelId="{52E04EA1-ACFC-488E-86B4-39715CFEA102}" type="pres">
      <dgm:prSet presAssocID="{977682C5-04CB-41BE-BCAD-C4EE477E0AF7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918DE9-A7C4-4530-ADFC-DB9626D5CD94}" type="pres">
      <dgm:prSet presAssocID="{35E961FF-4854-45A9-9B43-7834A411278B}" presName="spacer" presStyleCnt="0"/>
      <dgm:spPr/>
    </dgm:pt>
    <dgm:pt modelId="{86DD2094-4232-43D3-BD73-5202A6F067B9}" type="pres">
      <dgm:prSet presAssocID="{E8EB3682-1684-4238-97AC-61E24A07FEC5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DE0C96B-9803-4C8F-A576-A979AD5A1C4E}" srcId="{BFE0EE05-56D2-445D-9707-F9B6C9634667}" destId="{6EB69F13-AEA6-45FA-8FAC-850FCD5856D4}" srcOrd="2" destOrd="0" parTransId="{1E374D5E-AAAD-48E6-A602-EEE710B8414B}" sibTransId="{D3B4D0A8-609E-43A3-87B3-27F0CFA643FF}"/>
    <dgm:cxn modelId="{9FC06D0A-289C-4C4A-9824-2482FB12FC05}" srcId="{BFE0EE05-56D2-445D-9707-F9B6C9634667}" destId="{8C20584A-57F0-455A-B575-878E90D09DD7}" srcOrd="6" destOrd="0" parTransId="{26FD6B0F-575B-46CA-BBBC-A1A61555EA1C}" sibTransId="{F42A3485-78E5-4C50-A45D-64CAC504130E}"/>
    <dgm:cxn modelId="{88E33AEE-5D69-4CDE-A0BE-89B3C009D896}" type="presOf" srcId="{F47D7A7A-4231-4D4D-981E-893B4C872D67}" destId="{6171322A-6C9C-4A9D-B7D7-73049BDD8835}" srcOrd="0" destOrd="0" presId="urn:microsoft.com/office/officeart/2005/8/layout/vList2"/>
    <dgm:cxn modelId="{B57C3A44-86A5-4F0B-B531-0AA258637019}" type="presOf" srcId="{BFE0EE05-56D2-445D-9707-F9B6C9634667}" destId="{0CAC2AD3-7783-42E2-BB1A-B015F1297974}" srcOrd="0" destOrd="0" presId="urn:microsoft.com/office/officeart/2005/8/layout/vList2"/>
    <dgm:cxn modelId="{71A7ABE7-5AF8-429E-9AC6-47F26ECCDD37}" type="presOf" srcId="{6EB69F13-AEA6-45FA-8FAC-850FCD5856D4}" destId="{F4ADC9DC-96BC-46A9-9FDA-A7845B76F7D2}" srcOrd="0" destOrd="0" presId="urn:microsoft.com/office/officeart/2005/8/layout/vList2"/>
    <dgm:cxn modelId="{07B2DD54-66D2-4555-A3DA-8DB56FBC265C}" type="presOf" srcId="{10A792DC-5890-436F-B5EF-0845483250DF}" destId="{8A85E4CE-ACA6-4436-8B0C-A7D02B79CD67}" srcOrd="0" destOrd="0" presId="urn:microsoft.com/office/officeart/2005/8/layout/vList2"/>
    <dgm:cxn modelId="{E35E1817-29F8-4E92-A9DD-4601767CB720}" srcId="{BFE0EE05-56D2-445D-9707-F9B6C9634667}" destId="{00F248E3-E4CE-424B-A2C2-734436D8B08E}" srcOrd="0" destOrd="0" parTransId="{0804FAA8-9CB2-4DB1-9F45-5A3B16913617}" sibTransId="{3CB2C914-0B2B-418C-9331-ACE1B3950154}"/>
    <dgm:cxn modelId="{16A253E3-7C41-458A-A6ED-C5EBAA0EDA65}" type="presOf" srcId="{9F20F5E6-6754-4410-84E1-EDEEC8CC42AB}" destId="{F49E0575-5392-401D-83FB-93A79C968468}" srcOrd="0" destOrd="0" presId="urn:microsoft.com/office/officeart/2005/8/layout/vList2"/>
    <dgm:cxn modelId="{B75288D6-E376-450E-AFCB-5628CBF64D53}" srcId="{BFE0EE05-56D2-445D-9707-F9B6C9634667}" destId="{F47D7A7A-4231-4D4D-981E-893B4C872D67}" srcOrd="5" destOrd="0" parTransId="{FFA2E2E6-F47E-4ED0-BE15-4E82A1C2E1C9}" sibTransId="{5164678B-8301-42BE-A54C-F92A11F79046}"/>
    <dgm:cxn modelId="{F484A451-2C8C-44C1-81B7-E16A75FE5799}" type="presOf" srcId="{E8EB3682-1684-4238-97AC-61E24A07FEC5}" destId="{86DD2094-4232-43D3-BD73-5202A6F067B9}" srcOrd="0" destOrd="0" presId="urn:microsoft.com/office/officeart/2005/8/layout/vList2"/>
    <dgm:cxn modelId="{AA70EAD9-41AC-4D14-998A-C92D26BCB235}" type="presOf" srcId="{8C20584A-57F0-455A-B575-878E90D09DD7}" destId="{C38B193A-646E-4353-B5A9-5D54D790A7C7}" srcOrd="0" destOrd="0" presId="urn:microsoft.com/office/officeart/2005/8/layout/vList2"/>
    <dgm:cxn modelId="{600471AB-22A9-420F-950D-E7CC03AFA569}" srcId="{BFE0EE05-56D2-445D-9707-F9B6C9634667}" destId="{977682C5-04CB-41BE-BCAD-C4EE477E0AF7}" srcOrd="8" destOrd="0" parTransId="{F2DA4FFE-A83C-4142-89A5-65D47D6EEC20}" sibTransId="{35E961FF-4854-45A9-9B43-7834A411278B}"/>
    <dgm:cxn modelId="{B260518E-F93D-4428-877B-C7FDB9AF1A9C}" type="presOf" srcId="{423F404D-C8C1-4D14-890C-1652E82F1A6C}" destId="{F876670B-4D2F-4B8A-88DB-65C270F9A9E4}" srcOrd="0" destOrd="0" presId="urn:microsoft.com/office/officeart/2005/8/layout/vList2"/>
    <dgm:cxn modelId="{F7780031-F1BA-460F-A62A-09D137792613}" srcId="{BFE0EE05-56D2-445D-9707-F9B6C9634667}" destId="{423F404D-C8C1-4D14-890C-1652E82F1A6C}" srcOrd="4" destOrd="0" parTransId="{AF05A10B-A606-4BBF-9D83-6B1A7553B0EB}" sibTransId="{27E2A983-CE51-406E-85E6-258C167D2FF2}"/>
    <dgm:cxn modelId="{FE4E8F0A-8F33-436F-9C26-14FA7F2D9B64}" srcId="{BFE0EE05-56D2-445D-9707-F9B6C9634667}" destId="{9F20F5E6-6754-4410-84E1-EDEEC8CC42AB}" srcOrd="7" destOrd="0" parTransId="{3C1BC0E0-2990-4FD0-95CA-A5DC9D90894E}" sibTransId="{BA062E95-4AC1-4411-8716-064D34262042}"/>
    <dgm:cxn modelId="{DD231584-D438-4AFA-8121-8AE792BE7728}" type="presOf" srcId="{977682C5-04CB-41BE-BCAD-C4EE477E0AF7}" destId="{52E04EA1-ACFC-488E-86B4-39715CFEA102}" srcOrd="0" destOrd="0" presId="urn:microsoft.com/office/officeart/2005/8/layout/vList2"/>
    <dgm:cxn modelId="{06B208EF-2B89-4A47-A565-3BA8F978D8A2}" type="presOf" srcId="{143F465F-58DE-4C9A-AEEA-D0C08D8465F7}" destId="{CB5D97AD-A333-48BF-BE62-57D5E787CA0B}" srcOrd="0" destOrd="0" presId="urn:microsoft.com/office/officeart/2005/8/layout/vList2"/>
    <dgm:cxn modelId="{7C3132D6-EFA6-46BA-854F-3AC8A9EDABB0}" type="presOf" srcId="{00F248E3-E4CE-424B-A2C2-734436D8B08E}" destId="{C4E0CE92-2DCF-455D-BBD1-3E263E42083E}" srcOrd="0" destOrd="0" presId="urn:microsoft.com/office/officeart/2005/8/layout/vList2"/>
    <dgm:cxn modelId="{60468EF9-9C63-49B9-B8C3-0CABE89A84F4}" srcId="{BFE0EE05-56D2-445D-9707-F9B6C9634667}" destId="{10A792DC-5890-436F-B5EF-0845483250DF}" srcOrd="3" destOrd="0" parTransId="{7165C341-8F4D-437D-8A28-D8D11E6AD13D}" sibTransId="{0925EEA2-5D4F-4652-B87D-1C7A1F374CE4}"/>
    <dgm:cxn modelId="{C36C3EF8-53B8-4554-9311-6F760A051BD3}" srcId="{BFE0EE05-56D2-445D-9707-F9B6C9634667}" destId="{E8EB3682-1684-4238-97AC-61E24A07FEC5}" srcOrd="9" destOrd="0" parTransId="{525219B0-3AB4-4543-A97D-BDC74C004491}" sibTransId="{C25170B0-99E6-4AE4-8B66-0B5CAEEA20B3}"/>
    <dgm:cxn modelId="{1564037C-447E-4F88-8D5B-DB05018A0E71}" srcId="{BFE0EE05-56D2-445D-9707-F9B6C9634667}" destId="{143F465F-58DE-4C9A-AEEA-D0C08D8465F7}" srcOrd="1" destOrd="0" parTransId="{DB075576-A21D-4B14-A005-987B3256D22E}" sibTransId="{0F500D61-7BE0-4FC0-8C62-4D01BDB39C86}"/>
    <dgm:cxn modelId="{536BB3D4-A7FD-4085-BD62-B9451D96B2C4}" type="presParOf" srcId="{0CAC2AD3-7783-42E2-BB1A-B015F1297974}" destId="{C4E0CE92-2DCF-455D-BBD1-3E263E42083E}" srcOrd="0" destOrd="0" presId="urn:microsoft.com/office/officeart/2005/8/layout/vList2"/>
    <dgm:cxn modelId="{CB5A68CE-C02C-4E27-8407-9304E7336A6B}" type="presParOf" srcId="{0CAC2AD3-7783-42E2-BB1A-B015F1297974}" destId="{FA5C5DCF-9D4A-474D-BC2F-4D5BA6CACFB6}" srcOrd="1" destOrd="0" presId="urn:microsoft.com/office/officeart/2005/8/layout/vList2"/>
    <dgm:cxn modelId="{6F852D69-F386-43A3-86C5-4D271E22F6CD}" type="presParOf" srcId="{0CAC2AD3-7783-42E2-BB1A-B015F1297974}" destId="{CB5D97AD-A333-48BF-BE62-57D5E787CA0B}" srcOrd="2" destOrd="0" presId="urn:microsoft.com/office/officeart/2005/8/layout/vList2"/>
    <dgm:cxn modelId="{4CD19E5E-BBF5-4E97-B185-3F45D96F49D4}" type="presParOf" srcId="{0CAC2AD3-7783-42E2-BB1A-B015F1297974}" destId="{E02F999C-E6CF-429C-89B6-658E090B7370}" srcOrd="3" destOrd="0" presId="urn:microsoft.com/office/officeart/2005/8/layout/vList2"/>
    <dgm:cxn modelId="{0F690599-7889-434A-A03B-255A2D63A445}" type="presParOf" srcId="{0CAC2AD3-7783-42E2-BB1A-B015F1297974}" destId="{F4ADC9DC-96BC-46A9-9FDA-A7845B76F7D2}" srcOrd="4" destOrd="0" presId="urn:microsoft.com/office/officeart/2005/8/layout/vList2"/>
    <dgm:cxn modelId="{7CC0705C-CE5B-4E00-82E9-8D3F3CCCD725}" type="presParOf" srcId="{0CAC2AD3-7783-42E2-BB1A-B015F1297974}" destId="{04A7AC8C-53B4-4F0B-B5A0-66A3387CDF27}" srcOrd="5" destOrd="0" presId="urn:microsoft.com/office/officeart/2005/8/layout/vList2"/>
    <dgm:cxn modelId="{C36CE299-711D-434F-8254-03ED62693340}" type="presParOf" srcId="{0CAC2AD3-7783-42E2-BB1A-B015F1297974}" destId="{8A85E4CE-ACA6-4436-8B0C-A7D02B79CD67}" srcOrd="6" destOrd="0" presId="urn:microsoft.com/office/officeart/2005/8/layout/vList2"/>
    <dgm:cxn modelId="{10EC2A8D-B817-4941-A1D1-DBD73B2A84D6}" type="presParOf" srcId="{0CAC2AD3-7783-42E2-BB1A-B015F1297974}" destId="{75AAC9EB-D5C1-4FD1-9D2E-A0C97A8E3738}" srcOrd="7" destOrd="0" presId="urn:microsoft.com/office/officeart/2005/8/layout/vList2"/>
    <dgm:cxn modelId="{99C83542-6E6D-48A3-8A22-747D68B56293}" type="presParOf" srcId="{0CAC2AD3-7783-42E2-BB1A-B015F1297974}" destId="{F876670B-4D2F-4B8A-88DB-65C270F9A9E4}" srcOrd="8" destOrd="0" presId="urn:microsoft.com/office/officeart/2005/8/layout/vList2"/>
    <dgm:cxn modelId="{CD1F17D2-5A5A-437E-988B-E9E4D2D63FCA}" type="presParOf" srcId="{0CAC2AD3-7783-42E2-BB1A-B015F1297974}" destId="{305BF9E0-5BCD-40FA-9840-C3B4D51BC0F8}" srcOrd="9" destOrd="0" presId="urn:microsoft.com/office/officeart/2005/8/layout/vList2"/>
    <dgm:cxn modelId="{AE7A357C-08E8-441D-A9C2-AD072284028A}" type="presParOf" srcId="{0CAC2AD3-7783-42E2-BB1A-B015F1297974}" destId="{6171322A-6C9C-4A9D-B7D7-73049BDD8835}" srcOrd="10" destOrd="0" presId="urn:microsoft.com/office/officeart/2005/8/layout/vList2"/>
    <dgm:cxn modelId="{5B791005-B9DC-40E7-A44A-82EC6BA7934A}" type="presParOf" srcId="{0CAC2AD3-7783-42E2-BB1A-B015F1297974}" destId="{83CAF8D1-1FD2-4439-B06D-526F63B09F68}" srcOrd="11" destOrd="0" presId="urn:microsoft.com/office/officeart/2005/8/layout/vList2"/>
    <dgm:cxn modelId="{83058832-CF9A-4C43-90B1-81A98944F29C}" type="presParOf" srcId="{0CAC2AD3-7783-42E2-BB1A-B015F1297974}" destId="{C38B193A-646E-4353-B5A9-5D54D790A7C7}" srcOrd="12" destOrd="0" presId="urn:microsoft.com/office/officeart/2005/8/layout/vList2"/>
    <dgm:cxn modelId="{4D92D804-59D9-4315-894A-A0EB1E57D7FE}" type="presParOf" srcId="{0CAC2AD3-7783-42E2-BB1A-B015F1297974}" destId="{E151CCD0-42DE-4167-A0C1-54F3F0281718}" srcOrd="13" destOrd="0" presId="urn:microsoft.com/office/officeart/2005/8/layout/vList2"/>
    <dgm:cxn modelId="{C63EA848-E101-488D-AE56-0E8AA08A7B2D}" type="presParOf" srcId="{0CAC2AD3-7783-42E2-BB1A-B015F1297974}" destId="{F49E0575-5392-401D-83FB-93A79C968468}" srcOrd="14" destOrd="0" presId="urn:microsoft.com/office/officeart/2005/8/layout/vList2"/>
    <dgm:cxn modelId="{1C7C12D1-3393-4A71-98F7-161554359FC6}" type="presParOf" srcId="{0CAC2AD3-7783-42E2-BB1A-B015F1297974}" destId="{DD1D4A6D-3C4C-49F7-9C02-2C966020D328}" srcOrd="15" destOrd="0" presId="urn:microsoft.com/office/officeart/2005/8/layout/vList2"/>
    <dgm:cxn modelId="{9B9AB9AB-C722-44B0-BAB0-B137DB982151}" type="presParOf" srcId="{0CAC2AD3-7783-42E2-BB1A-B015F1297974}" destId="{52E04EA1-ACFC-488E-86B4-39715CFEA102}" srcOrd="16" destOrd="0" presId="urn:microsoft.com/office/officeart/2005/8/layout/vList2"/>
    <dgm:cxn modelId="{5401473D-8D2D-4415-91D6-206214B87967}" type="presParOf" srcId="{0CAC2AD3-7783-42E2-BB1A-B015F1297974}" destId="{53918DE9-A7C4-4530-ADFC-DB9626D5CD94}" srcOrd="17" destOrd="0" presId="urn:microsoft.com/office/officeart/2005/8/layout/vList2"/>
    <dgm:cxn modelId="{7C4F6F2A-1BE3-4A31-844A-CE402CD58754}" type="presParOf" srcId="{0CAC2AD3-7783-42E2-BB1A-B015F1297974}" destId="{86DD2094-4232-43D3-BD73-5202A6F067B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474CA-020F-45D8-B44D-1EB2C1439029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2B567A64-46C9-495D-AE42-DD12C0B298CC}">
      <dgm:prSet phldrT="[Tekst]" custT="1"/>
      <dgm:spPr/>
      <dgm:t>
        <a:bodyPr/>
        <a:lstStyle/>
        <a:p>
          <a:pPr algn="ctr"/>
          <a:r>
            <a:rPr lang="pl-PL" sz="1200" dirty="0" smtClean="0"/>
            <a:t>Środowisko</a:t>
          </a:r>
          <a:endParaRPr lang="pl-PL" sz="1200" dirty="0"/>
        </a:p>
      </dgm:t>
    </dgm:pt>
    <dgm:pt modelId="{8C26515D-5EEE-4B63-A3C5-31D7143A3DF8}" type="parTrans" cxnId="{7CF88A81-C3D1-4393-9B4F-B3685F526215}">
      <dgm:prSet/>
      <dgm:spPr/>
      <dgm:t>
        <a:bodyPr/>
        <a:lstStyle/>
        <a:p>
          <a:endParaRPr lang="pl-PL"/>
        </a:p>
      </dgm:t>
    </dgm:pt>
    <dgm:pt modelId="{FE1814CF-DD9B-46BD-B574-B0C373DDA47E}" type="sibTrans" cxnId="{7CF88A81-C3D1-4393-9B4F-B3685F526215}">
      <dgm:prSet/>
      <dgm:spPr/>
      <dgm:t>
        <a:bodyPr/>
        <a:lstStyle/>
        <a:p>
          <a:endParaRPr lang="pl-PL"/>
        </a:p>
      </dgm:t>
    </dgm:pt>
    <dgm:pt modelId="{0CDAEBCD-CD6B-4062-B84D-C06619549E68}">
      <dgm:prSet phldrT="[Tekst]" custT="1"/>
      <dgm:spPr/>
      <dgm:t>
        <a:bodyPr/>
        <a:lstStyle/>
        <a:p>
          <a:pPr algn="ctr"/>
          <a:r>
            <a:rPr lang="pl-PL" sz="1200" dirty="0" smtClean="0"/>
            <a:t>Społeczeństwo</a:t>
          </a:r>
          <a:endParaRPr lang="pl-PL" sz="1200" dirty="0"/>
        </a:p>
      </dgm:t>
    </dgm:pt>
    <dgm:pt modelId="{66BF7820-E985-4C69-A29B-426D80503011}" type="parTrans" cxnId="{1A16D5D5-A7A4-42B2-AD6C-A5D04C26CDEC}">
      <dgm:prSet/>
      <dgm:spPr/>
      <dgm:t>
        <a:bodyPr/>
        <a:lstStyle/>
        <a:p>
          <a:endParaRPr lang="pl-PL"/>
        </a:p>
      </dgm:t>
    </dgm:pt>
    <dgm:pt modelId="{0FCF47E4-795C-4058-BFF2-DD2DD03BCD64}" type="sibTrans" cxnId="{1A16D5D5-A7A4-42B2-AD6C-A5D04C26CDEC}">
      <dgm:prSet/>
      <dgm:spPr/>
      <dgm:t>
        <a:bodyPr/>
        <a:lstStyle/>
        <a:p>
          <a:endParaRPr lang="pl-PL"/>
        </a:p>
      </dgm:t>
    </dgm:pt>
    <dgm:pt modelId="{6908A95B-1B0B-497F-A636-36E8681CD555}">
      <dgm:prSet phldrT="[Tekst]" custT="1"/>
      <dgm:spPr/>
      <dgm:t>
        <a:bodyPr/>
        <a:lstStyle/>
        <a:p>
          <a:r>
            <a:rPr lang="pl-PL" sz="1800" dirty="0" smtClean="0"/>
            <a:t>Zrównoważony rozwój</a:t>
          </a:r>
          <a:endParaRPr lang="pl-PL" sz="1800" dirty="0"/>
        </a:p>
      </dgm:t>
    </dgm:pt>
    <dgm:pt modelId="{CF3734E4-9214-4D27-8AC0-3A740124049E}" type="parTrans" cxnId="{BE2883CE-ED6D-4E15-AA3E-89841BA5C2A4}">
      <dgm:prSet/>
      <dgm:spPr/>
      <dgm:t>
        <a:bodyPr/>
        <a:lstStyle/>
        <a:p>
          <a:endParaRPr lang="pl-PL"/>
        </a:p>
      </dgm:t>
    </dgm:pt>
    <dgm:pt modelId="{0400CCAE-FBAA-49BE-8742-C3491FCA4E0C}" type="sibTrans" cxnId="{BE2883CE-ED6D-4E15-AA3E-89841BA5C2A4}">
      <dgm:prSet/>
      <dgm:spPr/>
      <dgm:t>
        <a:bodyPr/>
        <a:lstStyle/>
        <a:p>
          <a:endParaRPr lang="pl-PL"/>
        </a:p>
      </dgm:t>
    </dgm:pt>
    <dgm:pt modelId="{91BE0A08-581B-421B-8901-0D5BBDD6876D}">
      <dgm:prSet phldrT="[Tekst]" custT="1"/>
      <dgm:spPr/>
      <dgm:t>
        <a:bodyPr/>
        <a:lstStyle/>
        <a:p>
          <a:pPr algn="ctr"/>
          <a:r>
            <a:rPr lang="pl-PL" sz="1200" dirty="0" smtClean="0"/>
            <a:t>Gospodarka</a:t>
          </a:r>
          <a:endParaRPr lang="pl-PL" sz="1200" dirty="0"/>
        </a:p>
      </dgm:t>
    </dgm:pt>
    <dgm:pt modelId="{F22AAE67-95E4-43F2-B4F0-C7B0D137004E}" type="parTrans" cxnId="{5C7ED4B0-C777-45C5-A03F-1D0BA4207EE1}">
      <dgm:prSet/>
      <dgm:spPr/>
      <dgm:t>
        <a:bodyPr/>
        <a:lstStyle/>
        <a:p>
          <a:endParaRPr lang="pl-PL"/>
        </a:p>
      </dgm:t>
    </dgm:pt>
    <dgm:pt modelId="{0BB883F7-47CB-40FA-A58C-75A7B6A19B1F}" type="sibTrans" cxnId="{5C7ED4B0-C777-45C5-A03F-1D0BA4207EE1}">
      <dgm:prSet/>
      <dgm:spPr/>
      <dgm:t>
        <a:bodyPr/>
        <a:lstStyle/>
        <a:p>
          <a:endParaRPr lang="pl-PL"/>
        </a:p>
      </dgm:t>
    </dgm:pt>
    <dgm:pt modelId="{89C70568-637B-45F8-A586-9515357469CB}">
      <dgm:prSet phldrT="[Tekst]" custT="1"/>
      <dgm:spPr/>
      <dgm:t>
        <a:bodyPr/>
        <a:lstStyle/>
        <a:p>
          <a:r>
            <a:rPr lang="pl-PL" sz="1200" dirty="0" smtClean="0"/>
            <a:t>Innowacje</a:t>
          </a:r>
          <a:endParaRPr lang="pl-PL" sz="1200" dirty="0"/>
        </a:p>
      </dgm:t>
    </dgm:pt>
    <dgm:pt modelId="{09F25129-8AA8-4AF1-9748-78ACB02A0EC3}" type="parTrans" cxnId="{13AE487E-11DA-49DA-9D65-C71FCCF2B031}">
      <dgm:prSet/>
      <dgm:spPr/>
      <dgm:t>
        <a:bodyPr/>
        <a:lstStyle/>
        <a:p>
          <a:endParaRPr lang="pl-PL"/>
        </a:p>
      </dgm:t>
    </dgm:pt>
    <dgm:pt modelId="{E5767156-C304-4EAA-B98B-D45BBA710F33}" type="sibTrans" cxnId="{13AE487E-11DA-49DA-9D65-C71FCCF2B031}">
      <dgm:prSet/>
      <dgm:spPr/>
      <dgm:t>
        <a:bodyPr/>
        <a:lstStyle/>
        <a:p>
          <a:endParaRPr lang="pl-PL"/>
        </a:p>
      </dgm:t>
    </dgm:pt>
    <dgm:pt modelId="{887DF2BF-7D03-4AB6-97C6-314C49711738}" type="pres">
      <dgm:prSet presAssocID="{9BE474CA-020F-45D8-B44D-1EB2C1439029}" presName="Name0" presStyleCnt="0">
        <dgm:presLayoutVars>
          <dgm:dir/>
          <dgm:resizeHandles val="exact"/>
        </dgm:presLayoutVars>
      </dgm:prSet>
      <dgm:spPr/>
    </dgm:pt>
    <dgm:pt modelId="{6A087F58-F88F-440A-AB1C-520B69B9BBC4}" type="pres">
      <dgm:prSet presAssocID="{9BE474CA-020F-45D8-B44D-1EB2C1439029}" presName="vNodes" presStyleCnt="0"/>
      <dgm:spPr/>
    </dgm:pt>
    <dgm:pt modelId="{D598D5A4-C8D0-4E6A-9E53-163C04782BAC}" type="pres">
      <dgm:prSet presAssocID="{2B567A64-46C9-495D-AE42-DD12C0B298CC}" presName="node" presStyleLbl="node1" presStyleIdx="0" presStyleCnt="5" custScaleX="1787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810EB4-3009-4CC3-92E3-240A67047E56}" type="pres">
      <dgm:prSet presAssocID="{FE1814CF-DD9B-46BD-B574-B0C373DDA47E}" presName="spacerT" presStyleCnt="0"/>
      <dgm:spPr/>
    </dgm:pt>
    <dgm:pt modelId="{7C16C7DC-511B-4147-A42F-F85DD8F4F13D}" type="pres">
      <dgm:prSet presAssocID="{FE1814CF-DD9B-46BD-B574-B0C373DDA47E}" presName="sibTrans" presStyleLbl="sibTrans2D1" presStyleIdx="0" presStyleCnt="4"/>
      <dgm:spPr/>
      <dgm:t>
        <a:bodyPr/>
        <a:lstStyle/>
        <a:p>
          <a:endParaRPr lang="pl-PL"/>
        </a:p>
      </dgm:t>
    </dgm:pt>
    <dgm:pt modelId="{A9184442-905B-47B8-AAA2-05F971E591F4}" type="pres">
      <dgm:prSet presAssocID="{FE1814CF-DD9B-46BD-B574-B0C373DDA47E}" presName="spacerB" presStyleCnt="0"/>
      <dgm:spPr/>
    </dgm:pt>
    <dgm:pt modelId="{D623506F-EA2B-4E87-9741-868AFA4A6513}" type="pres">
      <dgm:prSet presAssocID="{0CDAEBCD-CD6B-4062-B84D-C06619549E68}" presName="node" presStyleLbl="node1" presStyleIdx="1" presStyleCnt="5" custScaleX="2032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7A306F-D0FD-477A-9DAF-FDFA713A32CF}" type="pres">
      <dgm:prSet presAssocID="{0FCF47E4-795C-4058-BFF2-DD2DD03BCD64}" presName="spacerT" presStyleCnt="0"/>
      <dgm:spPr/>
    </dgm:pt>
    <dgm:pt modelId="{EBDD857D-FEFF-452F-97DF-A4054C3C7696}" type="pres">
      <dgm:prSet presAssocID="{0FCF47E4-795C-4058-BFF2-DD2DD03BCD64}" presName="sibTrans" presStyleLbl="sibTrans2D1" presStyleIdx="1" presStyleCnt="4"/>
      <dgm:spPr/>
      <dgm:t>
        <a:bodyPr/>
        <a:lstStyle/>
        <a:p>
          <a:endParaRPr lang="pl-PL"/>
        </a:p>
      </dgm:t>
    </dgm:pt>
    <dgm:pt modelId="{C6D7D67A-50F9-4AAE-9D43-5F59EE62B697}" type="pres">
      <dgm:prSet presAssocID="{0FCF47E4-795C-4058-BFF2-DD2DD03BCD64}" presName="spacerB" presStyleCnt="0"/>
      <dgm:spPr/>
    </dgm:pt>
    <dgm:pt modelId="{A7F58045-BEFB-4A0D-B1B7-76535772AE0C}" type="pres">
      <dgm:prSet presAssocID="{91BE0A08-581B-421B-8901-0D5BBDD6876D}" presName="node" presStyleLbl="node1" presStyleIdx="2" presStyleCnt="5" custScaleX="1761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0A9345-FDD8-4910-B21B-FF1BFB2D5356}" type="pres">
      <dgm:prSet presAssocID="{0BB883F7-47CB-40FA-A58C-75A7B6A19B1F}" presName="spacerT" presStyleCnt="0"/>
      <dgm:spPr/>
    </dgm:pt>
    <dgm:pt modelId="{05F081CA-C956-4127-8377-E8FAF036467D}" type="pres">
      <dgm:prSet presAssocID="{0BB883F7-47CB-40FA-A58C-75A7B6A19B1F}" presName="sibTrans" presStyleLbl="sibTrans2D1" presStyleIdx="2" presStyleCnt="4"/>
      <dgm:spPr/>
      <dgm:t>
        <a:bodyPr/>
        <a:lstStyle/>
        <a:p>
          <a:endParaRPr lang="pl-PL"/>
        </a:p>
      </dgm:t>
    </dgm:pt>
    <dgm:pt modelId="{F262396D-35DF-4A79-8DED-F9277AF23332}" type="pres">
      <dgm:prSet presAssocID="{0BB883F7-47CB-40FA-A58C-75A7B6A19B1F}" presName="spacerB" presStyleCnt="0"/>
      <dgm:spPr/>
    </dgm:pt>
    <dgm:pt modelId="{7F3A27D3-938F-4C95-BA30-F58A32E4B1F1}" type="pres">
      <dgm:prSet presAssocID="{89C70568-637B-45F8-A586-9515357469CB}" presName="node" presStyleLbl="node1" presStyleIdx="3" presStyleCnt="5" custScaleX="1787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D33516-877F-49DF-AE44-BEDE0C9860BA}" type="pres">
      <dgm:prSet presAssocID="{9BE474CA-020F-45D8-B44D-1EB2C1439029}" presName="sibTransLast" presStyleLbl="sibTrans2D1" presStyleIdx="3" presStyleCnt="4" custLinFactNeighborX="-67012" custLinFactNeighborY="-14257"/>
      <dgm:spPr/>
      <dgm:t>
        <a:bodyPr/>
        <a:lstStyle/>
        <a:p>
          <a:endParaRPr lang="pl-PL"/>
        </a:p>
      </dgm:t>
    </dgm:pt>
    <dgm:pt modelId="{1992C3F6-286B-4D4D-A386-E91B62606D8A}" type="pres">
      <dgm:prSet presAssocID="{9BE474CA-020F-45D8-B44D-1EB2C1439029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FAF7493B-7DC9-4E67-B25F-6FC045E2200F}" type="pres">
      <dgm:prSet presAssocID="{9BE474CA-020F-45D8-B44D-1EB2C1439029}" presName="lastNode" presStyleLbl="node1" presStyleIdx="4" presStyleCnt="5" custScaleX="148389" custScaleY="143869" custLinFactNeighborX="10755" custLinFactNeighborY="-19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01EB1C-AD04-437A-8551-66EAEFD7000B}" type="presOf" srcId="{6908A95B-1B0B-497F-A636-36E8681CD555}" destId="{FAF7493B-7DC9-4E67-B25F-6FC045E2200F}" srcOrd="0" destOrd="0" presId="urn:microsoft.com/office/officeart/2005/8/layout/equation2"/>
    <dgm:cxn modelId="{D8A3C232-CE3C-426E-A906-4DDE0A30BE9D}" type="presOf" srcId="{0FCF47E4-795C-4058-BFF2-DD2DD03BCD64}" destId="{EBDD857D-FEFF-452F-97DF-A4054C3C7696}" srcOrd="0" destOrd="0" presId="urn:microsoft.com/office/officeart/2005/8/layout/equation2"/>
    <dgm:cxn modelId="{56E6D7A4-667A-45E5-8D69-7184EBBD022D}" type="presOf" srcId="{0CDAEBCD-CD6B-4062-B84D-C06619549E68}" destId="{D623506F-EA2B-4E87-9741-868AFA4A6513}" srcOrd="0" destOrd="0" presId="urn:microsoft.com/office/officeart/2005/8/layout/equation2"/>
    <dgm:cxn modelId="{1DD3CCB0-0766-48C5-960F-1276F357BEBD}" type="presOf" srcId="{91BE0A08-581B-421B-8901-0D5BBDD6876D}" destId="{A7F58045-BEFB-4A0D-B1B7-76535772AE0C}" srcOrd="0" destOrd="0" presId="urn:microsoft.com/office/officeart/2005/8/layout/equation2"/>
    <dgm:cxn modelId="{BE2883CE-ED6D-4E15-AA3E-89841BA5C2A4}" srcId="{9BE474CA-020F-45D8-B44D-1EB2C1439029}" destId="{6908A95B-1B0B-497F-A636-36E8681CD555}" srcOrd="4" destOrd="0" parTransId="{CF3734E4-9214-4D27-8AC0-3A740124049E}" sibTransId="{0400CCAE-FBAA-49BE-8742-C3491FCA4E0C}"/>
    <dgm:cxn modelId="{7CF88A81-C3D1-4393-9B4F-B3685F526215}" srcId="{9BE474CA-020F-45D8-B44D-1EB2C1439029}" destId="{2B567A64-46C9-495D-AE42-DD12C0B298CC}" srcOrd="0" destOrd="0" parTransId="{8C26515D-5EEE-4B63-A3C5-31D7143A3DF8}" sibTransId="{FE1814CF-DD9B-46BD-B574-B0C373DDA47E}"/>
    <dgm:cxn modelId="{5C7ED4B0-C777-45C5-A03F-1D0BA4207EE1}" srcId="{9BE474CA-020F-45D8-B44D-1EB2C1439029}" destId="{91BE0A08-581B-421B-8901-0D5BBDD6876D}" srcOrd="2" destOrd="0" parTransId="{F22AAE67-95E4-43F2-B4F0-C7B0D137004E}" sibTransId="{0BB883F7-47CB-40FA-A58C-75A7B6A19B1F}"/>
    <dgm:cxn modelId="{DF8F31BD-BC23-4257-8DED-D2D91235AFC0}" type="presOf" srcId="{E5767156-C304-4EAA-B98B-D45BBA710F33}" destId="{5AD33516-877F-49DF-AE44-BEDE0C9860BA}" srcOrd="0" destOrd="0" presId="urn:microsoft.com/office/officeart/2005/8/layout/equation2"/>
    <dgm:cxn modelId="{F8AA83DD-3F6E-475A-8C17-047E2449E43D}" type="presOf" srcId="{0BB883F7-47CB-40FA-A58C-75A7B6A19B1F}" destId="{05F081CA-C956-4127-8377-E8FAF036467D}" srcOrd="0" destOrd="0" presId="urn:microsoft.com/office/officeart/2005/8/layout/equation2"/>
    <dgm:cxn modelId="{85D1895F-DF19-4947-B6BF-7581B7B822A2}" type="presOf" srcId="{2B567A64-46C9-495D-AE42-DD12C0B298CC}" destId="{D598D5A4-C8D0-4E6A-9E53-163C04782BAC}" srcOrd="0" destOrd="0" presId="urn:microsoft.com/office/officeart/2005/8/layout/equation2"/>
    <dgm:cxn modelId="{DABE7E73-C0E7-4804-AF88-869E41A67F67}" type="presOf" srcId="{9BE474CA-020F-45D8-B44D-1EB2C1439029}" destId="{887DF2BF-7D03-4AB6-97C6-314C49711738}" srcOrd="0" destOrd="0" presId="urn:microsoft.com/office/officeart/2005/8/layout/equation2"/>
    <dgm:cxn modelId="{1F329E19-81B9-4F4F-8BFB-867271969CA8}" type="presOf" srcId="{E5767156-C304-4EAA-B98B-D45BBA710F33}" destId="{1992C3F6-286B-4D4D-A386-E91B62606D8A}" srcOrd="1" destOrd="0" presId="urn:microsoft.com/office/officeart/2005/8/layout/equation2"/>
    <dgm:cxn modelId="{13AE487E-11DA-49DA-9D65-C71FCCF2B031}" srcId="{9BE474CA-020F-45D8-B44D-1EB2C1439029}" destId="{89C70568-637B-45F8-A586-9515357469CB}" srcOrd="3" destOrd="0" parTransId="{09F25129-8AA8-4AF1-9748-78ACB02A0EC3}" sibTransId="{E5767156-C304-4EAA-B98B-D45BBA710F33}"/>
    <dgm:cxn modelId="{180065A3-8820-4900-8E85-61127B246232}" type="presOf" srcId="{89C70568-637B-45F8-A586-9515357469CB}" destId="{7F3A27D3-938F-4C95-BA30-F58A32E4B1F1}" srcOrd="0" destOrd="0" presId="urn:microsoft.com/office/officeart/2005/8/layout/equation2"/>
    <dgm:cxn modelId="{1A16D5D5-A7A4-42B2-AD6C-A5D04C26CDEC}" srcId="{9BE474CA-020F-45D8-B44D-1EB2C1439029}" destId="{0CDAEBCD-CD6B-4062-B84D-C06619549E68}" srcOrd="1" destOrd="0" parTransId="{66BF7820-E985-4C69-A29B-426D80503011}" sibTransId="{0FCF47E4-795C-4058-BFF2-DD2DD03BCD64}"/>
    <dgm:cxn modelId="{D70644F1-471F-47E8-A672-6C829C3172D1}" type="presOf" srcId="{FE1814CF-DD9B-46BD-B574-B0C373DDA47E}" destId="{7C16C7DC-511B-4147-A42F-F85DD8F4F13D}" srcOrd="0" destOrd="0" presId="urn:microsoft.com/office/officeart/2005/8/layout/equation2"/>
    <dgm:cxn modelId="{53FA2E96-AB95-4362-B413-4B594C3CBE45}" type="presParOf" srcId="{887DF2BF-7D03-4AB6-97C6-314C49711738}" destId="{6A087F58-F88F-440A-AB1C-520B69B9BBC4}" srcOrd="0" destOrd="0" presId="urn:microsoft.com/office/officeart/2005/8/layout/equation2"/>
    <dgm:cxn modelId="{BDF7946F-69F5-4505-8B03-A4787F16A963}" type="presParOf" srcId="{6A087F58-F88F-440A-AB1C-520B69B9BBC4}" destId="{D598D5A4-C8D0-4E6A-9E53-163C04782BAC}" srcOrd="0" destOrd="0" presId="urn:microsoft.com/office/officeart/2005/8/layout/equation2"/>
    <dgm:cxn modelId="{2AC1A5A3-9CE0-4E14-A098-8310A7BDDBB1}" type="presParOf" srcId="{6A087F58-F88F-440A-AB1C-520B69B9BBC4}" destId="{B3810EB4-3009-4CC3-92E3-240A67047E56}" srcOrd="1" destOrd="0" presId="urn:microsoft.com/office/officeart/2005/8/layout/equation2"/>
    <dgm:cxn modelId="{322E3321-8816-4893-880B-E33E18FB597E}" type="presParOf" srcId="{6A087F58-F88F-440A-AB1C-520B69B9BBC4}" destId="{7C16C7DC-511B-4147-A42F-F85DD8F4F13D}" srcOrd="2" destOrd="0" presId="urn:microsoft.com/office/officeart/2005/8/layout/equation2"/>
    <dgm:cxn modelId="{16D9D37D-214F-41A3-8336-495CB677A2F3}" type="presParOf" srcId="{6A087F58-F88F-440A-AB1C-520B69B9BBC4}" destId="{A9184442-905B-47B8-AAA2-05F971E591F4}" srcOrd="3" destOrd="0" presId="urn:microsoft.com/office/officeart/2005/8/layout/equation2"/>
    <dgm:cxn modelId="{7E50C6E8-D4AA-4789-B7E0-110A3AC31F9B}" type="presParOf" srcId="{6A087F58-F88F-440A-AB1C-520B69B9BBC4}" destId="{D623506F-EA2B-4E87-9741-868AFA4A6513}" srcOrd="4" destOrd="0" presId="urn:microsoft.com/office/officeart/2005/8/layout/equation2"/>
    <dgm:cxn modelId="{51D41837-9F68-47E8-8B6C-75551413E7AD}" type="presParOf" srcId="{6A087F58-F88F-440A-AB1C-520B69B9BBC4}" destId="{EC7A306F-D0FD-477A-9DAF-FDFA713A32CF}" srcOrd="5" destOrd="0" presId="urn:microsoft.com/office/officeart/2005/8/layout/equation2"/>
    <dgm:cxn modelId="{AB081F76-209F-4117-A395-748260FCB0C8}" type="presParOf" srcId="{6A087F58-F88F-440A-AB1C-520B69B9BBC4}" destId="{EBDD857D-FEFF-452F-97DF-A4054C3C7696}" srcOrd="6" destOrd="0" presId="urn:microsoft.com/office/officeart/2005/8/layout/equation2"/>
    <dgm:cxn modelId="{5FA92E30-7A5B-4C30-A987-FFF60FBFAE47}" type="presParOf" srcId="{6A087F58-F88F-440A-AB1C-520B69B9BBC4}" destId="{C6D7D67A-50F9-4AAE-9D43-5F59EE62B697}" srcOrd="7" destOrd="0" presId="urn:microsoft.com/office/officeart/2005/8/layout/equation2"/>
    <dgm:cxn modelId="{EEE13819-547E-408C-8AC2-A80389F5F3FE}" type="presParOf" srcId="{6A087F58-F88F-440A-AB1C-520B69B9BBC4}" destId="{A7F58045-BEFB-4A0D-B1B7-76535772AE0C}" srcOrd="8" destOrd="0" presId="urn:microsoft.com/office/officeart/2005/8/layout/equation2"/>
    <dgm:cxn modelId="{D7D23376-C125-454F-A2DB-55EB0D4ABF04}" type="presParOf" srcId="{6A087F58-F88F-440A-AB1C-520B69B9BBC4}" destId="{CA0A9345-FDD8-4910-B21B-FF1BFB2D5356}" srcOrd="9" destOrd="0" presId="urn:microsoft.com/office/officeart/2005/8/layout/equation2"/>
    <dgm:cxn modelId="{1AABE26B-27C6-49DE-8986-A2C3379859CF}" type="presParOf" srcId="{6A087F58-F88F-440A-AB1C-520B69B9BBC4}" destId="{05F081CA-C956-4127-8377-E8FAF036467D}" srcOrd="10" destOrd="0" presId="urn:microsoft.com/office/officeart/2005/8/layout/equation2"/>
    <dgm:cxn modelId="{F5E68073-55B8-4F69-B2F3-AE73B2400D4F}" type="presParOf" srcId="{6A087F58-F88F-440A-AB1C-520B69B9BBC4}" destId="{F262396D-35DF-4A79-8DED-F9277AF23332}" srcOrd="11" destOrd="0" presId="urn:microsoft.com/office/officeart/2005/8/layout/equation2"/>
    <dgm:cxn modelId="{1A115151-79E4-4571-BD7E-E2E86563195F}" type="presParOf" srcId="{6A087F58-F88F-440A-AB1C-520B69B9BBC4}" destId="{7F3A27D3-938F-4C95-BA30-F58A32E4B1F1}" srcOrd="12" destOrd="0" presId="urn:microsoft.com/office/officeart/2005/8/layout/equation2"/>
    <dgm:cxn modelId="{00A68C42-5AFC-4B40-A886-2074E937CC78}" type="presParOf" srcId="{887DF2BF-7D03-4AB6-97C6-314C49711738}" destId="{5AD33516-877F-49DF-AE44-BEDE0C9860BA}" srcOrd="1" destOrd="0" presId="urn:microsoft.com/office/officeart/2005/8/layout/equation2"/>
    <dgm:cxn modelId="{D924902A-2F26-4862-BE4C-3E7C48CFDD68}" type="presParOf" srcId="{5AD33516-877F-49DF-AE44-BEDE0C9860BA}" destId="{1992C3F6-286B-4D4D-A386-E91B62606D8A}" srcOrd="0" destOrd="0" presId="urn:microsoft.com/office/officeart/2005/8/layout/equation2"/>
    <dgm:cxn modelId="{F3CCD6EC-7BF8-4067-98B9-011CAAD70AF4}" type="presParOf" srcId="{887DF2BF-7D03-4AB6-97C6-314C49711738}" destId="{FAF7493B-7DC9-4E67-B25F-6FC045E2200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1E718E-7674-4D9F-99E2-D04340A6143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254A02F4-800C-46EF-A15C-367880A7064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mtClean="0"/>
            <a:t>świadczymy usługę </a:t>
          </a:r>
          <a:r>
            <a:rPr lang="pl-PL" dirty="0" smtClean="0"/>
            <a:t>transportu gazu ziemnego</a:t>
          </a:r>
          <a:endParaRPr lang="pl-PL" dirty="0"/>
        </a:p>
      </dgm:t>
    </dgm:pt>
    <dgm:pt modelId="{EABB3E7E-1265-4B23-BE26-CC63D81080AC}" type="parTrans" cxnId="{FBEA27FC-AC1C-4CEC-9D80-9442E0B8448C}">
      <dgm:prSet/>
      <dgm:spPr/>
      <dgm:t>
        <a:bodyPr/>
        <a:lstStyle/>
        <a:p>
          <a:endParaRPr lang="pl-PL"/>
        </a:p>
      </dgm:t>
    </dgm:pt>
    <dgm:pt modelId="{6A584BA2-4D5F-4748-930E-712C140508F1}" type="sibTrans" cxnId="{FBEA27FC-AC1C-4CEC-9D80-9442E0B8448C}">
      <dgm:prSet/>
      <dgm:spPr/>
      <dgm:t>
        <a:bodyPr/>
        <a:lstStyle/>
        <a:p>
          <a:endParaRPr lang="pl-PL"/>
        </a:p>
      </dgm:t>
    </dgm:pt>
    <dgm:pt modelId="{316A006A-D18A-4E8A-996E-4D7DA3CC7D4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dirty="0" smtClean="0"/>
            <a:t>zapewniamy bezpieczeństwo energetyczne w zakresie ciągłości dostaw gazu</a:t>
          </a:r>
          <a:endParaRPr lang="pl-PL" dirty="0"/>
        </a:p>
      </dgm:t>
    </dgm:pt>
    <dgm:pt modelId="{0519345F-5E7E-47C8-A4EC-F5CA521695D9}" type="parTrans" cxnId="{0269C806-26D4-478C-A246-C72ED3885BCE}">
      <dgm:prSet/>
      <dgm:spPr/>
      <dgm:t>
        <a:bodyPr/>
        <a:lstStyle/>
        <a:p>
          <a:endParaRPr lang="pl-PL"/>
        </a:p>
      </dgm:t>
    </dgm:pt>
    <dgm:pt modelId="{DAFAE801-6F8F-4463-9D15-F97881914ABA}" type="sibTrans" cxnId="{0269C806-26D4-478C-A246-C72ED3885BCE}">
      <dgm:prSet/>
      <dgm:spPr/>
      <dgm:t>
        <a:bodyPr/>
        <a:lstStyle/>
        <a:p>
          <a:endParaRPr lang="pl-PL"/>
        </a:p>
      </dgm:t>
    </dgm:pt>
    <dgm:pt modelId="{B54AADE9-2E82-455C-A6FE-E73BF16B58C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mtClean="0"/>
            <a:t>prowadzimy ruch sieciowy i przyłączamy do sieci nowych odbiorców </a:t>
          </a:r>
          <a:endParaRPr lang="pl-PL"/>
        </a:p>
      </dgm:t>
    </dgm:pt>
    <dgm:pt modelId="{207C333E-A83E-486D-A223-7B4C495BDA8D}" type="parTrans" cxnId="{8DDA3D37-5240-4924-ADA7-0CFD9870ED47}">
      <dgm:prSet/>
      <dgm:spPr/>
      <dgm:t>
        <a:bodyPr/>
        <a:lstStyle/>
        <a:p>
          <a:endParaRPr lang="pl-PL"/>
        </a:p>
      </dgm:t>
    </dgm:pt>
    <dgm:pt modelId="{88B4F6F7-BDC0-46BE-BC9F-9CC635C68C9E}" type="sibTrans" cxnId="{8DDA3D37-5240-4924-ADA7-0CFD9870ED47}">
      <dgm:prSet/>
      <dgm:spPr/>
      <dgm:t>
        <a:bodyPr/>
        <a:lstStyle/>
        <a:p>
          <a:endParaRPr lang="pl-PL"/>
        </a:p>
      </dgm:t>
    </dgm:pt>
    <dgm:pt modelId="{FEB307F7-0CB6-4BF8-A0C6-A14D1976F4A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dirty="0" smtClean="0"/>
            <a:t>projektujemy, rozbudowujemy, konserwujemy oraz modernizujemy infrastrukturę gazową</a:t>
          </a:r>
          <a:endParaRPr lang="pl-PL" dirty="0"/>
        </a:p>
      </dgm:t>
    </dgm:pt>
    <dgm:pt modelId="{BBE11C1D-AC6E-4D46-A305-2ACD2DD781FF}" type="parTrans" cxnId="{32786E82-E70D-4E25-8A9F-A4EA593101FF}">
      <dgm:prSet/>
      <dgm:spPr/>
      <dgm:t>
        <a:bodyPr/>
        <a:lstStyle/>
        <a:p>
          <a:endParaRPr lang="pl-PL"/>
        </a:p>
      </dgm:t>
    </dgm:pt>
    <dgm:pt modelId="{75F24A07-AA13-4A6C-99B4-6F4D41E81D8F}" type="sibTrans" cxnId="{32786E82-E70D-4E25-8A9F-A4EA593101FF}">
      <dgm:prSet/>
      <dgm:spPr/>
      <dgm:t>
        <a:bodyPr/>
        <a:lstStyle/>
        <a:p>
          <a:endParaRPr lang="pl-PL"/>
        </a:p>
      </dgm:t>
    </dgm:pt>
    <dgm:pt modelId="{B788830D-1A98-4029-B856-649ADE879DE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mtClean="0"/>
            <a:t>zajmujemy się odczytami układów pomiarowych</a:t>
          </a:r>
          <a:endParaRPr lang="pl-PL"/>
        </a:p>
      </dgm:t>
    </dgm:pt>
    <dgm:pt modelId="{D60F68EE-34F9-42A4-9374-3DB9F1500D85}" type="parTrans" cxnId="{B37F7130-71FA-4510-94D1-715FE0CC41BB}">
      <dgm:prSet/>
      <dgm:spPr/>
      <dgm:t>
        <a:bodyPr/>
        <a:lstStyle/>
        <a:p>
          <a:endParaRPr lang="pl-PL"/>
        </a:p>
      </dgm:t>
    </dgm:pt>
    <dgm:pt modelId="{C5669F29-8115-4929-A33F-6BBAC6A075A4}" type="sibTrans" cxnId="{B37F7130-71FA-4510-94D1-715FE0CC41BB}">
      <dgm:prSet/>
      <dgm:spPr/>
      <dgm:t>
        <a:bodyPr/>
        <a:lstStyle/>
        <a:p>
          <a:endParaRPr lang="pl-PL"/>
        </a:p>
      </dgm:t>
    </dgm:pt>
    <dgm:pt modelId="{F28B6EF4-AA1E-4D62-A3E4-5EDB1A74CB1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mtClean="0"/>
            <a:t>dokonujemy pomiarów jakości i ilości transportowanego gazu</a:t>
          </a:r>
          <a:endParaRPr lang="pl-PL"/>
        </a:p>
      </dgm:t>
    </dgm:pt>
    <dgm:pt modelId="{6AB2E916-57B4-474C-9D05-8C813FC23604}" type="parTrans" cxnId="{071FF768-AF41-438E-9467-38E71FAE4453}">
      <dgm:prSet/>
      <dgm:spPr/>
      <dgm:t>
        <a:bodyPr/>
        <a:lstStyle/>
        <a:p>
          <a:endParaRPr lang="pl-PL"/>
        </a:p>
      </dgm:t>
    </dgm:pt>
    <dgm:pt modelId="{5EBB0351-F2EE-449B-88AE-FCBF00DA8C2F}" type="sibTrans" cxnId="{071FF768-AF41-438E-9467-38E71FAE4453}">
      <dgm:prSet/>
      <dgm:spPr/>
      <dgm:t>
        <a:bodyPr/>
        <a:lstStyle/>
        <a:p>
          <a:endParaRPr lang="pl-PL"/>
        </a:p>
      </dgm:t>
    </dgm:pt>
    <dgm:pt modelId="{E38BABFC-DE52-48C8-A0C5-A727E16AF5C8}" type="pres">
      <dgm:prSet presAssocID="{F61E718E-7674-4D9F-99E2-D04340A614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32C74A2-F3B4-4268-B1A1-2ED278E8791A}" type="pres">
      <dgm:prSet presAssocID="{254A02F4-800C-46EF-A15C-367880A7064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CC4620-8B11-4D08-9EA9-D3B219286088}" type="pres">
      <dgm:prSet presAssocID="{6A584BA2-4D5F-4748-930E-712C140508F1}" presName="sibTrans" presStyleCnt="0"/>
      <dgm:spPr/>
    </dgm:pt>
    <dgm:pt modelId="{99CAD2D3-A125-4E3C-A94C-8009C7FF93D3}" type="pres">
      <dgm:prSet presAssocID="{316A006A-D18A-4E8A-996E-4D7DA3CC7D4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AAD06E-8D93-4F49-9E94-C27594D79A4E}" type="pres">
      <dgm:prSet presAssocID="{DAFAE801-6F8F-4463-9D15-F97881914ABA}" presName="sibTrans" presStyleCnt="0"/>
      <dgm:spPr/>
    </dgm:pt>
    <dgm:pt modelId="{20A797DD-719E-48C9-9820-ADA038202BB7}" type="pres">
      <dgm:prSet presAssocID="{B54AADE9-2E82-455C-A6FE-E73BF16B58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215D1B-B9F0-4FE6-9787-25CA90E9D191}" type="pres">
      <dgm:prSet presAssocID="{88B4F6F7-BDC0-46BE-BC9F-9CC635C68C9E}" presName="sibTrans" presStyleCnt="0"/>
      <dgm:spPr/>
    </dgm:pt>
    <dgm:pt modelId="{F280DAC8-B237-4460-B6E4-910A3876633A}" type="pres">
      <dgm:prSet presAssocID="{FEB307F7-0CB6-4BF8-A0C6-A14D1976F4A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8C352E-D2C3-41CF-9929-35748434C167}" type="pres">
      <dgm:prSet presAssocID="{75F24A07-AA13-4A6C-99B4-6F4D41E81D8F}" presName="sibTrans" presStyleCnt="0"/>
      <dgm:spPr/>
    </dgm:pt>
    <dgm:pt modelId="{8C7EC203-A91B-41B8-83FE-088747C7DFEE}" type="pres">
      <dgm:prSet presAssocID="{B788830D-1A98-4029-B856-649ADE879D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AA6946-E479-40EF-9623-BC737EF9F0AA}" type="pres">
      <dgm:prSet presAssocID="{C5669F29-8115-4929-A33F-6BBAC6A075A4}" presName="sibTrans" presStyleCnt="0"/>
      <dgm:spPr/>
    </dgm:pt>
    <dgm:pt modelId="{12474205-94F1-4BF5-B2D3-978CB9E07CF1}" type="pres">
      <dgm:prSet presAssocID="{F28B6EF4-AA1E-4D62-A3E4-5EDB1A74CB1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6A59EF-FCCB-49CD-9D1B-24D728221280}" type="presOf" srcId="{316A006A-D18A-4E8A-996E-4D7DA3CC7D40}" destId="{99CAD2D3-A125-4E3C-A94C-8009C7FF93D3}" srcOrd="0" destOrd="0" presId="urn:microsoft.com/office/officeart/2005/8/layout/default"/>
    <dgm:cxn modelId="{64AA0608-BD00-41CB-A16B-DADB82AB7D04}" type="presOf" srcId="{FEB307F7-0CB6-4BF8-A0C6-A14D1976F4A8}" destId="{F280DAC8-B237-4460-B6E4-910A3876633A}" srcOrd="0" destOrd="0" presId="urn:microsoft.com/office/officeart/2005/8/layout/default"/>
    <dgm:cxn modelId="{FBEA27FC-AC1C-4CEC-9D80-9442E0B8448C}" srcId="{F61E718E-7674-4D9F-99E2-D04340A61437}" destId="{254A02F4-800C-46EF-A15C-367880A7064C}" srcOrd="0" destOrd="0" parTransId="{EABB3E7E-1265-4B23-BE26-CC63D81080AC}" sibTransId="{6A584BA2-4D5F-4748-930E-712C140508F1}"/>
    <dgm:cxn modelId="{0269C806-26D4-478C-A246-C72ED3885BCE}" srcId="{F61E718E-7674-4D9F-99E2-D04340A61437}" destId="{316A006A-D18A-4E8A-996E-4D7DA3CC7D40}" srcOrd="1" destOrd="0" parTransId="{0519345F-5E7E-47C8-A4EC-F5CA521695D9}" sibTransId="{DAFAE801-6F8F-4463-9D15-F97881914ABA}"/>
    <dgm:cxn modelId="{B37F7130-71FA-4510-94D1-715FE0CC41BB}" srcId="{F61E718E-7674-4D9F-99E2-D04340A61437}" destId="{B788830D-1A98-4029-B856-649ADE879DE6}" srcOrd="4" destOrd="0" parTransId="{D60F68EE-34F9-42A4-9374-3DB9F1500D85}" sibTransId="{C5669F29-8115-4929-A33F-6BBAC6A075A4}"/>
    <dgm:cxn modelId="{69D4405D-E673-44F6-B1CF-9B63AFA8D921}" type="presOf" srcId="{F28B6EF4-AA1E-4D62-A3E4-5EDB1A74CB13}" destId="{12474205-94F1-4BF5-B2D3-978CB9E07CF1}" srcOrd="0" destOrd="0" presId="urn:microsoft.com/office/officeart/2005/8/layout/default"/>
    <dgm:cxn modelId="{8DDA3D37-5240-4924-ADA7-0CFD9870ED47}" srcId="{F61E718E-7674-4D9F-99E2-D04340A61437}" destId="{B54AADE9-2E82-455C-A6FE-E73BF16B58CE}" srcOrd="2" destOrd="0" parTransId="{207C333E-A83E-486D-A223-7B4C495BDA8D}" sibTransId="{88B4F6F7-BDC0-46BE-BC9F-9CC635C68C9E}"/>
    <dgm:cxn modelId="{071FF768-AF41-438E-9467-38E71FAE4453}" srcId="{F61E718E-7674-4D9F-99E2-D04340A61437}" destId="{F28B6EF4-AA1E-4D62-A3E4-5EDB1A74CB13}" srcOrd="5" destOrd="0" parTransId="{6AB2E916-57B4-474C-9D05-8C813FC23604}" sibTransId="{5EBB0351-F2EE-449B-88AE-FCBF00DA8C2F}"/>
    <dgm:cxn modelId="{ACF45B05-2793-4068-A07D-7038A5F0C4B7}" type="presOf" srcId="{B54AADE9-2E82-455C-A6FE-E73BF16B58CE}" destId="{20A797DD-719E-48C9-9820-ADA038202BB7}" srcOrd="0" destOrd="0" presId="urn:microsoft.com/office/officeart/2005/8/layout/default"/>
    <dgm:cxn modelId="{132D2A7F-D019-4CFD-8EC6-380AA3BCC7A6}" type="presOf" srcId="{B788830D-1A98-4029-B856-649ADE879DE6}" destId="{8C7EC203-A91B-41B8-83FE-088747C7DFEE}" srcOrd="0" destOrd="0" presId="urn:microsoft.com/office/officeart/2005/8/layout/default"/>
    <dgm:cxn modelId="{1CE44654-5DE9-4BC6-967E-AC884E1AC72B}" type="presOf" srcId="{F61E718E-7674-4D9F-99E2-D04340A61437}" destId="{E38BABFC-DE52-48C8-A0C5-A727E16AF5C8}" srcOrd="0" destOrd="0" presId="urn:microsoft.com/office/officeart/2005/8/layout/default"/>
    <dgm:cxn modelId="{32786E82-E70D-4E25-8A9F-A4EA593101FF}" srcId="{F61E718E-7674-4D9F-99E2-D04340A61437}" destId="{FEB307F7-0CB6-4BF8-A0C6-A14D1976F4A8}" srcOrd="3" destOrd="0" parTransId="{BBE11C1D-AC6E-4D46-A305-2ACD2DD781FF}" sibTransId="{75F24A07-AA13-4A6C-99B4-6F4D41E81D8F}"/>
    <dgm:cxn modelId="{8A78D05C-79C3-4502-B136-31E292838606}" type="presOf" srcId="{254A02F4-800C-46EF-A15C-367880A7064C}" destId="{732C74A2-F3B4-4268-B1A1-2ED278E8791A}" srcOrd="0" destOrd="0" presId="urn:microsoft.com/office/officeart/2005/8/layout/default"/>
    <dgm:cxn modelId="{067E91BC-D7EB-4B90-8150-BFD08BEEEEDB}" type="presParOf" srcId="{E38BABFC-DE52-48C8-A0C5-A727E16AF5C8}" destId="{732C74A2-F3B4-4268-B1A1-2ED278E8791A}" srcOrd="0" destOrd="0" presId="urn:microsoft.com/office/officeart/2005/8/layout/default"/>
    <dgm:cxn modelId="{DA073E17-A784-41F4-A57C-062BD7FEEED9}" type="presParOf" srcId="{E38BABFC-DE52-48C8-A0C5-A727E16AF5C8}" destId="{E4CC4620-8B11-4D08-9EA9-D3B219286088}" srcOrd="1" destOrd="0" presId="urn:microsoft.com/office/officeart/2005/8/layout/default"/>
    <dgm:cxn modelId="{46946CCB-FA72-43DE-A666-19C6C4D9B0BB}" type="presParOf" srcId="{E38BABFC-DE52-48C8-A0C5-A727E16AF5C8}" destId="{99CAD2D3-A125-4E3C-A94C-8009C7FF93D3}" srcOrd="2" destOrd="0" presId="urn:microsoft.com/office/officeart/2005/8/layout/default"/>
    <dgm:cxn modelId="{67D24765-1779-4EFF-B80E-283E268B163F}" type="presParOf" srcId="{E38BABFC-DE52-48C8-A0C5-A727E16AF5C8}" destId="{D1AAD06E-8D93-4F49-9E94-C27594D79A4E}" srcOrd="3" destOrd="0" presId="urn:microsoft.com/office/officeart/2005/8/layout/default"/>
    <dgm:cxn modelId="{AA7189E2-FD91-412A-9595-AD14148E2C28}" type="presParOf" srcId="{E38BABFC-DE52-48C8-A0C5-A727E16AF5C8}" destId="{20A797DD-719E-48C9-9820-ADA038202BB7}" srcOrd="4" destOrd="0" presId="urn:microsoft.com/office/officeart/2005/8/layout/default"/>
    <dgm:cxn modelId="{E072A8C2-870B-4990-AFF0-FA918E6F6067}" type="presParOf" srcId="{E38BABFC-DE52-48C8-A0C5-A727E16AF5C8}" destId="{13215D1B-B9F0-4FE6-9787-25CA90E9D191}" srcOrd="5" destOrd="0" presId="urn:microsoft.com/office/officeart/2005/8/layout/default"/>
    <dgm:cxn modelId="{556153DD-599E-4447-A57A-D5566AA91A09}" type="presParOf" srcId="{E38BABFC-DE52-48C8-A0C5-A727E16AF5C8}" destId="{F280DAC8-B237-4460-B6E4-910A3876633A}" srcOrd="6" destOrd="0" presId="urn:microsoft.com/office/officeart/2005/8/layout/default"/>
    <dgm:cxn modelId="{14528E71-C06F-4D88-A3F1-D8776E450CF3}" type="presParOf" srcId="{E38BABFC-DE52-48C8-A0C5-A727E16AF5C8}" destId="{AF8C352E-D2C3-41CF-9929-35748434C167}" srcOrd="7" destOrd="0" presId="urn:microsoft.com/office/officeart/2005/8/layout/default"/>
    <dgm:cxn modelId="{CB067C57-1176-4FA3-A916-1E61C5B3B758}" type="presParOf" srcId="{E38BABFC-DE52-48C8-A0C5-A727E16AF5C8}" destId="{8C7EC203-A91B-41B8-83FE-088747C7DFEE}" srcOrd="8" destOrd="0" presId="urn:microsoft.com/office/officeart/2005/8/layout/default"/>
    <dgm:cxn modelId="{5AD3E89C-E8B7-4221-B27C-BACF3EE3DE96}" type="presParOf" srcId="{E38BABFC-DE52-48C8-A0C5-A727E16AF5C8}" destId="{0CAA6946-E479-40EF-9623-BC737EF9F0AA}" srcOrd="9" destOrd="0" presId="urn:microsoft.com/office/officeart/2005/8/layout/default"/>
    <dgm:cxn modelId="{98B718C6-2442-4EBE-A7DC-5FA181975BE5}" type="presParOf" srcId="{E38BABFC-DE52-48C8-A0C5-A727E16AF5C8}" destId="{12474205-94F1-4BF5-B2D3-978CB9E07CF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09064B-9E58-4277-AA5C-FD51440239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D04640E-6859-4E0E-9D79-B2658E3434C7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element łańcucha dostaw gazu i budowania wartości rynku gazu</a:t>
          </a:r>
          <a:endParaRPr lang="pl-PL" dirty="0">
            <a:solidFill>
              <a:schemeClr val="bg1"/>
            </a:solidFill>
          </a:endParaRPr>
        </a:p>
      </dgm:t>
    </dgm:pt>
    <dgm:pt modelId="{D94D4720-DF20-448C-B875-3E10AEBE2C67}" type="parTrans" cxnId="{2FEA34FE-16CB-4653-B869-8EC86F9E0558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88EF552A-548D-4A24-B1FA-BFA37C57EA5E}" type="sibTrans" cxnId="{2FEA34FE-16CB-4653-B869-8EC86F9E0558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3BDBA1CD-856B-4705-8768-C41C7A9E802C}">
      <dgm:prSet/>
      <dgm:spPr/>
      <dgm:t>
        <a:bodyPr/>
        <a:lstStyle/>
        <a:p>
          <a:pPr rtl="0"/>
          <a:r>
            <a:rPr lang="pl-PL" b="0" dirty="0" smtClean="0">
              <a:solidFill>
                <a:schemeClr val="bg1"/>
              </a:solidFill>
            </a:rPr>
            <a:t>ma znaczenie ponadregionalne (sieć wysokiego </a:t>
          </a:r>
          <a:br>
            <a:rPr lang="pl-PL" b="0" dirty="0" smtClean="0">
              <a:solidFill>
                <a:schemeClr val="bg1"/>
              </a:solidFill>
            </a:rPr>
          </a:br>
          <a:r>
            <a:rPr lang="pl-PL" b="0" dirty="0" smtClean="0">
              <a:solidFill>
                <a:schemeClr val="bg1"/>
              </a:solidFill>
            </a:rPr>
            <a:t>i podwyższonego średniego ciśnienia)</a:t>
          </a:r>
          <a:endParaRPr lang="pl-PL" b="0" dirty="0">
            <a:solidFill>
              <a:schemeClr val="bg1"/>
            </a:solidFill>
          </a:endParaRPr>
        </a:p>
      </dgm:t>
    </dgm:pt>
    <dgm:pt modelId="{CB036B7A-9895-4A57-8628-097AA20E2F31}" type="parTrans" cxnId="{FBF55113-E1C0-4313-B7D1-DAF71C9D4A01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95E3A28D-25C7-49E7-BB94-AD46D4155CA9}" type="sibTrans" cxnId="{FBF55113-E1C0-4313-B7D1-DAF71C9D4A01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3948E9DE-0549-4032-9781-EE21638A38C6}">
      <dgm:prSet/>
      <dgm:spPr/>
      <dgm:t>
        <a:bodyPr/>
        <a:lstStyle/>
        <a:p>
          <a:pPr rtl="0"/>
          <a:r>
            <a:rPr lang="pl-PL" b="0" dirty="0" smtClean="0">
              <a:solidFill>
                <a:schemeClr val="bg1"/>
              </a:solidFill>
            </a:rPr>
            <a:t>ma znaczenie lokalne – bezpośredni dostęp do sieci gazowej (sieć średniego i niskiego ciśnienia)</a:t>
          </a:r>
          <a:endParaRPr lang="pl-PL" b="0" dirty="0">
            <a:solidFill>
              <a:schemeClr val="bg1"/>
            </a:solidFill>
          </a:endParaRPr>
        </a:p>
      </dgm:t>
    </dgm:pt>
    <dgm:pt modelId="{72734177-FFDB-439A-A236-D5F531D746C9}" type="parTrans" cxnId="{7323B7AC-16EA-47A2-A011-B61BA0A4873A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AA137627-2AAC-45EB-B62A-0CB2DB589357}" type="sibTrans" cxnId="{7323B7AC-16EA-47A2-A011-B61BA0A4873A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4029F744-B793-45CB-A1FA-B06442433798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transport gazu wysokometanowego E, zaazotowanego podgrupy </a:t>
          </a:r>
          <a:r>
            <a:rPr lang="pl-PL" dirty="0" err="1" smtClean="0">
              <a:solidFill>
                <a:schemeClr val="bg1"/>
              </a:solidFill>
            </a:rPr>
            <a:t>Lw</a:t>
          </a:r>
          <a:r>
            <a:rPr lang="pl-PL" dirty="0" smtClean="0">
              <a:solidFill>
                <a:schemeClr val="bg1"/>
              </a:solidFill>
            </a:rPr>
            <a:t> i </a:t>
          </a:r>
          <a:r>
            <a:rPr lang="pl-PL" dirty="0" err="1" smtClean="0">
              <a:solidFill>
                <a:schemeClr val="bg1"/>
              </a:solidFill>
            </a:rPr>
            <a:t>Ls</a:t>
          </a:r>
          <a:r>
            <a:rPr lang="pl-PL" dirty="0" smtClean="0">
              <a:solidFill>
                <a:schemeClr val="bg1"/>
              </a:solidFill>
            </a:rPr>
            <a:t> oraz lokalnie niewielkie ilości gazu koksowniczego</a:t>
          </a:r>
          <a:endParaRPr lang="pl-PL" dirty="0">
            <a:solidFill>
              <a:schemeClr val="bg1"/>
            </a:solidFill>
          </a:endParaRPr>
        </a:p>
      </dgm:t>
    </dgm:pt>
    <dgm:pt modelId="{C7B8C1E6-4EE3-47A8-9B3D-C3964BEA4CFA}" type="parTrans" cxnId="{8DCBFE77-51F7-4253-B4BE-F44E4641229D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7191AD81-549E-447F-A016-2FC8C6741D31}" type="sibTrans" cxnId="{8DCBFE77-51F7-4253-B4BE-F44E4641229D}">
      <dgm:prSet/>
      <dgm:spPr/>
      <dgm:t>
        <a:bodyPr/>
        <a:lstStyle/>
        <a:p>
          <a:endParaRPr lang="pl-PL">
            <a:solidFill>
              <a:schemeClr val="bg1"/>
            </a:solidFill>
          </a:endParaRPr>
        </a:p>
      </dgm:t>
    </dgm:pt>
    <dgm:pt modelId="{33A8D9BA-A8E3-4A7D-B2FF-19579E8D6F67}" type="pres">
      <dgm:prSet presAssocID="{0F09064B-9E58-4277-AA5C-FD51440239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EF0D5688-9025-47FA-9E08-37AA968C17BC}" type="pres">
      <dgm:prSet presAssocID="{0F09064B-9E58-4277-AA5C-FD514402396A}" presName="Name1" presStyleCnt="0"/>
      <dgm:spPr/>
    </dgm:pt>
    <dgm:pt modelId="{2F395A57-0C11-43A3-BC08-DB768DDE3C5B}" type="pres">
      <dgm:prSet presAssocID="{0F09064B-9E58-4277-AA5C-FD514402396A}" presName="cycle" presStyleCnt="0"/>
      <dgm:spPr/>
    </dgm:pt>
    <dgm:pt modelId="{9B4CA785-3AE8-4D4C-B36B-DC85EA748560}" type="pres">
      <dgm:prSet presAssocID="{0F09064B-9E58-4277-AA5C-FD514402396A}" presName="srcNode" presStyleLbl="node1" presStyleIdx="0" presStyleCnt="4"/>
      <dgm:spPr/>
    </dgm:pt>
    <dgm:pt modelId="{EDCDF56F-CA5D-4260-8F5A-23148AEFDD03}" type="pres">
      <dgm:prSet presAssocID="{0F09064B-9E58-4277-AA5C-FD514402396A}" presName="conn" presStyleLbl="parChTrans1D2" presStyleIdx="0" presStyleCnt="1"/>
      <dgm:spPr/>
      <dgm:t>
        <a:bodyPr/>
        <a:lstStyle/>
        <a:p>
          <a:endParaRPr lang="pl-PL"/>
        </a:p>
      </dgm:t>
    </dgm:pt>
    <dgm:pt modelId="{0BE6C4CC-5ADC-4C36-867B-EB87E0784817}" type="pres">
      <dgm:prSet presAssocID="{0F09064B-9E58-4277-AA5C-FD514402396A}" presName="extraNode" presStyleLbl="node1" presStyleIdx="0" presStyleCnt="4"/>
      <dgm:spPr/>
    </dgm:pt>
    <dgm:pt modelId="{D782A2D9-8B20-4D96-9F8E-EDDA71141113}" type="pres">
      <dgm:prSet presAssocID="{0F09064B-9E58-4277-AA5C-FD514402396A}" presName="dstNode" presStyleLbl="node1" presStyleIdx="0" presStyleCnt="4"/>
      <dgm:spPr/>
    </dgm:pt>
    <dgm:pt modelId="{C4B9C86A-CB7B-4580-83A4-B505359B19AB}" type="pres">
      <dgm:prSet presAssocID="{BD04640E-6859-4E0E-9D79-B2658E3434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84E6D5-DF91-4582-9A8C-5D25912032F9}" type="pres">
      <dgm:prSet presAssocID="{BD04640E-6859-4E0E-9D79-B2658E3434C7}" presName="accent_1" presStyleCnt="0"/>
      <dgm:spPr/>
    </dgm:pt>
    <dgm:pt modelId="{E3C93B8D-FDF4-45D8-85C7-D3A4308D20D0}" type="pres">
      <dgm:prSet presAssocID="{BD04640E-6859-4E0E-9D79-B2658E3434C7}" presName="accentRepeatNode" presStyleLbl="solidFgAcc1" presStyleIdx="0" presStyleCnt="4"/>
      <dgm:spPr/>
    </dgm:pt>
    <dgm:pt modelId="{F06190FA-4AB6-4160-AEBF-6A7F8B096DFD}" type="pres">
      <dgm:prSet presAssocID="{3BDBA1CD-856B-4705-8768-C41C7A9E802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826087-AF9A-42E5-81CD-7451FB4E3A3A}" type="pres">
      <dgm:prSet presAssocID="{3BDBA1CD-856B-4705-8768-C41C7A9E802C}" presName="accent_2" presStyleCnt="0"/>
      <dgm:spPr/>
    </dgm:pt>
    <dgm:pt modelId="{84869EAF-03CB-440F-86AE-2B33EFB9B741}" type="pres">
      <dgm:prSet presAssocID="{3BDBA1CD-856B-4705-8768-C41C7A9E802C}" presName="accentRepeatNode" presStyleLbl="solidFgAcc1" presStyleIdx="1" presStyleCnt="4"/>
      <dgm:spPr/>
    </dgm:pt>
    <dgm:pt modelId="{F6A4B232-1907-437F-848E-6548D31C9704}" type="pres">
      <dgm:prSet presAssocID="{3948E9DE-0549-4032-9781-EE21638A38C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80B77C-282D-4264-90F9-09083D86E165}" type="pres">
      <dgm:prSet presAssocID="{3948E9DE-0549-4032-9781-EE21638A38C6}" presName="accent_3" presStyleCnt="0"/>
      <dgm:spPr/>
    </dgm:pt>
    <dgm:pt modelId="{B5825D8A-2C29-4CA3-8225-07FA0904C7A5}" type="pres">
      <dgm:prSet presAssocID="{3948E9DE-0549-4032-9781-EE21638A38C6}" presName="accentRepeatNode" presStyleLbl="solidFgAcc1" presStyleIdx="2" presStyleCnt="4"/>
      <dgm:spPr/>
    </dgm:pt>
    <dgm:pt modelId="{DF7AF3BA-A5E6-4B02-8810-EA5C53C54FB1}" type="pres">
      <dgm:prSet presAssocID="{4029F744-B793-45CB-A1FA-B064424337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1808F0-7C28-4C67-B526-EBF3AE92CC8B}" type="pres">
      <dgm:prSet presAssocID="{4029F744-B793-45CB-A1FA-B06442433798}" presName="accent_4" presStyleCnt="0"/>
      <dgm:spPr/>
    </dgm:pt>
    <dgm:pt modelId="{8FEB1E56-F712-4523-90CF-314686DD2911}" type="pres">
      <dgm:prSet presAssocID="{4029F744-B793-45CB-A1FA-B06442433798}" presName="accentRepeatNode" presStyleLbl="solidFgAcc1" presStyleIdx="3" presStyleCnt="4"/>
      <dgm:spPr/>
    </dgm:pt>
  </dgm:ptLst>
  <dgm:cxnLst>
    <dgm:cxn modelId="{78ACBE13-55B1-423D-A129-C8B538FB3190}" type="presOf" srcId="{0F09064B-9E58-4277-AA5C-FD514402396A}" destId="{33A8D9BA-A8E3-4A7D-B2FF-19579E8D6F67}" srcOrd="0" destOrd="0" presId="urn:microsoft.com/office/officeart/2008/layout/VerticalCurvedList"/>
    <dgm:cxn modelId="{7323B7AC-16EA-47A2-A011-B61BA0A4873A}" srcId="{0F09064B-9E58-4277-AA5C-FD514402396A}" destId="{3948E9DE-0549-4032-9781-EE21638A38C6}" srcOrd="2" destOrd="0" parTransId="{72734177-FFDB-439A-A236-D5F531D746C9}" sibTransId="{AA137627-2AAC-45EB-B62A-0CB2DB589357}"/>
    <dgm:cxn modelId="{D426DA6A-44A9-4774-AC53-F3D83329CE3B}" type="presOf" srcId="{88EF552A-548D-4A24-B1FA-BFA37C57EA5E}" destId="{EDCDF56F-CA5D-4260-8F5A-23148AEFDD03}" srcOrd="0" destOrd="0" presId="urn:microsoft.com/office/officeart/2008/layout/VerticalCurvedList"/>
    <dgm:cxn modelId="{BE602875-74B3-46EF-95CE-4B0726FC4FE1}" type="presOf" srcId="{BD04640E-6859-4E0E-9D79-B2658E3434C7}" destId="{C4B9C86A-CB7B-4580-83A4-B505359B19AB}" srcOrd="0" destOrd="0" presId="urn:microsoft.com/office/officeart/2008/layout/VerticalCurvedList"/>
    <dgm:cxn modelId="{2FEA34FE-16CB-4653-B869-8EC86F9E0558}" srcId="{0F09064B-9E58-4277-AA5C-FD514402396A}" destId="{BD04640E-6859-4E0E-9D79-B2658E3434C7}" srcOrd="0" destOrd="0" parTransId="{D94D4720-DF20-448C-B875-3E10AEBE2C67}" sibTransId="{88EF552A-548D-4A24-B1FA-BFA37C57EA5E}"/>
    <dgm:cxn modelId="{8DCBFE77-51F7-4253-B4BE-F44E4641229D}" srcId="{0F09064B-9E58-4277-AA5C-FD514402396A}" destId="{4029F744-B793-45CB-A1FA-B06442433798}" srcOrd="3" destOrd="0" parTransId="{C7B8C1E6-4EE3-47A8-9B3D-C3964BEA4CFA}" sibTransId="{7191AD81-549E-447F-A016-2FC8C6741D31}"/>
    <dgm:cxn modelId="{F9CF39C0-BDFB-407A-AEAD-BAA377571686}" type="presOf" srcId="{3BDBA1CD-856B-4705-8768-C41C7A9E802C}" destId="{F06190FA-4AB6-4160-AEBF-6A7F8B096DFD}" srcOrd="0" destOrd="0" presId="urn:microsoft.com/office/officeart/2008/layout/VerticalCurvedList"/>
    <dgm:cxn modelId="{FBF55113-E1C0-4313-B7D1-DAF71C9D4A01}" srcId="{0F09064B-9E58-4277-AA5C-FD514402396A}" destId="{3BDBA1CD-856B-4705-8768-C41C7A9E802C}" srcOrd="1" destOrd="0" parTransId="{CB036B7A-9895-4A57-8628-097AA20E2F31}" sibTransId="{95E3A28D-25C7-49E7-BB94-AD46D4155CA9}"/>
    <dgm:cxn modelId="{EE105E02-76B6-4451-87CB-14DBD213D406}" type="presOf" srcId="{3948E9DE-0549-4032-9781-EE21638A38C6}" destId="{F6A4B232-1907-437F-848E-6548D31C9704}" srcOrd="0" destOrd="0" presId="urn:microsoft.com/office/officeart/2008/layout/VerticalCurvedList"/>
    <dgm:cxn modelId="{919578F3-B2DB-447C-9C33-8FA5E050CC5B}" type="presOf" srcId="{4029F744-B793-45CB-A1FA-B06442433798}" destId="{DF7AF3BA-A5E6-4B02-8810-EA5C53C54FB1}" srcOrd="0" destOrd="0" presId="urn:microsoft.com/office/officeart/2008/layout/VerticalCurvedList"/>
    <dgm:cxn modelId="{A3B0124C-D741-4C9F-9397-A44FCFA0A814}" type="presParOf" srcId="{33A8D9BA-A8E3-4A7D-B2FF-19579E8D6F67}" destId="{EF0D5688-9025-47FA-9E08-37AA968C17BC}" srcOrd="0" destOrd="0" presId="urn:microsoft.com/office/officeart/2008/layout/VerticalCurvedList"/>
    <dgm:cxn modelId="{1CFA85CC-DB5A-4B42-8B2F-F7E749DD33D8}" type="presParOf" srcId="{EF0D5688-9025-47FA-9E08-37AA968C17BC}" destId="{2F395A57-0C11-43A3-BC08-DB768DDE3C5B}" srcOrd="0" destOrd="0" presId="urn:microsoft.com/office/officeart/2008/layout/VerticalCurvedList"/>
    <dgm:cxn modelId="{264EC0E4-B283-49B5-BEB2-0DC874C1F215}" type="presParOf" srcId="{2F395A57-0C11-43A3-BC08-DB768DDE3C5B}" destId="{9B4CA785-3AE8-4D4C-B36B-DC85EA748560}" srcOrd="0" destOrd="0" presId="urn:microsoft.com/office/officeart/2008/layout/VerticalCurvedList"/>
    <dgm:cxn modelId="{CFF83848-57AF-4626-AD03-4E240B533729}" type="presParOf" srcId="{2F395A57-0C11-43A3-BC08-DB768DDE3C5B}" destId="{EDCDF56F-CA5D-4260-8F5A-23148AEFDD03}" srcOrd="1" destOrd="0" presId="urn:microsoft.com/office/officeart/2008/layout/VerticalCurvedList"/>
    <dgm:cxn modelId="{BE92A7E5-3770-427F-90AF-12DC7C687752}" type="presParOf" srcId="{2F395A57-0C11-43A3-BC08-DB768DDE3C5B}" destId="{0BE6C4CC-5ADC-4C36-867B-EB87E0784817}" srcOrd="2" destOrd="0" presId="urn:microsoft.com/office/officeart/2008/layout/VerticalCurvedList"/>
    <dgm:cxn modelId="{2E68224D-CAD3-44B1-A354-EDA94F370B1C}" type="presParOf" srcId="{2F395A57-0C11-43A3-BC08-DB768DDE3C5B}" destId="{D782A2D9-8B20-4D96-9F8E-EDDA71141113}" srcOrd="3" destOrd="0" presId="urn:microsoft.com/office/officeart/2008/layout/VerticalCurvedList"/>
    <dgm:cxn modelId="{BAB2F977-4055-4591-A449-A699C47F0088}" type="presParOf" srcId="{EF0D5688-9025-47FA-9E08-37AA968C17BC}" destId="{C4B9C86A-CB7B-4580-83A4-B505359B19AB}" srcOrd="1" destOrd="0" presId="urn:microsoft.com/office/officeart/2008/layout/VerticalCurvedList"/>
    <dgm:cxn modelId="{43499E62-3EDA-46BF-931F-03261AF06178}" type="presParOf" srcId="{EF0D5688-9025-47FA-9E08-37AA968C17BC}" destId="{0284E6D5-DF91-4582-9A8C-5D25912032F9}" srcOrd="2" destOrd="0" presId="urn:microsoft.com/office/officeart/2008/layout/VerticalCurvedList"/>
    <dgm:cxn modelId="{E0302A1A-D4A9-4DA2-912A-DD61F6273BDF}" type="presParOf" srcId="{0284E6D5-DF91-4582-9A8C-5D25912032F9}" destId="{E3C93B8D-FDF4-45D8-85C7-D3A4308D20D0}" srcOrd="0" destOrd="0" presId="urn:microsoft.com/office/officeart/2008/layout/VerticalCurvedList"/>
    <dgm:cxn modelId="{70234527-229C-4271-9675-9D2E39946777}" type="presParOf" srcId="{EF0D5688-9025-47FA-9E08-37AA968C17BC}" destId="{F06190FA-4AB6-4160-AEBF-6A7F8B096DFD}" srcOrd="3" destOrd="0" presId="urn:microsoft.com/office/officeart/2008/layout/VerticalCurvedList"/>
    <dgm:cxn modelId="{A60B5936-B7BD-4A75-B16B-A9FE0960E3B8}" type="presParOf" srcId="{EF0D5688-9025-47FA-9E08-37AA968C17BC}" destId="{75826087-AF9A-42E5-81CD-7451FB4E3A3A}" srcOrd="4" destOrd="0" presId="urn:microsoft.com/office/officeart/2008/layout/VerticalCurvedList"/>
    <dgm:cxn modelId="{D38CB581-F8B0-43C3-A63E-B5D62D0E8319}" type="presParOf" srcId="{75826087-AF9A-42E5-81CD-7451FB4E3A3A}" destId="{84869EAF-03CB-440F-86AE-2B33EFB9B741}" srcOrd="0" destOrd="0" presId="urn:microsoft.com/office/officeart/2008/layout/VerticalCurvedList"/>
    <dgm:cxn modelId="{BF78C13D-7EB6-496F-A817-0D54E7790AA7}" type="presParOf" srcId="{EF0D5688-9025-47FA-9E08-37AA968C17BC}" destId="{F6A4B232-1907-437F-848E-6548D31C9704}" srcOrd="5" destOrd="0" presId="urn:microsoft.com/office/officeart/2008/layout/VerticalCurvedList"/>
    <dgm:cxn modelId="{730BB7E2-4260-4BED-A3AE-EC7CAD617C31}" type="presParOf" srcId="{EF0D5688-9025-47FA-9E08-37AA968C17BC}" destId="{3A80B77C-282D-4264-90F9-09083D86E165}" srcOrd="6" destOrd="0" presId="urn:microsoft.com/office/officeart/2008/layout/VerticalCurvedList"/>
    <dgm:cxn modelId="{ED606D2A-FB89-4E3C-A9FC-A9BC87D88168}" type="presParOf" srcId="{3A80B77C-282D-4264-90F9-09083D86E165}" destId="{B5825D8A-2C29-4CA3-8225-07FA0904C7A5}" srcOrd="0" destOrd="0" presId="urn:microsoft.com/office/officeart/2008/layout/VerticalCurvedList"/>
    <dgm:cxn modelId="{0B0D4B56-5F39-4D90-BEF6-FD9DF278BC7B}" type="presParOf" srcId="{EF0D5688-9025-47FA-9E08-37AA968C17BC}" destId="{DF7AF3BA-A5E6-4B02-8810-EA5C53C54FB1}" srcOrd="7" destOrd="0" presId="urn:microsoft.com/office/officeart/2008/layout/VerticalCurvedList"/>
    <dgm:cxn modelId="{1CF3C3DC-909B-4B66-BEB9-54EDAE57E6B7}" type="presParOf" srcId="{EF0D5688-9025-47FA-9E08-37AA968C17BC}" destId="{701808F0-7C28-4C67-B526-EBF3AE92CC8B}" srcOrd="8" destOrd="0" presId="urn:microsoft.com/office/officeart/2008/layout/VerticalCurvedList"/>
    <dgm:cxn modelId="{5FFC4E1B-BC8E-4098-BE84-AF6C5E48EDB2}" type="presParOf" srcId="{701808F0-7C28-4C67-B526-EBF3AE92CC8B}" destId="{8FEB1E56-F712-4523-90CF-314686DD29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260A58-9DB8-400F-B5E3-CDC73755BE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E0E5824-9BC2-4DAC-86A8-B711C2C05C89}">
      <dgm:prSet custT="1"/>
      <dgm:spPr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pl-PL" sz="1800" b="1" dirty="0" smtClean="0">
              <a:solidFill>
                <a:schemeClr val="bg1"/>
              </a:solidFill>
            </a:rPr>
            <a:t>58%</a:t>
          </a:r>
          <a:endParaRPr lang="pl-PL" sz="1800" dirty="0" smtClean="0"/>
        </a:p>
        <a:p>
          <a:pPr rtl="0">
            <a:spcAft>
              <a:spcPct val="35000"/>
            </a:spcAft>
          </a:pPr>
          <a:r>
            <a:rPr lang="pl-PL" sz="1800" dirty="0" smtClean="0"/>
            <a:t>Stopień dostępu do sieci gazowej</a:t>
          </a:r>
          <a:endParaRPr lang="pl-PL" sz="1800" b="1" dirty="0">
            <a:solidFill>
              <a:schemeClr val="bg1"/>
            </a:solidFill>
          </a:endParaRPr>
        </a:p>
      </dgm:t>
    </dgm:pt>
    <dgm:pt modelId="{7D003986-E5D5-4573-B266-3B2EB456F574}" type="parTrans" cxnId="{521C0660-7E14-472C-B044-B1C5D1A66A83}">
      <dgm:prSet/>
      <dgm:spPr/>
      <dgm:t>
        <a:bodyPr/>
        <a:lstStyle/>
        <a:p>
          <a:endParaRPr lang="pl-PL" sz="1800"/>
        </a:p>
      </dgm:t>
    </dgm:pt>
    <dgm:pt modelId="{9475EB84-D5EC-40A7-9714-A687F6F9AF58}" type="sibTrans" cxnId="{521C0660-7E14-472C-B044-B1C5D1A66A83}">
      <dgm:prSet/>
      <dgm:spPr/>
      <dgm:t>
        <a:bodyPr/>
        <a:lstStyle/>
        <a:p>
          <a:endParaRPr lang="pl-PL" sz="1800"/>
        </a:p>
      </dgm:t>
    </dgm:pt>
    <dgm:pt modelId="{DD63A82D-3EA7-441A-9243-3DF77B4CAC53}">
      <dgm:prSet custT="1"/>
      <dgm:spPr>
        <a:ln>
          <a:noFill/>
        </a:ln>
      </dgm:spPr>
      <dgm:t>
        <a:bodyPr/>
        <a:lstStyle/>
        <a:p>
          <a:pPr rtl="0"/>
          <a:r>
            <a:rPr lang="pl-PL" sz="1800" b="1" dirty="0" smtClean="0">
              <a:solidFill>
                <a:schemeClr val="bg1"/>
              </a:solidFill>
            </a:rPr>
            <a:t>1434 gmin</a:t>
          </a:r>
          <a:endParaRPr lang="pl-PL" sz="1800" dirty="0" smtClean="0"/>
        </a:p>
        <a:p>
          <a:pPr rtl="0"/>
          <a:r>
            <a:rPr lang="pl-PL" sz="1800" dirty="0" smtClean="0"/>
            <a:t>Usługa  dystrybucji</a:t>
          </a:r>
          <a:endParaRPr lang="pl-PL" sz="1800" b="1" dirty="0">
            <a:solidFill>
              <a:schemeClr val="bg1"/>
            </a:solidFill>
          </a:endParaRPr>
        </a:p>
      </dgm:t>
    </dgm:pt>
    <dgm:pt modelId="{DF24B853-65CF-42B1-B65D-81F4ED0C80CE}" type="parTrans" cxnId="{0BC719A9-4AAC-42C8-9F5A-B5FDD63F1C5D}">
      <dgm:prSet/>
      <dgm:spPr/>
      <dgm:t>
        <a:bodyPr/>
        <a:lstStyle/>
        <a:p>
          <a:endParaRPr lang="pl-PL" sz="1800"/>
        </a:p>
      </dgm:t>
    </dgm:pt>
    <dgm:pt modelId="{F850A4FA-583E-4773-A909-BFDBA1288585}" type="sibTrans" cxnId="{0BC719A9-4AAC-42C8-9F5A-B5FDD63F1C5D}">
      <dgm:prSet/>
      <dgm:spPr/>
      <dgm:t>
        <a:bodyPr/>
        <a:lstStyle/>
        <a:p>
          <a:endParaRPr lang="pl-PL" sz="1800"/>
        </a:p>
      </dgm:t>
    </dgm:pt>
    <dgm:pt modelId="{4CD42093-7C77-470B-82F3-F824D0A43BCA}">
      <dgm:prSet custT="1"/>
      <dgm:spPr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pl-PL" sz="1800" b="1" dirty="0" smtClean="0">
              <a:solidFill>
                <a:schemeClr val="bg1"/>
              </a:solidFill>
            </a:rPr>
            <a:t>5,5 mln m</a:t>
          </a:r>
          <a:r>
            <a:rPr lang="pl-PL" sz="1800" b="1" baseline="30000" dirty="0" smtClean="0">
              <a:solidFill>
                <a:schemeClr val="bg1"/>
              </a:solidFill>
            </a:rPr>
            <a:t>3</a:t>
          </a:r>
          <a:r>
            <a:rPr lang="pl-PL" sz="1800" b="1" dirty="0" smtClean="0">
              <a:solidFill>
                <a:schemeClr val="bg1"/>
              </a:solidFill>
            </a:rPr>
            <a:t>/h</a:t>
          </a:r>
          <a:endParaRPr lang="pl-PL" sz="1800" dirty="0" smtClean="0"/>
        </a:p>
        <a:p>
          <a:pPr rtl="0">
            <a:spcAft>
              <a:spcPts val="0"/>
            </a:spcAft>
          </a:pPr>
          <a:r>
            <a:rPr lang="pl-PL" sz="1800" dirty="0" smtClean="0"/>
            <a:t>Łączna przepustowość punktów wejścia</a:t>
          </a:r>
          <a:endParaRPr lang="pl-PL" sz="1800" b="1" dirty="0">
            <a:solidFill>
              <a:schemeClr val="bg1"/>
            </a:solidFill>
          </a:endParaRPr>
        </a:p>
      </dgm:t>
    </dgm:pt>
    <dgm:pt modelId="{322AF5FE-D402-4D60-9DA5-522CBCC86FA5}" type="parTrans" cxnId="{CF2B0910-48AC-4E51-B3D6-BD716249F4A7}">
      <dgm:prSet/>
      <dgm:spPr/>
      <dgm:t>
        <a:bodyPr/>
        <a:lstStyle/>
        <a:p>
          <a:endParaRPr lang="pl-PL" sz="1800"/>
        </a:p>
      </dgm:t>
    </dgm:pt>
    <dgm:pt modelId="{A9DC4818-05BB-4DFA-8773-9B4F9B760820}" type="sibTrans" cxnId="{CF2B0910-48AC-4E51-B3D6-BD716249F4A7}">
      <dgm:prSet/>
      <dgm:spPr/>
      <dgm:t>
        <a:bodyPr/>
        <a:lstStyle/>
        <a:p>
          <a:endParaRPr lang="pl-PL" sz="1800"/>
        </a:p>
      </dgm:t>
    </dgm:pt>
    <dgm:pt modelId="{E3AD94D9-D606-49CA-9ABB-413474063717}">
      <dgm:prSet custT="1"/>
      <dgm:spPr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pl-PL" sz="1800" b="1" dirty="0" smtClean="0">
              <a:solidFill>
                <a:schemeClr val="bg1"/>
              </a:solidFill>
            </a:rPr>
            <a:t>2,2 mln m</a:t>
          </a:r>
          <a:r>
            <a:rPr lang="pl-PL" sz="1800" b="1" baseline="30000" dirty="0" smtClean="0">
              <a:solidFill>
                <a:schemeClr val="bg1"/>
              </a:solidFill>
            </a:rPr>
            <a:t>3</a:t>
          </a:r>
          <a:r>
            <a:rPr lang="pl-PL" sz="1800" b="1" dirty="0" smtClean="0">
              <a:solidFill>
                <a:schemeClr val="bg1"/>
              </a:solidFill>
            </a:rPr>
            <a:t>/h</a:t>
          </a:r>
          <a:endParaRPr lang="pl-PL" sz="1800" dirty="0" smtClean="0"/>
        </a:p>
        <a:p>
          <a:pPr rtl="0">
            <a:spcAft>
              <a:spcPts val="0"/>
            </a:spcAft>
          </a:pPr>
          <a:r>
            <a:rPr lang="pl-PL" sz="1800" dirty="0" smtClean="0"/>
            <a:t>Rezerwa przepustowości w punktach wejścia</a:t>
          </a:r>
          <a:endParaRPr lang="pl-PL" sz="1800" b="1" dirty="0">
            <a:solidFill>
              <a:schemeClr val="bg1"/>
            </a:solidFill>
          </a:endParaRPr>
        </a:p>
      </dgm:t>
    </dgm:pt>
    <dgm:pt modelId="{AB8BAFF3-27B5-471E-9501-7ECEFC3DD2D0}" type="parTrans" cxnId="{4E6D3285-F9A6-47EA-B66B-AF8E095B177C}">
      <dgm:prSet/>
      <dgm:spPr/>
      <dgm:t>
        <a:bodyPr/>
        <a:lstStyle/>
        <a:p>
          <a:endParaRPr lang="pl-PL" sz="1800"/>
        </a:p>
      </dgm:t>
    </dgm:pt>
    <dgm:pt modelId="{48F25E12-BE8E-4A91-98C6-989605C72B70}" type="sibTrans" cxnId="{4E6D3285-F9A6-47EA-B66B-AF8E095B177C}">
      <dgm:prSet/>
      <dgm:spPr/>
      <dgm:t>
        <a:bodyPr/>
        <a:lstStyle/>
        <a:p>
          <a:endParaRPr lang="pl-PL" sz="1800"/>
        </a:p>
      </dgm:t>
    </dgm:pt>
    <dgm:pt modelId="{1F621418-05DC-4DAC-B60F-4A3CAA69649B}">
      <dgm:prSet custT="1"/>
      <dgm:spPr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pl-PL" sz="1800" b="1" dirty="0" smtClean="0">
              <a:solidFill>
                <a:schemeClr val="bg1"/>
              </a:solidFill>
            </a:rPr>
            <a:t>175 tys. km </a:t>
          </a:r>
        </a:p>
        <a:p>
          <a:pPr rtl="0">
            <a:spcAft>
              <a:spcPts val="0"/>
            </a:spcAft>
          </a:pPr>
          <a:r>
            <a:rPr lang="pl-PL" sz="1800" dirty="0" smtClean="0"/>
            <a:t>sieci dystrybucyjnej</a:t>
          </a:r>
          <a:endParaRPr lang="pl-PL" sz="1800" dirty="0"/>
        </a:p>
      </dgm:t>
    </dgm:pt>
    <dgm:pt modelId="{04FA04CA-3B9A-4A3F-A1F6-7B7F903BA38E}" type="parTrans" cxnId="{C6AE783F-9409-4A4C-9C1F-9EB593CF359B}">
      <dgm:prSet/>
      <dgm:spPr/>
      <dgm:t>
        <a:bodyPr/>
        <a:lstStyle/>
        <a:p>
          <a:endParaRPr lang="pl-PL" sz="1800"/>
        </a:p>
      </dgm:t>
    </dgm:pt>
    <dgm:pt modelId="{19A14401-6F3F-4447-AAB4-2BF71D30C32B}" type="sibTrans" cxnId="{C6AE783F-9409-4A4C-9C1F-9EB593CF359B}">
      <dgm:prSet/>
      <dgm:spPr/>
      <dgm:t>
        <a:bodyPr/>
        <a:lstStyle/>
        <a:p>
          <a:endParaRPr lang="pl-PL" sz="1800"/>
        </a:p>
      </dgm:t>
    </dgm:pt>
    <dgm:pt modelId="{4B590D54-AF00-4549-B8B2-04AEB66D87F7}">
      <dgm:prSet custT="1"/>
      <dgm:spPr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pl-PL" sz="1800" b="1" dirty="0" smtClean="0">
              <a:solidFill>
                <a:schemeClr val="bg1"/>
              </a:solidFill>
            </a:rPr>
            <a:t>21-25 lat</a:t>
          </a:r>
          <a:endParaRPr lang="pl-PL" sz="1800" dirty="0" smtClean="0"/>
        </a:p>
        <a:p>
          <a:pPr rtl="0">
            <a:spcAft>
              <a:spcPts val="0"/>
            </a:spcAft>
          </a:pPr>
          <a:r>
            <a:rPr lang="pl-PL" sz="1800" dirty="0" smtClean="0"/>
            <a:t>Średni wiek majątku sieciowego </a:t>
          </a:r>
          <a:r>
            <a:rPr lang="pl-PL" sz="1800" b="1" dirty="0" smtClean="0">
              <a:solidFill>
                <a:schemeClr val="bg1"/>
              </a:solidFill>
            </a:rPr>
            <a:t> </a:t>
          </a:r>
          <a:endParaRPr lang="pl-PL" sz="1800" b="1" dirty="0">
            <a:solidFill>
              <a:schemeClr val="bg1"/>
            </a:solidFill>
          </a:endParaRPr>
        </a:p>
      </dgm:t>
    </dgm:pt>
    <dgm:pt modelId="{694C56E9-4687-4F4F-81CB-06FFDCEEBA51}" type="parTrans" cxnId="{D9CA8FF7-48F6-43FF-8F9C-8503FFADBE0A}">
      <dgm:prSet/>
      <dgm:spPr/>
      <dgm:t>
        <a:bodyPr/>
        <a:lstStyle/>
        <a:p>
          <a:endParaRPr lang="pl-PL" sz="1800"/>
        </a:p>
      </dgm:t>
    </dgm:pt>
    <dgm:pt modelId="{12A2D1FE-21AE-486B-8176-DB358B1A9F5D}" type="sibTrans" cxnId="{D9CA8FF7-48F6-43FF-8F9C-8503FFADBE0A}">
      <dgm:prSet/>
      <dgm:spPr/>
      <dgm:t>
        <a:bodyPr/>
        <a:lstStyle/>
        <a:p>
          <a:endParaRPr lang="pl-PL" sz="1800"/>
        </a:p>
      </dgm:t>
    </dgm:pt>
    <dgm:pt modelId="{6762E20F-DF5D-473C-AAB6-62ECAC6A3A3E}">
      <dgm:prSet custT="1"/>
      <dgm:spPr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pl-PL" sz="1800" b="1" dirty="0" smtClean="0">
              <a:solidFill>
                <a:schemeClr val="bg1"/>
              </a:solidFill>
            </a:rPr>
            <a:t>99,96% </a:t>
          </a:r>
        </a:p>
        <a:p>
          <a:pPr rtl="0">
            <a:spcAft>
              <a:spcPts val="0"/>
            </a:spcAft>
          </a:pPr>
          <a:r>
            <a:rPr lang="pl-PL" sz="1800" dirty="0" smtClean="0"/>
            <a:t>ciągłość dostaw paliwa gazowego </a:t>
          </a:r>
          <a:endParaRPr lang="pl-PL" sz="1800" dirty="0"/>
        </a:p>
      </dgm:t>
    </dgm:pt>
    <dgm:pt modelId="{80422F5A-AB1B-4A17-84C1-20A6EEE04F5F}" type="parTrans" cxnId="{5813273B-4C90-4892-B122-E44148DE0FBD}">
      <dgm:prSet/>
      <dgm:spPr/>
      <dgm:t>
        <a:bodyPr/>
        <a:lstStyle/>
        <a:p>
          <a:endParaRPr lang="pl-PL" sz="1800"/>
        </a:p>
      </dgm:t>
    </dgm:pt>
    <dgm:pt modelId="{0C26B053-CCC3-415C-B91B-D697FB6B733B}" type="sibTrans" cxnId="{5813273B-4C90-4892-B122-E44148DE0FBD}">
      <dgm:prSet/>
      <dgm:spPr/>
      <dgm:t>
        <a:bodyPr/>
        <a:lstStyle/>
        <a:p>
          <a:endParaRPr lang="pl-PL" sz="1800"/>
        </a:p>
      </dgm:t>
    </dgm:pt>
    <dgm:pt modelId="{CCEFB879-8321-4911-814C-1CD408764E0C}">
      <dgm:prSet custT="1"/>
      <dgm:spPr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pl-PL" sz="1800" b="1" dirty="0" smtClean="0">
              <a:solidFill>
                <a:schemeClr val="bg1"/>
              </a:solidFill>
            </a:rPr>
            <a:t>1,3-1,4 mld zł </a:t>
          </a:r>
        </a:p>
        <a:p>
          <a:pPr rtl="0">
            <a:spcAft>
              <a:spcPts val="0"/>
            </a:spcAft>
          </a:pPr>
          <a:r>
            <a:rPr lang="pl-PL" sz="1800" dirty="0" smtClean="0"/>
            <a:t>budżet roczny</a:t>
          </a:r>
          <a:endParaRPr lang="pl-PL" sz="1800" dirty="0"/>
        </a:p>
      </dgm:t>
    </dgm:pt>
    <dgm:pt modelId="{1B787F60-F6DE-4EA8-9B5F-82CAA3D97A84}" type="parTrans" cxnId="{31685DC6-2B40-4DA0-99EC-10D8AC410902}">
      <dgm:prSet/>
      <dgm:spPr/>
      <dgm:t>
        <a:bodyPr/>
        <a:lstStyle/>
        <a:p>
          <a:endParaRPr lang="pl-PL" sz="1800"/>
        </a:p>
      </dgm:t>
    </dgm:pt>
    <dgm:pt modelId="{6A0D0B71-FE49-487E-8ADC-B03D07F422BC}" type="sibTrans" cxnId="{31685DC6-2B40-4DA0-99EC-10D8AC410902}">
      <dgm:prSet/>
      <dgm:spPr/>
      <dgm:t>
        <a:bodyPr/>
        <a:lstStyle/>
        <a:p>
          <a:endParaRPr lang="pl-PL" sz="1800"/>
        </a:p>
      </dgm:t>
    </dgm:pt>
    <dgm:pt modelId="{FA55BC0A-684B-4B3E-AA7D-989B8FD5C4E3}">
      <dgm:prSet custT="1"/>
      <dgm:spPr>
        <a:ln>
          <a:noFill/>
        </a:ln>
      </dgm:spPr>
      <dgm:t>
        <a:bodyPr/>
        <a:lstStyle/>
        <a:p>
          <a:pPr rtl="0">
            <a:spcAft>
              <a:spcPts val="0"/>
            </a:spcAft>
          </a:pPr>
          <a:r>
            <a:rPr lang="pl-PL" sz="1800" b="1" dirty="0" smtClean="0">
              <a:solidFill>
                <a:schemeClr val="bg1"/>
              </a:solidFill>
            </a:rPr>
            <a:t>3,0 tys. km </a:t>
          </a:r>
        </a:p>
        <a:p>
          <a:pPr rtl="0">
            <a:spcAft>
              <a:spcPts val="0"/>
            </a:spcAft>
          </a:pPr>
          <a:r>
            <a:rPr lang="pl-PL" sz="1800" dirty="0" smtClean="0"/>
            <a:t>roczna rozbudowa sieci </a:t>
          </a:r>
          <a:endParaRPr lang="pl-PL" sz="1800" dirty="0"/>
        </a:p>
      </dgm:t>
    </dgm:pt>
    <dgm:pt modelId="{ECD89F37-C640-49BD-80DE-BCB218EC3223}" type="parTrans" cxnId="{8B57408B-F475-41C3-A356-B247E81AB85E}">
      <dgm:prSet/>
      <dgm:spPr/>
      <dgm:t>
        <a:bodyPr/>
        <a:lstStyle/>
        <a:p>
          <a:endParaRPr lang="pl-PL" sz="1800"/>
        </a:p>
      </dgm:t>
    </dgm:pt>
    <dgm:pt modelId="{3DE7DE3B-692C-4F49-82C3-F16391F1F852}" type="sibTrans" cxnId="{8B57408B-F475-41C3-A356-B247E81AB85E}">
      <dgm:prSet/>
      <dgm:spPr/>
      <dgm:t>
        <a:bodyPr/>
        <a:lstStyle/>
        <a:p>
          <a:endParaRPr lang="pl-PL" sz="1800"/>
        </a:p>
      </dgm:t>
    </dgm:pt>
    <dgm:pt modelId="{47A233D3-478A-4B81-BD4D-AEFA9FFE02F7}">
      <dgm:prSet custT="1"/>
      <dgm:spPr>
        <a:ln>
          <a:noFill/>
        </a:ln>
      </dgm:spPr>
      <dgm:t>
        <a:bodyPr/>
        <a:lstStyle/>
        <a:p>
          <a:pPr rtl="0"/>
          <a:r>
            <a:rPr lang="pl-PL" sz="1800" b="1" dirty="0" smtClean="0">
              <a:solidFill>
                <a:schemeClr val="bg1"/>
              </a:solidFill>
            </a:rPr>
            <a:t>9,82 mld m</a:t>
          </a:r>
          <a:r>
            <a:rPr lang="pl-PL" sz="1800" b="1" baseline="30000" dirty="0" smtClean="0">
              <a:solidFill>
                <a:schemeClr val="bg1"/>
              </a:solidFill>
            </a:rPr>
            <a:t>3</a:t>
          </a:r>
          <a:r>
            <a:rPr lang="pl-PL" sz="1800" b="1" dirty="0" smtClean="0">
              <a:solidFill>
                <a:schemeClr val="bg1"/>
              </a:solidFill>
            </a:rPr>
            <a:t>/rok </a:t>
          </a:r>
          <a:r>
            <a:rPr lang="pl-PL" sz="1800" dirty="0" smtClean="0"/>
            <a:t>sprzedaży usługi dystrybucji</a:t>
          </a:r>
          <a:endParaRPr lang="pl-PL" sz="1800" dirty="0"/>
        </a:p>
      </dgm:t>
    </dgm:pt>
    <dgm:pt modelId="{C7FD7D31-312C-452C-A30A-F7C6B924BE64}" type="parTrans" cxnId="{EBE16D64-5D71-4E89-B894-86897030A042}">
      <dgm:prSet/>
      <dgm:spPr/>
      <dgm:t>
        <a:bodyPr/>
        <a:lstStyle/>
        <a:p>
          <a:endParaRPr lang="pl-PL" sz="1800"/>
        </a:p>
      </dgm:t>
    </dgm:pt>
    <dgm:pt modelId="{597E9B99-D5C7-4AA3-9F49-64E7EAE36D99}" type="sibTrans" cxnId="{EBE16D64-5D71-4E89-B894-86897030A042}">
      <dgm:prSet/>
      <dgm:spPr/>
      <dgm:t>
        <a:bodyPr/>
        <a:lstStyle/>
        <a:p>
          <a:endParaRPr lang="pl-PL" sz="1800"/>
        </a:p>
      </dgm:t>
    </dgm:pt>
    <dgm:pt modelId="{93EFEF42-E498-402D-A43E-9DAE1F2CBD72}">
      <dgm:prSet custT="1"/>
      <dgm:spPr>
        <a:ln>
          <a:noFill/>
        </a:ln>
      </dgm:spPr>
      <dgm:t>
        <a:bodyPr/>
        <a:lstStyle/>
        <a:p>
          <a:pPr rtl="0"/>
          <a:r>
            <a:rPr lang="pl-PL" sz="1800" b="1" dirty="0" smtClean="0">
              <a:solidFill>
                <a:schemeClr val="bg1"/>
              </a:solidFill>
            </a:rPr>
            <a:t>6,86 mln </a:t>
          </a:r>
          <a:r>
            <a:rPr lang="pl-PL" sz="1800" dirty="0" smtClean="0"/>
            <a:t>odbiorców końcowych</a:t>
          </a:r>
          <a:endParaRPr lang="pl-PL" sz="1800" dirty="0"/>
        </a:p>
      </dgm:t>
    </dgm:pt>
    <dgm:pt modelId="{90F832B8-A6BC-4567-B836-D1964516C51A}" type="parTrans" cxnId="{B8871DC8-7D9B-4A41-B683-AC96CD7F0B6F}">
      <dgm:prSet/>
      <dgm:spPr/>
      <dgm:t>
        <a:bodyPr/>
        <a:lstStyle/>
        <a:p>
          <a:endParaRPr lang="pl-PL" sz="1800"/>
        </a:p>
      </dgm:t>
    </dgm:pt>
    <dgm:pt modelId="{4D362423-CD5B-4328-A033-0FBA3968E9B1}" type="sibTrans" cxnId="{B8871DC8-7D9B-4A41-B683-AC96CD7F0B6F}">
      <dgm:prSet/>
      <dgm:spPr/>
      <dgm:t>
        <a:bodyPr/>
        <a:lstStyle/>
        <a:p>
          <a:endParaRPr lang="pl-PL" sz="1800"/>
        </a:p>
      </dgm:t>
    </dgm:pt>
    <dgm:pt modelId="{F8A47530-BC77-4436-91A1-908643EACBEF}" type="pres">
      <dgm:prSet presAssocID="{B6260A58-9DB8-400F-B5E3-CDC73755BE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26805E-33F5-4294-8192-DD6B578E8B79}" type="pres">
      <dgm:prSet presAssocID="{0E0E5824-9BC2-4DAC-86A8-B711C2C05C8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539761-8BCE-4F94-94F7-B7618F18AF89}" type="pres">
      <dgm:prSet presAssocID="{9475EB84-D5EC-40A7-9714-A687F6F9AF58}" presName="sibTrans" presStyleCnt="0"/>
      <dgm:spPr/>
    </dgm:pt>
    <dgm:pt modelId="{803CF0BF-1E83-4314-BDEE-99FAE5FE02ED}" type="pres">
      <dgm:prSet presAssocID="{DD63A82D-3EA7-441A-9243-3DF77B4CAC53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F4C6E9-0CAC-436A-B1FC-4EB8DCFC7343}" type="pres">
      <dgm:prSet presAssocID="{F850A4FA-583E-4773-A909-BFDBA1288585}" presName="sibTrans" presStyleCnt="0"/>
      <dgm:spPr/>
    </dgm:pt>
    <dgm:pt modelId="{7F17F804-3138-405D-A6EC-D3CAC3629D92}" type="pres">
      <dgm:prSet presAssocID="{4CD42093-7C77-470B-82F3-F824D0A43BC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DE2756-CA47-4F91-B06B-50326F914181}" type="pres">
      <dgm:prSet presAssocID="{A9DC4818-05BB-4DFA-8773-9B4F9B760820}" presName="sibTrans" presStyleCnt="0"/>
      <dgm:spPr/>
    </dgm:pt>
    <dgm:pt modelId="{B2A9999D-BE1E-4659-A8FF-7A6BA3CD87C3}" type="pres">
      <dgm:prSet presAssocID="{E3AD94D9-D606-49CA-9ABB-413474063717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5AED3D-D036-4AAD-8EC8-7033EBF0F691}" type="pres">
      <dgm:prSet presAssocID="{48F25E12-BE8E-4A91-98C6-989605C72B70}" presName="sibTrans" presStyleCnt="0"/>
      <dgm:spPr/>
    </dgm:pt>
    <dgm:pt modelId="{B44FC2D8-9DCC-4FEE-91EB-71AAFBF5063E}" type="pres">
      <dgm:prSet presAssocID="{1F621418-05DC-4DAC-B60F-4A3CAA69649B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2361EA-DBD0-4A7D-A6E5-8CEB605D4667}" type="pres">
      <dgm:prSet presAssocID="{19A14401-6F3F-4447-AAB4-2BF71D30C32B}" presName="sibTrans" presStyleCnt="0"/>
      <dgm:spPr/>
    </dgm:pt>
    <dgm:pt modelId="{DFC0A704-4C56-46A1-B742-11EC7AE0C3A0}" type="pres">
      <dgm:prSet presAssocID="{4B590D54-AF00-4549-B8B2-04AEB66D87F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BCD04E-F48F-40B8-A949-8AAED59F9ACC}" type="pres">
      <dgm:prSet presAssocID="{12A2D1FE-21AE-486B-8176-DB358B1A9F5D}" presName="sibTrans" presStyleCnt="0"/>
      <dgm:spPr/>
    </dgm:pt>
    <dgm:pt modelId="{82A6183B-BCF1-4B3D-99EF-609CB80F9FCE}" type="pres">
      <dgm:prSet presAssocID="{6762E20F-DF5D-473C-AAB6-62ECAC6A3A3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B43746-74FF-4B88-B2FB-5F96750AFEE2}" type="pres">
      <dgm:prSet presAssocID="{0C26B053-CCC3-415C-B91B-D697FB6B733B}" presName="sibTrans" presStyleCnt="0"/>
      <dgm:spPr/>
    </dgm:pt>
    <dgm:pt modelId="{76B0CE67-0E86-4B55-A98C-FB3F796733DD}" type="pres">
      <dgm:prSet presAssocID="{CCEFB879-8321-4911-814C-1CD408764E0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AEEB98-4DB6-4C95-BFAA-288F390B473F}" type="pres">
      <dgm:prSet presAssocID="{6A0D0B71-FE49-487E-8ADC-B03D07F422BC}" presName="sibTrans" presStyleCnt="0"/>
      <dgm:spPr/>
    </dgm:pt>
    <dgm:pt modelId="{E8DE1971-2286-482F-80F7-3FC986E49682}" type="pres">
      <dgm:prSet presAssocID="{FA55BC0A-684B-4B3E-AA7D-989B8FD5C4E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5EA5C5-E28C-4D98-9619-75DF81E53646}" type="pres">
      <dgm:prSet presAssocID="{3DE7DE3B-692C-4F49-82C3-F16391F1F852}" presName="sibTrans" presStyleCnt="0"/>
      <dgm:spPr/>
    </dgm:pt>
    <dgm:pt modelId="{9DCDBD5C-A549-4AC7-8309-C246065E0CD5}" type="pres">
      <dgm:prSet presAssocID="{93EFEF42-E498-402D-A43E-9DAE1F2CBD72}" presName="node" presStyleLbl="node1" presStyleIdx="9" presStyleCnt="11" custScaleX="953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9A9826-7ED9-46B0-B1AF-4D7B088438CB}" type="pres">
      <dgm:prSet presAssocID="{4D362423-CD5B-4328-A033-0FBA3968E9B1}" presName="sibTrans" presStyleCnt="0"/>
      <dgm:spPr/>
    </dgm:pt>
    <dgm:pt modelId="{C9CFB567-F4E5-4E8C-B1F6-CC06E0870B3B}" type="pres">
      <dgm:prSet presAssocID="{47A233D3-478A-4B81-BD4D-AEFA9FFE02F7}" presName="node" presStyleLbl="node1" presStyleIdx="10" presStyleCnt="11" custScaleX="940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13273B-4C90-4892-B122-E44148DE0FBD}" srcId="{B6260A58-9DB8-400F-B5E3-CDC73755BE60}" destId="{6762E20F-DF5D-473C-AAB6-62ECAC6A3A3E}" srcOrd="6" destOrd="0" parTransId="{80422F5A-AB1B-4A17-84C1-20A6EEE04F5F}" sibTransId="{0C26B053-CCC3-415C-B91B-D697FB6B733B}"/>
    <dgm:cxn modelId="{521C0660-7E14-472C-B044-B1C5D1A66A83}" srcId="{B6260A58-9DB8-400F-B5E3-CDC73755BE60}" destId="{0E0E5824-9BC2-4DAC-86A8-B711C2C05C89}" srcOrd="0" destOrd="0" parTransId="{7D003986-E5D5-4573-B266-3B2EB456F574}" sibTransId="{9475EB84-D5EC-40A7-9714-A687F6F9AF58}"/>
    <dgm:cxn modelId="{2EF12091-3B7C-4460-B296-4B1DCB1EFF6B}" type="presOf" srcId="{DD63A82D-3EA7-441A-9243-3DF77B4CAC53}" destId="{803CF0BF-1E83-4314-BDEE-99FAE5FE02ED}" srcOrd="0" destOrd="0" presId="urn:microsoft.com/office/officeart/2005/8/layout/default"/>
    <dgm:cxn modelId="{7B0897D1-6BB1-42F1-B317-44228DA3AA71}" type="presOf" srcId="{B6260A58-9DB8-400F-B5E3-CDC73755BE60}" destId="{F8A47530-BC77-4436-91A1-908643EACBEF}" srcOrd="0" destOrd="0" presId="urn:microsoft.com/office/officeart/2005/8/layout/default"/>
    <dgm:cxn modelId="{AAF51CD8-C957-499C-9CF9-4F162C831975}" type="presOf" srcId="{4B590D54-AF00-4549-B8B2-04AEB66D87F7}" destId="{DFC0A704-4C56-46A1-B742-11EC7AE0C3A0}" srcOrd="0" destOrd="0" presId="urn:microsoft.com/office/officeart/2005/8/layout/default"/>
    <dgm:cxn modelId="{7742D295-E6E9-431B-B61C-47E3D1D914A6}" type="presOf" srcId="{6762E20F-DF5D-473C-AAB6-62ECAC6A3A3E}" destId="{82A6183B-BCF1-4B3D-99EF-609CB80F9FCE}" srcOrd="0" destOrd="0" presId="urn:microsoft.com/office/officeart/2005/8/layout/default"/>
    <dgm:cxn modelId="{C0374752-0F8D-47B2-ABC9-54FBA1A33B69}" type="presOf" srcId="{47A233D3-478A-4B81-BD4D-AEFA9FFE02F7}" destId="{C9CFB567-F4E5-4E8C-B1F6-CC06E0870B3B}" srcOrd="0" destOrd="0" presId="urn:microsoft.com/office/officeart/2005/8/layout/default"/>
    <dgm:cxn modelId="{A1E4D437-80DD-4D1A-A053-D5631A648887}" type="presOf" srcId="{0E0E5824-9BC2-4DAC-86A8-B711C2C05C89}" destId="{5426805E-33F5-4294-8192-DD6B578E8B79}" srcOrd="0" destOrd="0" presId="urn:microsoft.com/office/officeart/2005/8/layout/default"/>
    <dgm:cxn modelId="{E20FAD19-ED39-4BE4-B11C-123BEE08BF45}" type="presOf" srcId="{E3AD94D9-D606-49CA-9ABB-413474063717}" destId="{B2A9999D-BE1E-4659-A8FF-7A6BA3CD87C3}" srcOrd="0" destOrd="0" presId="urn:microsoft.com/office/officeart/2005/8/layout/default"/>
    <dgm:cxn modelId="{B8871DC8-7D9B-4A41-B683-AC96CD7F0B6F}" srcId="{B6260A58-9DB8-400F-B5E3-CDC73755BE60}" destId="{93EFEF42-E498-402D-A43E-9DAE1F2CBD72}" srcOrd="9" destOrd="0" parTransId="{90F832B8-A6BC-4567-B836-D1964516C51A}" sibTransId="{4D362423-CD5B-4328-A033-0FBA3968E9B1}"/>
    <dgm:cxn modelId="{1269BDC9-AABF-495D-9EE5-EB0DCC62D863}" type="presOf" srcId="{1F621418-05DC-4DAC-B60F-4A3CAA69649B}" destId="{B44FC2D8-9DCC-4FEE-91EB-71AAFBF5063E}" srcOrd="0" destOrd="0" presId="urn:microsoft.com/office/officeart/2005/8/layout/default"/>
    <dgm:cxn modelId="{4E6D3285-F9A6-47EA-B66B-AF8E095B177C}" srcId="{B6260A58-9DB8-400F-B5E3-CDC73755BE60}" destId="{E3AD94D9-D606-49CA-9ABB-413474063717}" srcOrd="3" destOrd="0" parTransId="{AB8BAFF3-27B5-471E-9501-7ECEFC3DD2D0}" sibTransId="{48F25E12-BE8E-4A91-98C6-989605C72B70}"/>
    <dgm:cxn modelId="{31685DC6-2B40-4DA0-99EC-10D8AC410902}" srcId="{B6260A58-9DB8-400F-B5E3-CDC73755BE60}" destId="{CCEFB879-8321-4911-814C-1CD408764E0C}" srcOrd="7" destOrd="0" parTransId="{1B787F60-F6DE-4EA8-9B5F-82CAA3D97A84}" sibTransId="{6A0D0B71-FE49-487E-8ADC-B03D07F422BC}"/>
    <dgm:cxn modelId="{9A10540E-AA7C-44D0-B347-36B1A90A335C}" type="presOf" srcId="{93EFEF42-E498-402D-A43E-9DAE1F2CBD72}" destId="{9DCDBD5C-A549-4AC7-8309-C246065E0CD5}" srcOrd="0" destOrd="0" presId="urn:microsoft.com/office/officeart/2005/8/layout/default"/>
    <dgm:cxn modelId="{CF2B0910-48AC-4E51-B3D6-BD716249F4A7}" srcId="{B6260A58-9DB8-400F-B5E3-CDC73755BE60}" destId="{4CD42093-7C77-470B-82F3-F824D0A43BCA}" srcOrd="2" destOrd="0" parTransId="{322AF5FE-D402-4D60-9DA5-522CBCC86FA5}" sibTransId="{A9DC4818-05BB-4DFA-8773-9B4F9B760820}"/>
    <dgm:cxn modelId="{C6AE783F-9409-4A4C-9C1F-9EB593CF359B}" srcId="{B6260A58-9DB8-400F-B5E3-CDC73755BE60}" destId="{1F621418-05DC-4DAC-B60F-4A3CAA69649B}" srcOrd="4" destOrd="0" parTransId="{04FA04CA-3B9A-4A3F-A1F6-7B7F903BA38E}" sibTransId="{19A14401-6F3F-4447-AAB4-2BF71D30C32B}"/>
    <dgm:cxn modelId="{9501214B-29E4-453D-B73C-000D44B944DA}" type="presOf" srcId="{4CD42093-7C77-470B-82F3-F824D0A43BCA}" destId="{7F17F804-3138-405D-A6EC-D3CAC3629D92}" srcOrd="0" destOrd="0" presId="urn:microsoft.com/office/officeart/2005/8/layout/default"/>
    <dgm:cxn modelId="{3ACD8B29-1010-4DEF-A91C-F025A2103CB9}" type="presOf" srcId="{FA55BC0A-684B-4B3E-AA7D-989B8FD5C4E3}" destId="{E8DE1971-2286-482F-80F7-3FC986E49682}" srcOrd="0" destOrd="0" presId="urn:microsoft.com/office/officeart/2005/8/layout/default"/>
    <dgm:cxn modelId="{A11A0B6F-37AF-4B05-A548-4A5731C4BFCA}" type="presOf" srcId="{CCEFB879-8321-4911-814C-1CD408764E0C}" destId="{76B0CE67-0E86-4B55-A98C-FB3F796733DD}" srcOrd="0" destOrd="0" presId="urn:microsoft.com/office/officeart/2005/8/layout/default"/>
    <dgm:cxn modelId="{D9CA8FF7-48F6-43FF-8F9C-8503FFADBE0A}" srcId="{B6260A58-9DB8-400F-B5E3-CDC73755BE60}" destId="{4B590D54-AF00-4549-B8B2-04AEB66D87F7}" srcOrd="5" destOrd="0" parTransId="{694C56E9-4687-4F4F-81CB-06FFDCEEBA51}" sibTransId="{12A2D1FE-21AE-486B-8176-DB358B1A9F5D}"/>
    <dgm:cxn modelId="{EBE16D64-5D71-4E89-B894-86897030A042}" srcId="{B6260A58-9DB8-400F-B5E3-CDC73755BE60}" destId="{47A233D3-478A-4B81-BD4D-AEFA9FFE02F7}" srcOrd="10" destOrd="0" parTransId="{C7FD7D31-312C-452C-A30A-F7C6B924BE64}" sibTransId="{597E9B99-D5C7-4AA3-9F49-64E7EAE36D99}"/>
    <dgm:cxn modelId="{0BC719A9-4AAC-42C8-9F5A-B5FDD63F1C5D}" srcId="{B6260A58-9DB8-400F-B5E3-CDC73755BE60}" destId="{DD63A82D-3EA7-441A-9243-3DF77B4CAC53}" srcOrd="1" destOrd="0" parTransId="{DF24B853-65CF-42B1-B65D-81F4ED0C80CE}" sibTransId="{F850A4FA-583E-4773-A909-BFDBA1288585}"/>
    <dgm:cxn modelId="{8B57408B-F475-41C3-A356-B247E81AB85E}" srcId="{B6260A58-9DB8-400F-B5E3-CDC73755BE60}" destId="{FA55BC0A-684B-4B3E-AA7D-989B8FD5C4E3}" srcOrd="8" destOrd="0" parTransId="{ECD89F37-C640-49BD-80DE-BCB218EC3223}" sibTransId="{3DE7DE3B-692C-4F49-82C3-F16391F1F852}"/>
    <dgm:cxn modelId="{9A80497A-78B2-489A-8ECF-CF37CE6EA4D6}" type="presParOf" srcId="{F8A47530-BC77-4436-91A1-908643EACBEF}" destId="{5426805E-33F5-4294-8192-DD6B578E8B79}" srcOrd="0" destOrd="0" presId="urn:microsoft.com/office/officeart/2005/8/layout/default"/>
    <dgm:cxn modelId="{045B8A70-B242-4168-8B54-771336DB7FDA}" type="presParOf" srcId="{F8A47530-BC77-4436-91A1-908643EACBEF}" destId="{80539761-8BCE-4F94-94F7-B7618F18AF89}" srcOrd="1" destOrd="0" presId="urn:microsoft.com/office/officeart/2005/8/layout/default"/>
    <dgm:cxn modelId="{20E52D16-0C68-4CF3-B693-26B7E4EBDA93}" type="presParOf" srcId="{F8A47530-BC77-4436-91A1-908643EACBEF}" destId="{803CF0BF-1E83-4314-BDEE-99FAE5FE02ED}" srcOrd="2" destOrd="0" presId="urn:microsoft.com/office/officeart/2005/8/layout/default"/>
    <dgm:cxn modelId="{53405092-4ABE-4372-857B-F5C709093337}" type="presParOf" srcId="{F8A47530-BC77-4436-91A1-908643EACBEF}" destId="{8CF4C6E9-0CAC-436A-B1FC-4EB8DCFC7343}" srcOrd="3" destOrd="0" presId="urn:microsoft.com/office/officeart/2005/8/layout/default"/>
    <dgm:cxn modelId="{065D8AA5-AD6A-4E03-86F3-130CF97FDC81}" type="presParOf" srcId="{F8A47530-BC77-4436-91A1-908643EACBEF}" destId="{7F17F804-3138-405D-A6EC-D3CAC3629D92}" srcOrd="4" destOrd="0" presId="urn:microsoft.com/office/officeart/2005/8/layout/default"/>
    <dgm:cxn modelId="{15479A76-5C27-4583-A43B-C0C5CFA0301D}" type="presParOf" srcId="{F8A47530-BC77-4436-91A1-908643EACBEF}" destId="{57DE2756-CA47-4F91-B06B-50326F914181}" srcOrd="5" destOrd="0" presId="urn:microsoft.com/office/officeart/2005/8/layout/default"/>
    <dgm:cxn modelId="{AFEFF5A4-AF1F-41AB-A082-31E3024D2C91}" type="presParOf" srcId="{F8A47530-BC77-4436-91A1-908643EACBEF}" destId="{B2A9999D-BE1E-4659-A8FF-7A6BA3CD87C3}" srcOrd="6" destOrd="0" presId="urn:microsoft.com/office/officeart/2005/8/layout/default"/>
    <dgm:cxn modelId="{BA41B185-0BB8-4303-B73D-14058347360A}" type="presParOf" srcId="{F8A47530-BC77-4436-91A1-908643EACBEF}" destId="{C55AED3D-D036-4AAD-8EC8-7033EBF0F691}" srcOrd="7" destOrd="0" presId="urn:microsoft.com/office/officeart/2005/8/layout/default"/>
    <dgm:cxn modelId="{5A0B4E01-A589-4FAB-8E0E-BC22B3FA315F}" type="presParOf" srcId="{F8A47530-BC77-4436-91A1-908643EACBEF}" destId="{B44FC2D8-9DCC-4FEE-91EB-71AAFBF5063E}" srcOrd="8" destOrd="0" presId="urn:microsoft.com/office/officeart/2005/8/layout/default"/>
    <dgm:cxn modelId="{EC5575FA-8F1E-4DBA-98B7-2DB481C4591C}" type="presParOf" srcId="{F8A47530-BC77-4436-91A1-908643EACBEF}" destId="{5A2361EA-DBD0-4A7D-A6E5-8CEB605D4667}" srcOrd="9" destOrd="0" presId="urn:microsoft.com/office/officeart/2005/8/layout/default"/>
    <dgm:cxn modelId="{22D9CD6A-EBE8-46DF-A55C-D3A11BF8C18F}" type="presParOf" srcId="{F8A47530-BC77-4436-91A1-908643EACBEF}" destId="{DFC0A704-4C56-46A1-B742-11EC7AE0C3A0}" srcOrd="10" destOrd="0" presId="urn:microsoft.com/office/officeart/2005/8/layout/default"/>
    <dgm:cxn modelId="{603936F5-728E-4C88-8C78-AACD0599CB43}" type="presParOf" srcId="{F8A47530-BC77-4436-91A1-908643EACBEF}" destId="{1DBCD04E-F48F-40B8-A949-8AAED59F9ACC}" srcOrd="11" destOrd="0" presId="urn:microsoft.com/office/officeart/2005/8/layout/default"/>
    <dgm:cxn modelId="{7AA1B6BF-FC2E-487F-A1EF-B4392E919EBD}" type="presParOf" srcId="{F8A47530-BC77-4436-91A1-908643EACBEF}" destId="{82A6183B-BCF1-4B3D-99EF-609CB80F9FCE}" srcOrd="12" destOrd="0" presId="urn:microsoft.com/office/officeart/2005/8/layout/default"/>
    <dgm:cxn modelId="{2CF62E19-F9E3-45AC-B822-DB5F0D941B14}" type="presParOf" srcId="{F8A47530-BC77-4436-91A1-908643EACBEF}" destId="{57B43746-74FF-4B88-B2FB-5F96750AFEE2}" srcOrd="13" destOrd="0" presId="urn:microsoft.com/office/officeart/2005/8/layout/default"/>
    <dgm:cxn modelId="{A8CA092C-7F71-4FFE-ACF0-6B1D38BC6FEC}" type="presParOf" srcId="{F8A47530-BC77-4436-91A1-908643EACBEF}" destId="{76B0CE67-0E86-4B55-A98C-FB3F796733DD}" srcOrd="14" destOrd="0" presId="urn:microsoft.com/office/officeart/2005/8/layout/default"/>
    <dgm:cxn modelId="{0763A3C2-D208-4B61-BD6D-7936D5E9AFCD}" type="presParOf" srcId="{F8A47530-BC77-4436-91A1-908643EACBEF}" destId="{5AAEEB98-4DB6-4C95-BFAA-288F390B473F}" srcOrd="15" destOrd="0" presId="urn:microsoft.com/office/officeart/2005/8/layout/default"/>
    <dgm:cxn modelId="{CFE048EA-48CF-42AC-8C26-FF41544B1010}" type="presParOf" srcId="{F8A47530-BC77-4436-91A1-908643EACBEF}" destId="{E8DE1971-2286-482F-80F7-3FC986E49682}" srcOrd="16" destOrd="0" presId="urn:microsoft.com/office/officeart/2005/8/layout/default"/>
    <dgm:cxn modelId="{F0644A8D-554B-4B38-8393-664CBC0BDC9D}" type="presParOf" srcId="{F8A47530-BC77-4436-91A1-908643EACBEF}" destId="{FC5EA5C5-E28C-4D98-9619-75DF81E53646}" srcOrd="17" destOrd="0" presId="urn:microsoft.com/office/officeart/2005/8/layout/default"/>
    <dgm:cxn modelId="{2A7C1134-A005-4592-BCEE-7B888C1A2F33}" type="presParOf" srcId="{F8A47530-BC77-4436-91A1-908643EACBEF}" destId="{9DCDBD5C-A549-4AC7-8309-C246065E0CD5}" srcOrd="18" destOrd="0" presId="urn:microsoft.com/office/officeart/2005/8/layout/default"/>
    <dgm:cxn modelId="{CF835857-C233-4A88-A389-41574A432C82}" type="presParOf" srcId="{F8A47530-BC77-4436-91A1-908643EACBEF}" destId="{B39A9826-7ED9-46B0-B1AF-4D7B088438CB}" srcOrd="19" destOrd="0" presId="urn:microsoft.com/office/officeart/2005/8/layout/default"/>
    <dgm:cxn modelId="{FC5A7F33-077E-4019-BD4F-4583E8EBBA57}" type="presParOf" srcId="{F8A47530-BC77-4436-91A1-908643EACBEF}" destId="{C9CFB567-F4E5-4E8C-B1F6-CC06E0870B3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B5F168-EBF3-4364-ACEA-1504287D1E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0FA5017-A409-49D6-A7B8-0579E78CFCDA}">
      <dgm:prSet/>
      <dgm:spPr/>
      <dgm:t>
        <a:bodyPr/>
        <a:lstStyle/>
        <a:p>
          <a:pPr rtl="0"/>
          <a:r>
            <a:rPr lang="pl-PL" dirty="0" smtClean="0"/>
            <a:t>Formalno-prawne</a:t>
          </a:r>
          <a:endParaRPr lang="pl-PL" dirty="0"/>
        </a:p>
      </dgm:t>
    </dgm:pt>
    <dgm:pt modelId="{0A2A2C59-D1A4-4052-ADC8-E69B85EC218F}" type="parTrans" cxnId="{1E922C8E-A7CE-4529-8B93-FCFDCC802BC3}">
      <dgm:prSet/>
      <dgm:spPr/>
      <dgm:t>
        <a:bodyPr/>
        <a:lstStyle/>
        <a:p>
          <a:endParaRPr lang="pl-PL"/>
        </a:p>
      </dgm:t>
    </dgm:pt>
    <dgm:pt modelId="{A57B0DCB-F539-4775-A268-3E2DE2EF1583}" type="sibTrans" cxnId="{1E922C8E-A7CE-4529-8B93-FCFDCC802BC3}">
      <dgm:prSet/>
      <dgm:spPr/>
      <dgm:t>
        <a:bodyPr/>
        <a:lstStyle/>
        <a:p>
          <a:endParaRPr lang="pl-PL"/>
        </a:p>
      </dgm:t>
    </dgm:pt>
    <dgm:pt modelId="{7488F0BD-0640-4D9C-A9A2-0A6AB9C4E7F1}">
      <dgm:prSet/>
      <dgm:spPr/>
      <dgm:t>
        <a:bodyPr/>
        <a:lstStyle/>
        <a:p>
          <a:pPr rtl="0"/>
          <a:r>
            <a:rPr lang="pl-PL" dirty="0" smtClean="0"/>
            <a:t>blokowanie inwestycji w pasach drogowych</a:t>
          </a:r>
          <a:endParaRPr lang="pl-PL" dirty="0"/>
        </a:p>
      </dgm:t>
    </dgm:pt>
    <dgm:pt modelId="{06267E10-5D11-4183-A179-472271A5E3B3}" type="parTrans" cxnId="{BE370DCA-6895-4122-822D-599D266CDC72}">
      <dgm:prSet/>
      <dgm:spPr/>
      <dgm:t>
        <a:bodyPr/>
        <a:lstStyle/>
        <a:p>
          <a:endParaRPr lang="pl-PL"/>
        </a:p>
      </dgm:t>
    </dgm:pt>
    <dgm:pt modelId="{3288084E-2EC6-4430-9957-C851BB45B2FB}" type="sibTrans" cxnId="{BE370DCA-6895-4122-822D-599D266CDC72}">
      <dgm:prSet/>
      <dgm:spPr/>
      <dgm:t>
        <a:bodyPr/>
        <a:lstStyle/>
        <a:p>
          <a:endParaRPr lang="pl-PL"/>
        </a:p>
      </dgm:t>
    </dgm:pt>
    <dgm:pt modelId="{536B7ABB-90DB-4C9B-853A-C85C46E538E7}">
      <dgm:prSet/>
      <dgm:spPr/>
      <dgm:t>
        <a:bodyPr/>
        <a:lstStyle/>
        <a:p>
          <a:pPr rtl="0"/>
          <a:r>
            <a:rPr lang="pl-PL" dirty="0" smtClean="0"/>
            <a:t>szczegółowość decyzji środowiskowych i procedur postępowań administracyjnych</a:t>
          </a:r>
          <a:endParaRPr lang="pl-PL" dirty="0"/>
        </a:p>
      </dgm:t>
    </dgm:pt>
    <dgm:pt modelId="{039389E3-4933-4FE7-A5EC-ED180FA07ADB}" type="parTrans" cxnId="{E7CBA524-1DEA-4AC7-AFFC-A1E56CB84DA0}">
      <dgm:prSet/>
      <dgm:spPr/>
      <dgm:t>
        <a:bodyPr/>
        <a:lstStyle/>
        <a:p>
          <a:endParaRPr lang="pl-PL"/>
        </a:p>
      </dgm:t>
    </dgm:pt>
    <dgm:pt modelId="{1D4C8750-F306-4188-8F70-CEEC7DABBB53}" type="sibTrans" cxnId="{E7CBA524-1DEA-4AC7-AFFC-A1E56CB84DA0}">
      <dgm:prSet/>
      <dgm:spPr/>
      <dgm:t>
        <a:bodyPr/>
        <a:lstStyle/>
        <a:p>
          <a:endParaRPr lang="pl-PL"/>
        </a:p>
      </dgm:t>
    </dgm:pt>
    <dgm:pt modelId="{068336C5-9EFC-471A-A952-319FE23ADD45}">
      <dgm:prSet/>
      <dgm:spPr/>
      <dgm:t>
        <a:bodyPr/>
        <a:lstStyle/>
        <a:p>
          <a:pPr rtl="0"/>
          <a:r>
            <a:rPr lang="pl-PL" dirty="0" smtClean="0"/>
            <a:t>brak dokumentów bądź brak spójności planistycznych samorządów z planami przedsiębiorstw energetycznych</a:t>
          </a:r>
          <a:endParaRPr lang="pl-PL" dirty="0"/>
        </a:p>
      </dgm:t>
    </dgm:pt>
    <dgm:pt modelId="{60327676-D433-48EA-8680-E7B7B59FBF27}" type="parTrans" cxnId="{BFFE7856-6538-430E-B115-F2F51CF0E523}">
      <dgm:prSet/>
      <dgm:spPr/>
      <dgm:t>
        <a:bodyPr/>
        <a:lstStyle/>
        <a:p>
          <a:endParaRPr lang="pl-PL"/>
        </a:p>
      </dgm:t>
    </dgm:pt>
    <dgm:pt modelId="{AC67C458-F935-4A63-88D9-C98282D7AE5C}" type="sibTrans" cxnId="{BFFE7856-6538-430E-B115-F2F51CF0E523}">
      <dgm:prSet/>
      <dgm:spPr/>
      <dgm:t>
        <a:bodyPr/>
        <a:lstStyle/>
        <a:p>
          <a:endParaRPr lang="pl-PL"/>
        </a:p>
      </dgm:t>
    </dgm:pt>
    <dgm:pt modelId="{BE6E4886-8D9B-4A06-B940-0EB6EB7E3F74}">
      <dgm:prSet/>
      <dgm:spPr/>
      <dgm:t>
        <a:bodyPr/>
        <a:lstStyle/>
        <a:p>
          <a:pPr rtl="0"/>
          <a:r>
            <a:rPr lang="pl-PL" dirty="0" smtClean="0"/>
            <a:t>Ekonomiczno-finansowe</a:t>
          </a:r>
          <a:endParaRPr lang="pl-PL" dirty="0"/>
        </a:p>
      </dgm:t>
    </dgm:pt>
    <dgm:pt modelId="{1FDD40A6-9E8E-43E0-9E7B-334EF841E7D0}" type="parTrans" cxnId="{4490AE37-E14D-4A3D-87D9-556372148B5F}">
      <dgm:prSet/>
      <dgm:spPr/>
      <dgm:t>
        <a:bodyPr/>
        <a:lstStyle/>
        <a:p>
          <a:endParaRPr lang="pl-PL"/>
        </a:p>
      </dgm:t>
    </dgm:pt>
    <dgm:pt modelId="{C5E30986-3058-43B4-9989-3D0070F5B92F}" type="sibTrans" cxnId="{4490AE37-E14D-4A3D-87D9-556372148B5F}">
      <dgm:prSet/>
      <dgm:spPr/>
      <dgm:t>
        <a:bodyPr/>
        <a:lstStyle/>
        <a:p>
          <a:endParaRPr lang="pl-PL"/>
        </a:p>
      </dgm:t>
    </dgm:pt>
    <dgm:pt modelId="{77DA11B8-5843-44FF-AA73-E4BABC90543D}">
      <dgm:prSet/>
      <dgm:spPr/>
      <dgm:t>
        <a:bodyPr/>
        <a:lstStyle/>
        <a:p>
          <a:pPr rtl="0"/>
          <a:r>
            <a:rPr lang="pl-PL" dirty="0" smtClean="0"/>
            <a:t>ograniczone możliwości zmiany trasy proj. sieci w obrębie nieruchomości objętych w planie</a:t>
          </a:r>
          <a:endParaRPr lang="pl-PL" dirty="0"/>
        </a:p>
      </dgm:t>
    </dgm:pt>
    <dgm:pt modelId="{B4745ECD-D39D-4914-8415-06BE0EA81F52}" type="parTrans" cxnId="{D194A969-94C4-41B3-A9C9-4ABA27F12009}">
      <dgm:prSet/>
      <dgm:spPr/>
      <dgm:t>
        <a:bodyPr/>
        <a:lstStyle/>
        <a:p>
          <a:endParaRPr lang="pl-PL"/>
        </a:p>
      </dgm:t>
    </dgm:pt>
    <dgm:pt modelId="{91567D2F-F465-46F8-9F94-D50E17198A08}" type="sibTrans" cxnId="{D194A969-94C4-41B3-A9C9-4ABA27F12009}">
      <dgm:prSet/>
      <dgm:spPr/>
      <dgm:t>
        <a:bodyPr/>
        <a:lstStyle/>
        <a:p>
          <a:endParaRPr lang="pl-PL"/>
        </a:p>
      </dgm:t>
    </dgm:pt>
    <dgm:pt modelId="{EC98058E-636D-487C-B231-C5F4842954DB}">
      <dgm:prSet/>
      <dgm:spPr/>
      <dgm:t>
        <a:bodyPr/>
        <a:lstStyle/>
        <a:p>
          <a:pPr rtl="0"/>
          <a:r>
            <a:rPr lang="pl-PL" dirty="0" smtClean="0"/>
            <a:t>możliwości finansowania inwestycji</a:t>
          </a:r>
          <a:endParaRPr lang="pl-PL" dirty="0"/>
        </a:p>
      </dgm:t>
    </dgm:pt>
    <dgm:pt modelId="{D5760D5E-CC82-48A9-9595-E492F76D5BB9}" type="parTrans" cxnId="{1F86AB4F-645A-4D27-87A9-F39E7A707FAC}">
      <dgm:prSet/>
      <dgm:spPr/>
      <dgm:t>
        <a:bodyPr/>
        <a:lstStyle/>
        <a:p>
          <a:endParaRPr lang="pl-PL"/>
        </a:p>
      </dgm:t>
    </dgm:pt>
    <dgm:pt modelId="{473070A2-4E23-478E-A21B-DAE8FF9EE53A}" type="sibTrans" cxnId="{1F86AB4F-645A-4D27-87A9-F39E7A707FAC}">
      <dgm:prSet/>
      <dgm:spPr/>
      <dgm:t>
        <a:bodyPr/>
        <a:lstStyle/>
        <a:p>
          <a:endParaRPr lang="pl-PL"/>
        </a:p>
      </dgm:t>
    </dgm:pt>
    <dgm:pt modelId="{1AA1BB4E-1318-4FC7-AEA6-63CA3B5651DC}">
      <dgm:prSet/>
      <dgm:spPr/>
      <dgm:t>
        <a:bodyPr/>
        <a:lstStyle/>
        <a:p>
          <a:pPr rtl="0"/>
          <a:r>
            <a:rPr lang="pl-PL" dirty="0" smtClean="0"/>
            <a:t>zwrot z zaangażowanego kapitału</a:t>
          </a:r>
          <a:endParaRPr lang="pl-PL" dirty="0"/>
        </a:p>
      </dgm:t>
    </dgm:pt>
    <dgm:pt modelId="{94BE9460-CFFB-4BFF-AE2A-88BDE7244F7F}" type="parTrans" cxnId="{DA2DA33B-2CDF-4A7D-B33B-FF51746811B2}">
      <dgm:prSet/>
      <dgm:spPr/>
      <dgm:t>
        <a:bodyPr/>
        <a:lstStyle/>
        <a:p>
          <a:endParaRPr lang="pl-PL"/>
        </a:p>
      </dgm:t>
    </dgm:pt>
    <dgm:pt modelId="{94B94CD8-77D4-4F5B-B9C3-29E36803560D}" type="sibTrans" cxnId="{DA2DA33B-2CDF-4A7D-B33B-FF51746811B2}">
      <dgm:prSet/>
      <dgm:spPr/>
      <dgm:t>
        <a:bodyPr/>
        <a:lstStyle/>
        <a:p>
          <a:endParaRPr lang="pl-PL"/>
        </a:p>
      </dgm:t>
    </dgm:pt>
    <dgm:pt modelId="{2F950E17-C423-45B5-9A6E-1F94BC6C4921}">
      <dgm:prSet/>
      <dgm:spPr/>
      <dgm:t>
        <a:bodyPr/>
        <a:lstStyle/>
        <a:p>
          <a:pPr rtl="0"/>
          <a:r>
            <a:rPr lang="pl-PL" dirty="0" smtClean="0"/>
            <a:t>Siła nabywcza klientów</a:t>
          </a:r>
          <a:endParaRPr lang="pl-PL" dirty="0"/>
        </a:p>
      </dgm:t>
    </dgm:pt>
    <dgm:pt modelId="{C7FA2334-7A6A-4372-A0C9-1A0080ABA3DA}" type="parTrans" cxnId="{6D3E48AE-FAA8-452B-83B7-08F6DBE132CE}">
      <dgm:prSet/>
      <dgm:spPr/>
      <dgm:t>
        <a:bodyPr/>
        <a:lstStyle/>
        <a:p>
          <a:endParaRPr lang="pl-PL"/>
        </a:p>
      </dgm:t>
    </dgm:pt>
    <dgm:pt modelId="{6EF716BB-60DF-41E1-9A85-21B665C66A5F}" type="sibTrans" cxnId="{6D3E48AE-FAA8-452B-83B7-08F6DBE132CE}">
      <dgm:prSet/>
      <dgm:spPr/>
      <dgm:t>
        <a:bodyPr/>
        <a:lstStyle/>
        <a:p>
          <a:endParaRPr lang="pl-PL"/>
        </a:p>
      </dgm:t>
    </dgm:pt>
    <dgm:pt modelId="{DA532EE5-A317-4CA8-BFC8-C9AA77FB1F1E}">
      <dgm:prSet/>
      <dgm:spPr/>
      <dgm:t>
        <a:bodyPr/>
        <a:lstStyle/>
        <a:p>
          <a:pPr rtl="0"/>
          <a:r>
            <a:rPr lang="pl-PL" dirty="0" smtClean="0"/>
            <a:t>Techniczne, technologiczne</a:t>
          </a:r>
          <a:endParaRPr lang="pl-PL" dirty="0"/>
        </a:p>
      </dgm:t>
    </dgm:pt>
    <dgm:pt modelId="{3A38FCB4-446D-4129-91D2-C1513C1FE95B}" type="parTrans" cxnId="{E34E6ED9-4782-4BD9-83B9-9918A582E5BE}">
      <dgm:prSet/>
      <dgm:spPr/>
      <dgm:t>
        <a:bodyPr/>
        <a:lstStyle/>
        <a:p>
          <a:endParaRPr lang="pl-PL"/>
        </a:p>
      </dgm:t>
    </dgm:pt>
    <dgm:pt modelId="{633DC789-05FF-4848-AC78-69DD96BA2C8E}" type="sibTrans" cxnId="{E34E6ED9-4782-4BD9-83B9-9918A582E5BE}">
      <dgm:prSet/>
      <dgm:spPr/>
      <dgm:t>
        <a:bodyPr/>
        <a:lstStyle/>
        <a:p>
          <a:endParaRPr lang="pl-PL"/>
        </a:p>
      </dgm:t>
    </dgm:pt>
    <dgm:pt modelId="{E75C346E-434A-49CB-AFA2-2C761A105951}">
      <dgm:prSet/>
      <dgm:spPr/>
      <dgm:t>
        <a:bodyPr/>
        <a:lstStyle/>
        <a:p>
          <a:pPr rtl="0"/>
          <a:r>
            <a:rPr lang="pl-PL" dirty="0" smtClean="0"/>
            <a:t>lokalne ograniczenia przepustowości w punktach wyjścia z systemu przesyłowego </a:t>
          </a:r>
          <a:endParaRPr lang="pl-PL" dirty="0"/>
        </a:p>
      </dgm:t>
    </dgm:pt>
    <dgm:pt modelId="{C8E5A6C2-C543-4607-9B6E-AC141BB180CF}" type="parTrans" cxnId="{65520A1A-2DA8-457B-9E8A-777B285B1F27}">
      <dgm:prSet/>
      <dgm:spPr/>
      <dgm:t>
        <a:bodyPr/>
        <a:lstStyle/>
        <a:p>
          <a:endParaRPr lang="pl-PL"/>
        </a:p>
      </dgm:t>
    </dgm:pt>
    <dgm:pt modelId="{705D0DAD-6966-4C6D-BE72-6ED50043625F}" type="sibTrans" cxnId="{65520A1A-2DA8-457B-9E8A-777B285B1F27}">
      <dgm:prSet/>
      <dgm:spPr/>
      <dgm:t>
        <a:bodyPr/>
        <a:lstStyle/>
        <a:p>
          <a:endParaRPr lang="pl-PL"/>
        </a:p>
      </dgm:t>
    </dgm:pt>
    <dgm:pt modelId="{DB17B4AC-9DE5-44C5-A1D6-3BA32851FAC1}">
      <dgm:prSet/>
      <dgm:spPr/>
      <dgm:t>
        <a:bodyPr/>
        <a:lstStyle/>
        <a:p>
          <a:pPr rtl="0"/>
          <a:r>
            <a:rPr lang="pl-PL" dirty="0" smtClean="0"/>
            <a:t>technologia budowy i modernizacji sieci gazowej</a:t>
          </a:r>
          <a:endParaRPr lang="pl-PL" dirty="0"/>
        </a:p>
      </dgm:t>
    </dgm:pt>
    <dgm:pt modelId="{DFB5B206-B86F-47F4-82D0-061A9E0F857C}" type="parTrans" cxnId="{72ACE2E8-8A7E-491F-B3D0-C71D06CC24FC}">
      <dgm:prSet/>
      <dgm:spPr/>
      <dgm:t>
        <a:bodyPr/>
        <a:lstStyle/>
        <a:p>
          <a:endParaRPr lang="pl-PL"/>
        </a:p>
      </dgm:t>
    </dgm:pt>
    <dgm:pt modelId="{4C1D510D-EE69-4A31-BABC-E88A00E26E6B}" type="sibTrans" cxnId="{72ACE2E8-8A7E-491F-B3D0-C71D06CC24FC}">
      <dgm:prSet/>
      <dgm:spPr/>
      <dgm:t>
        <a:bodyPr/>
        <a:lstStyle/>
        <a:p>
          <a:endParaRPr lang="pl-PL"/>
        </a:p>
      </dgm:t>
    </dgm:pt>
    <dgm:pt modelId="{CE7D2086-4DF9-471A-A154-8F33E0C53951}">
      <dgm:prSet/>
      <dgm:spPr/>
      <dgm:t>
        <a:bodyPr/>
        <a:lstStyle/>
        <a:p>
          <a:pPr rtl="0"/>
          <a:r>
            <a:rPr lang="pl-PL" dirty="0" smtClean="0"/>
            <a:t>dostępność sieci gazowej </a:t>
          </a:r>
          <a:endParaRPr lang="pl-PL" dirty="0"/>
        </a:p>
      </dgm:t>
    </dgm:pt>
    <dgm:pt modelId="{22909CC6-6EE5-4FF4-9022-70F91B37534C}" type="parTrans" cxnId="{1E47C755-CD3A-479A-A62C-9594E4E3C027}">
      <dgm:prSet/>
      <dgm:spPr/>
      <dgm:t>
        <a:bodyPr/>
        <a:lstStyle/>
        <a:p>
          <a:endParaRPr lang="pl-PL"/>
        </a:p>
      </dgm:t>
    </dgm:pt>
    <dgm:pt modelId="{709A64D9-C602-4812-B8CB-19A35ED4A54E}" type="sibTrans" cxnId="{1E47C755-CD3A-479A-A62C-9594E4E3C027}">
      <dgm:prSet/>
      <dgm:spPr/>
      <dgm:t>
        <a:bodyPr/>
        <a:lstStyle/>
        <a:p>
          <a:endParaRPr lang="pl-PL"/>
        </a:p>
      </dgm:t>
    </dgm:pt>
    <dgm:pt modelId="{CDC1C007-E9A7-4208-A520-9E099975688D}">
      <dgm:prSet/>
      <dgm:spPr/>
      <dgm:t>
        <a:bodyPr/>
        <a:lstStyle/>
        <a:p>
          <a:pPr rtl="0"/>
          <a:r>
            <a:rPr lang="pl-PL" dirty="0" smtClean="0"/>
            <a:t>sprzeciwy społeczne dla planowanych inwestycji</a:t>
          </a:r>
          <a:endParaRPr lang="pl-PL" dirty="0"/>
        </a:p>
      </dgm:t>
    </dgm:pt>
    <dgm:pt modelId="{1AA8B0EA-59AF-4242-A6A8-A692BCD67B4D}" type="parTrans" cxnId="{504FBDF3-A6DC-475F-BA09-623DDC07FA4A}">
      <dgm:prSet/>
      <dgm:spPr/>
      <dgm:t>
        <a:bodyPr/>
        <a:lstStyle/>
        <a:p>
          <a:endParaRPr lang="pl-PL"/>
        </a:p>
      </dgm:t>
    </dgm:pt>
    <dgm:pt modelId="{0FB64ACC-BB7E-4BBB-A1A4-C6E53BC66349}" type="sibTrans" cxnId="{504FBDF3-A6DC-475F-BA09-623DDC07FA4A}">
      <dgm:prSet/>
      <dgm:spPr/>
      <dgm:t>
        <a:bodyPr/>
        <a:lstStyle/>
        <a:p>
          <a:endParaRPr lang="pl-PL"/>
        </a:p>
      </dgm:t>
    </dgm:pt>
    <dgm:pt modelId="{0B847F76-8F0E-4D37-9A22-C6573CD08B9C}">
      <dgm:prSet/>
      <dgm:spPr/>
      <dgm:t>
        <a:bodyPr/>
        <a:lstStyle/>
        <a:p>
          <a:pPr rtl="0"/>
          <a:r>
            <a:rPr lang="pl-PL" dirty="0" smtClean="0"/>
            <a:t>stabilność sfery polityki energetycznej, przestrzennej, finansowej </a:t>
          </a:r>
          <a:endParaRPr lang="pl-PL" dirty="0"/>
        </a:p>
      </dgm:t>
    </dgm:pt>
    <dgm:pt modelId="{E374B9D3-C0E8-4A80-8FEE-AE77780DF2AB}" type="parTrans" cxnId="{3F741ACF-E462-4CA6-9C88-974DCE98C2B4}">
      <dgm:prSet/>
      <dgm:spPr/>
      <dgm:t>
        <a:bodyPr/>
        <a:lstStyle/>
        <a:p>
          <a:endParaRPr lang="pl-PL"/>
        </a:p>
      </dgm:t>
    </dgm:pt>
    <dgm:pt modelId="{66352BA7-A090-4E6D-A501-0F3DE3545DA7}" type="sibTrans" cxnId="{3F741ACF-E462-4CA6-9C88-974DCE98C2B4}">
      <dgm:prSet/>
      <dgm:spPr/>
      <dgm:t>
        <a:bodyPr/>
        <a:lstStyle/>
        <a:p>
          <a:endParaRPr lang="pl-PL"/>
        </a:p>
      </dgm:t>
    </dgm:pt>
    <dgm:pt modelId="{F39D7F95-A664-4F98-8A1C-D5A4018AD6EF}" type="pres">
      <dgm:prSet presAssocID="{25B5F168-EBF3-4364-ACEA-1504287D1E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7AA495E-77E6-4935-903D-E6375500E18D}" type="pres">
      <dgm:prSet presAssocID="{DA532EE5-A317-4CA8-BFC8-C9AA77FB1F1E}" presName="parentLin" presStyleCnt="0"/>
      <dgm:spPr/>
    </dgm:pt>
    <dgm:pt modelId="{E9191495-D210-4291-983B-F43FE2E9BD83}" type="pres">
      <dgm:prSet presAssocID="{DA532EE5-A317-4CA8-BFC8-C9AA77FB1F1E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62EB6D3A-4881-465A-A474-8206818E2781}" type="pres">
      <dgm:prSet presAssocID="{DA532EE5-A317-4CA8-BFC8-C9AA77FB1F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4FCC70-B130-4B01-B6A6-2A556AF15204}" type="pres">
      <dgm:prSet presAssocID="{DA532EE5-A317-4CA8-BFC8-C9AA77FB1F1E}" presName="negativeSpace" presStyleCnt="0"/>
      <dgm:spPr/>
    </dgm:pt>
    <dgm:pt modelId="{C4AF468B-7311-409A-B5CE-5285AF23BCDB}" type="pres">
      <dgm:prSet presAssocID="{DA532EE5-A317-4CA8-BFC8-C9AA77FB1F1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C9CE2C-3AEC-4030-8659-335BC10758B7}" type="pres">
      <dgm:prSet presAssocID="{633DC789-05FF-4848-AC78-69DD96BA2C8E}" presName="spaceBetweenRectangles" presStyleCnt="0"/>
      <dgm:spPr/>
    </dgm:pt>
    <dgm:pt modelId="{6C036290-ACE1-411B-B5B5-99ABB7E592A1}" type="pres">
      <dgm:prSet presAssocID="{40FA5017-A409-49D6-A7B8-0579E78CFCDA}" presName="parentLin" presStyleCnt="0"/>
      <dgm:spPr/>
    </dgm:pt>
    <dgm:pt modelId="{CB9F64B3-56F8-4976-97E0-4E4B77A8DDFF}" type="pres">
      <dgm:prSet presAssocID="{40FA5017-A409-49D6-A7B8-0579E78CFCD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2EFD91C1-B5C4-4A9E-8675-18F1AEB9691E}" type="pres">
      <dgm:prSet presAssocID="{40FA5017-A409-49D6-A7B8-0579E78CFC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9C6F98-D5E3-4957-AFAD-20049DF5EB90}" type="pres">
      <dgm:prSet presAssocID="{40FA5017-A409-49D6-A7B8-0579E78CFCDA}" presName="negativeSpace" presStyleCnt="0"/>
      <dgm:spPr/>
    </dgm:pt>
    <dgm:pt modelId="{A619D757-7D81-4CAF-B151-5FEED4B666A9}" type="pres">
      <dgm:prSet presAssocID="{40FA5017-A409-49D6-A7B8-0579E78CFCD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193885-6719-4FE7-9E3E-D291DF9C90B6}" type="pres">
      <dgm:prSet presAssocID="{A57B0DCB-F539-4775-A268-3E2DE2EF1583}" presName="spaceBetweenRectangles" presStyleCnt="0"/>
      <dgm:spPr/>
    </dgm:pt>
    <dgm:pt modelId="{66EA3855-3D13-4AE3-9034-7AFEF9F213CA}" type="pres">
      <dgm:prSet presAssocID="{BE6E4886-8D9B-4A06-B940-0EB6EB7E3F74}" presName="parentLin" presStyleCnt="0"/>
      <dgm:spPr/>
    </dgm:pt>
    <dgm:pt modelId="{DBCD4455-B80E-4407-BDD1-3293A802ECF3}" type="pres">
      <dgm:prSet presAssocID="{BE6E4886-8D9B-4A06-B940-0EB6EB7E3F74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A6500E3B-7B53-4C78-962C-B669424370BB}" type="pres">
      <dgm:prSet presAssocID="{BE6E4886-8D9B-4A06-B940-0EB6EB7E3F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CF7EB7-7729-4C6E-A291-817504F7AA2A}" type="pres">
      <dgm:prSet presAssocID="{BE6E4886-8D9B-4A06-B940-0EB6EB7E3F74}" presName="negativeSpace" presStyleCnt="0"/>
      <dgm:spPr/>
    </dgm:pt>
    <dgm:pt modelId="{1442CAE2-F680-4715-8C0C-5CAA14569159}" type="pres">
      <dgm:prSet presAssocID="{BE6E4886-8D9B-4A06-B940-0EB6EB7E3F7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F741ACF-E462-4CA6-9C88-974DCE98C2B4}" srcId="{40FA5017-A409-49D6-A7B8-0579E78CFCDA}" destId="{0B847F76-8F0E-4D37-9A22-C6573CD08B9C}" srcOrd="5" destOrd="0" parTransId="{E374B9D3-C0E8-4A80-8FEE-AE77780DF2AB}" sibTransId="{66352BA7-A090-4E6D-A501-0F3DE3545DA7}"/>
    <dgm:cxn modelId="{961F908F-1E47-4B15-BE8F-60D2A3BD1BB8}" type="presOf" srcId="{EC98058E-636D-487C-B231-C5F4842954DB}" destId="{1442CAE2-F680-4715-8C0C-5CAA14569159}" srcOrd="0" destOrd="0" presId="urn:microsoft.com/office/officeart/2005/8/layout/list1"/>
    <dgm:cxn modelId="{644AC8A0-E487-47D0-8401-DAB2A3A59E0B}" type="presOf" srcId="{536B7ABB-90DB-4C9B-853A-C85C46E538E7}" destId="{A619D757-7D81-4CAF-B151-5FEED4B666A9}" srcOrd="0" destOrd="2" presId="urn:microsoft.com/office/officeart/2005/8/layout/list1"/>
    <dgm:cxn modelId="{1E47C755-CD3A-479A-A62C-9594E4E3C027}" srcId="{DA532EE5-A317-4CA8-BFC8-C9AA77FB1F1E}" destId="{CE7D2086-4DF9-471A-A154-8F33E0C53951}" srcOrd="0" destOrd="0" parTransId="{22909CC6-6EE5-4FF4-9022-70F91B37534C}" sibTransId="{709A64D9-C602-4812-B8CB-19A35ED4A54E}"/>
    <dgm:cxn modelId="{0D6BA66F-3DAC-4B1F-BF33-22FF32B10B5A}" type="presOf" srcId="{CDC1C007-E9A7-4208-A520-9E099975688D}" destId="{A619D757-7D81-4CAF-B151-5FEED4B666A9}" srcOrd="0" destOrd="4" presId="urn:microsoft.com/office/officeart/2005/8/layout/list1"/>
    <dgm:cxn modelId="{BE370DCA-6895-4122-822D-599D266CDC72}" srcId="{40FA5017-A409-49D6-A7B8-0579E78CFCDA}" destId="{7488F0BD-0640-4D9C-A9A2-0A6AB9C4E7F1}" srcOrd="1" destOrd="0" parTransId="{06267E10-5D11-4183-A179-472271A5E3B3}" sibTransId="{3288084E-2EC6-4430-9957-C851BB45B2FB}"/>
    <dgm:cxn modelId="{4670B918-AA3B-4B2D-AE28-4B65833C54C5}" type="presOf" srcId="{40FA5017-A409-49D6-A7B8-0579E78CFCDA}" destId="{2EFD91C1-B5C4-4A9E-8675-18F1AEB9691E}" srcOrd="1" destOrd="0" presId="urn:microsoft.com/office/officeart/2005/8/layout/list1"/>
    <dgm:cxn modelId="{386AA8A6-5CE1-4715-8437-876DAA6CCA9C}" type="presOf" srcId="{77DA11B8-5843-44FF-AA73-E4BABC90543D}" destId="{A619D757-7D81-4CAF-B151-5FEED4B666A9}" srcOrd="0" destOrd="0" presId="urn:microsoft.com/office/officeart/2005/8/layout/list1"/>
    <dgm:cxn modelId="{1E922C8E-A7CE-4529-8B93-FCFDCC802BC3}" srcId="{25B5F168-EBF3-4364-ACEA-1504287D1E8C}" destId="{40FA5017-A409-49D6-A7B8-0579E78CFCDA}" srcOrd="1" destOrd="0" parTransId="{0A2A2C59-D1A4-4052-ADC8-E69B85EC218F}" sibTransId="{A57B0DCB-F539-4775-A268-3E2DE2EF1583}"/>
    <dgm:cxn modelId="{B4540F2E-10E5-44AE-AD8E-634CF7ADD8E2}" type="presOf" srcId="{068336C5-9EFC-471A-A952-319FE23ADD45}" destId="{A619D757-7D81-4CAF-B151-5FEED4B666A9}" srcOrd="0" destOrd="3" presId="urn:microsoft.com/office/officeart/2005/8/layout/list1"/>
    <dgm:cxn modelId="{65520A1A-2DA8-457B-9E8A-777B285B1F27}" srcId="{DA532EE5-A317-4CA8-BFC8-C9AA77FB1F1E}" destId="{E75C346E-434A-49CB-AFA2-2C761A105951}" srcOrd="1" destOrd="0" parTransId="{C8E5A6C2-C543-4607-9B6E-AC141BB180CF}" sibTransId="{705D0DAD-6966-4C6D-BE72-6ED50043625F}"/>
    <dgm:cxn modelId="{EE06D9A4-0027-4584-A30B-5876B6D93A79}" type="presOf" srcId="{CE7D2086-4DF9-471A-A154-8F33E0C53951}" destId="{C4AF468B-7311-409A-B5CE-5285AF23BCDB}" srcOrd="0" destOrd="0" presId="urn:microsoft.com/office/officeart/2005/8/layout/list1"/>
    <dgm:cxn modelId="{E34E6ED9-4782-4BD9-83B9-9918A582E5BE}" srcId="{25B5F168-EBF3-4364-ACEA-1504287D1E8C}" destId="{DA532EE5-A317-4CA8-BFC8-C9AA77FB1F1E}" srcOrd="0" destOrd="0" parTransId="{3A38FCB4-446D-4129-91D2-C1513C1FE95B}" sibTransId="{633DC789-05FF-4848-AC78-69DD96BA2C8E}"/>
    <dgm:cxn modelId="{DA2DA33B-2CDF-4A7D-B33B-FF51746811B2}" srcId="{BE6E4886-8D9B-4A06-B940-0EB6EB7E3F74}" destId="{1AA1BB4E-1318-4FC7-AEA6-63CA3B5651DC}" srcOrd="1" destOrd="0" parTransId="{94BE9460-CFFB-4BFF-AE2A-88BDE7244F7F}" sibTransId="{94B94CD8-77D4-4F5B-B9C3-29E36803560D}"/>
    <dgm:cxn modelId="{72ACE2E8-8A7E-491F-B3D0-C71D06CC24FC}" srcId="{DA532EE5-A317-4CA8-BFC8-C9AA77FB1F1E}" destId="{DB17B4AC-9DE5-44C5-A1D6-3BA32851FAC1}" srcOrd="2" destOrd="0" parTransId="{DFB5B206-B86F-47F4-82D0-061A9E0F857C}" sibTransId="{4C1D510D-EE69-4A31-BABC-E88A00E26E6B}"/>
    <dgm:cxn modelId="{A05086A4-9312-403D-96FA-9B2034A33D11}" type="presOf" srcId="{0B847F76-8F0E-4D37-9A22-C6573CD08B9C}" destId="{A619D757-7D81-4CAF-B151-5FEED4B666A9}" srcOrd="0" destOrd="5" presId="urn:microsoft.com/office/officeart/2005/8/layout/list1"/>
    <dgm:cxn modelId="{D2A33FD3-5BD0-487E-BD24-4C9469DFE9B3}" type="presOf" srcId="{25B5F168-EBF3-4364-ACEA-1504287D1E8C}" destId="{F39D7F95-A664-4F98-8A1C-D5A4018AD6EF}" srcOrd="0" destOrd="0" presId="urn:microsoft.com/office/officeart/2005/8/layout/list1"/>
    <dgm:cxn modelId="{504FBDF3-A6DC-475F-BA09-623DDC07FA4A}" srcId="{40FA5017-A409-49D6-A7B8-0579E78CFCDA}" destId="{CDC1C007-E9A7-4208-A520-9E099975688D}" srcOrd="4" destOrd="0" parTransId="{1AA8B0EA-59AF-4242-A6A8-A692BCD67B4D}" sibTransId="{0FB64ACC-BB7E-4BBB-A1A4-C6E53BC66349}"/>
    <dgm:cxn modelId="{B9AA3F08-B9E1-477D-96BE-7C4A5F39FBF1}" type="presOf" srcId="{7488F0BD-0640-4D9C-A9A2-0A6AB9C4E7F1}" destId="{A619D757-7D81-4CAF-B151-5FEED4B666A9}" srcOrd="0" destOrd="1" presId="urn:microsoft.com/office/officeart/2005/8/layout/list1"/>
    <dgm:cxn modelId="{25BE24FC-13BB-4F96-A7C2-752A75D29285}" type="presOf" srcId="{DB17B4AC-9DE5-44C5-A1D6-3BA32851FAC1}" destId="{C4AF468B-7311-409A-B5CE-5285AF23BCDB}" srcOrd="0" destOrd="2" presId="urn:microsoft.com/office/officeart/2005/8/layout/list1"/>
    <dgm:cxn modelId="{BFFE7856-6538-430E-B115-F2F51CF0E523}" srcId="{40FA5017-A409-49D6-A7B8-0579E78CFCDA}" destId="{068336C5-9EFC-471A-A952-319FE23ADD45}" srcOrd="3" destOrd="0" parTransId="{60327676-D433-48EA-8680-E7B7B59FBF27}" sibTransId="{AC67C458-F935-4A63-88D9-C98282D7AE5C}"/>
    <dgm:cxn modelId="{DD28471F-7002-4740-BDE2-C6C5F07D3F08}" type="presOf" srcId="{BE6E4886-8D9B-4A06-B940-0EB6EB7E3F74}" destId="{A6500E3B-7B53-4C78-962C-B669424370BB}" srcOrd="1" destOrd="0" presId="urn:microsoft.com/office/officeart/2005/8/layout/list1"/>
    <dgm:cxn modelId="{1F86AB4F-645A-4D27-87A9-F39E7A707FAC}" srcId="{BE6E4886-8D9B-4A06-B940-0EB6EB7E3F74}" destId="{EC98058E-636D-487C-B231-C5F4842954DB}" srcOrd="0" destOrd="0" parTransId="{D5760D5E-CC82-48A9-9595-E492F76D5BB9}" sibTransId="{473070A2-4E23-478E-A21B-DAE8FF9EE53A}"/>
    <dgm:cxn modelId="{E7CBA524-1DEA-4AC7-AFFC-A1E56CB84DA0}" srcId="{40FA5017-A409-49D6-A7B8-0579E78CFCDA}" destId="{536B7ABB-90DB-4C9B-853A-C85C46E538E7}" srcOrd="2" destOrd="0" parTransId="{039389E3-4933-4FE7-A5EC-ED180FA07ADB}" sibTransId="{1D4C8750-F306-4188-8F70-CEEC7DABBB53}"/>
    <dgm:cxn modelId="{6D3E48AE-FAA8-452B-83B7-08F6DBE132CE}" srcId="{BE6E4886-8D9B-4A06-B940-0EB6EB7E3F74}" destId="{2F950E17-C423-45B5-9A6E-1F94BC6C4921}" srcOrd="2" destOrd="0" parTransId="{C7FA2334-7A6A-4372-A0C9-1A0080ABA3DA}" sibTransId="{6EF716BB-60DF-41E1-9A85-21B665C66A5F}"/>
    <dgm:cxn modelId="{8A826C4E-C18C-45A7-BB3D-E1F883AF49DA}" type="presOf" srcId="{BE6E4886-8D9B-4A06-B940-0EB6EB7E3F74}" destId="{DBCD4455-B80E-4407-BDD1-3293A802ECF3}" srcOrd="0" destOrd="0" presId="urn:microsoft.com/office/officeart/2005/8/layout/list1"/>
    <dgm:cxn modelId="{B5EF633A-DD07-4A82-A2D1-709A6A5B7C6E}" type="presOf" srcId="{DA532EE5-A317-4CA8-BFC8-C9AA77FB1F1E}" destId="{E9191495-D210-4291-983B-F43FE2E9BD83}" srcOrd="0" destOrd="0" presId="urn:microsoft.com/office/officeart/2005/8/layout/list1"/>
    <dgm:cxn modelId="{8FDBB1FA-EC5D-4DF6-8676-E869F4F9DFD3}" type="presOf" srcId="{2F950E17-C423-45B5-9A6E-1F94BC6C4921}" destId="{1442CAE2-F680-4715-8C0C-5CAA14569159}" srcOrd="0" destOrd="2" presId="urn:microsoft.com/office/officeart/2005/8/layout/list1"/>
    <dgm:cxn modelId="{4490AE37-E14D-4A3D-87D9-556372148B5F}" srcId="{25B5F168-EBF3-4364-ACEA-1504287D1E8C}" destId="{BE6E4886-8D9B-4A06-B940-0EB6EB7E3F74}" srcOrd="2" destOrd="0" parTransId="{1FDD40A6-9E8E-43E0-9E7B-334EF841E7D0}" sibTransId="{C5E30986-3058-43B4-9989-3D0070F5B92F}"/>
    <dgm:cxn modelId="{D194A969-94C4-41B3-A9C9-4ABA27F12009}" srcId="{40FA5017-A409-49D6-A7B8-0579E78CFCDA}" destId="{77DA11B8-5843-44FF-AA73-E4BABC90543D}" srcOrd="0" destOrd="0" parTransId="{B4745ECD-D39D-4914-8415-06BE0EA81F52}" sibTransId="{91567D2F-F465-46F8-9F94-D50E17198A08}"/>
    <dgm:cxn modelId="{B67A3F83-C036-4759-BA50-B98F249064F2}" type="presOf" srcId="{40FA5017-A409-49D6-A7B8-0579E78CFCDA}" destId="{CB9F64B3-56F8-4976-97E0-4E4B77A8DDFF}" srcOrd="0" destOrd="0" presId="urn:microsoft.com/office/officeart/2005/8/layout/list1"/>
    <dgm:cxn modelId="{10D93FB0-9F07-4D76-B13C-8951A4AC2184}" type="presOf" srcId="{DA532EE5-A317-4CA8-BFC8-C9AA77FB1F1E}" destId="{62EB6D3A-4881-465A-A474-8206818E2781}" srcOrd="1" destOrd="0" presId="urn:microsoft.com/office/officeart/2005/8/layout/list1"/>
    <dgm:cxn modelId="{0E46D715-998F-41E4-8976-04485E0B2545}" type="presOf" srcId="{E75C346E-434A-49CB-AFA2-2C761A105951}" destId="{C4AF468B-7311-409A-B5CE-5285AF23BCDB}" srcOrd="0" destOrd="1" presId="urn:microsoft.com/office/officeart/2005/8/layout/list1"/>
    <dgm:cxn modelId="{72F8D250-1893-40F3-A120-13D9843F4D9E}" type="presOf" srcId="{1AA1BB4E-1318-4FC7-AEA6-63CA3B5651DC}" destId="{1442CAE2-F680-4715-8C0C-5CAA14569159}" srcOrd="0" destOrd="1" presId="urn:microsoft.com/office/officeart/2005/8/layout/list1"/>
    <dgm:cxn modelId="{8F32AE6A-F133-4389-8A3F-D17F87820EDA}" type="presParOf" srcId="{F39D7F95-A664-4F98-8A1C-D5A4018AD6EF}" destId="{F7AA495E-77E6-4935-903D-E6375500E18D}" srcOrd="0" destOrd="0" presId="urn:microsoft.com/office/officeart/2005/8/layout/list1"/>
    <dgm:cxn modelId="{12BD49F8-AB1E-46D7-BB3D-6C56B785664F}" type="presParOf" srcId="{F7AA495E-77E6-4935-903D-E6375500E18D}" destId="{E9191495-D210-4291-983B-F43FE2E9BD83}" srcOrd="0" destOrd="0" presId="urn:microsoft.com/office/officeart/2005/8/layout/list1"/>
    <dgm:cxn modelId="{63C2F97C-6A14-485F-A6EB-6D2DB1482177}" type="presParOf" srcId="{F7AA495E-77E6-4935-903D-E6375500E18D}" destId="{62EB6D3A-4881-465A-A474-8206818E2781}" srcOrd="1" destOrd="0" presId="urn:microsoft.com/office/officeart/2005/8/layout/list1"/>
    <dgm:cxn modelId="{FFB4D57D-F475-4B75-87FF-FC9FAADF2157}" type="presParOf" srcId="{F39D7F95-A664-4F98-8A1C-D5A4018AD6EF}" destId="{DA4FCC70-B130-4B01-B6A6-2A556AF15204}" srcOrd="1" destOrd="0" presId="urn:microsoft.com/office/officeart/2005/8/layout/list1"/>
    <dgm:cxn modelId="{A703D8B4-4245-42BB-A558-289B010F7F6D}" type="presParOf" srcId="{F39D7F95-A664-4F98-8A1C-D5A4018AD6EF}" destId="{C4AF468B-7311-409A-B5CE-5285AF23BCDB}" srcOrd="2" destOrd="0" presId="urn:microsoft.com/office/officeart/2005/8/layout/list1"/>
    <dgm:cxn modelId="{46F4884C-7C0C-48C2-95D4-038587617D70}" type="presParOf" srcId="{F39D7F95-A664-4F98-8A1C-D5A4018AD6EF}" destId="{E1C9CE2C-3AEC-4030-8659-335BC10758B7}" srcOrd="3" destOrd="0" presId="urn:microsoft.com/office/officeart/2005/8/layout/list1"/>
    <dgm:cxn modelId="{BA8B6F7E-5FC3-4A7F-BE7D-6F4AEE305356}" type="presParOf" srcId="{F39D7F95-A664-4F98-8A1C-D5A4018AD6EF}" destId="{6C036290-ACE1-411B-B5B5-99ABB7E592A1}" srcOrd="4" destOrd="0" presId="urn:microsoft.com/office/officeart/2005/8/layout/list1"/>
    <dgm:cxn modelId="{2BAF8802-31D1-48FA-ADD4-46E6DA4279F8}" type="presParOf" srcId="{6C036290-ACE1-411B-B5B5-99ABB7E592A1}" destId="{CB9F64B3-56F8-4976-97E0-4E4B77A8DDFF}" srcOrd="0" destOrd="0" presId="urn:microsoft.com/office/officeart/2005/8/layout/list1"/>
    <dgm:cxn modelId="{CAC59675-2E1F-4F20-B4F5-37BE5C7353B7}" type="presParOf" srcId="{6C036290-ACE1-411B-B5B5-99ABB7E592A1}" destId="{2EFD91C1-B5C4-4A9E-8675-18F1AEB9691E}" srcOrd="1" destOrd="0" presId="urn:microsoft.com/office/officeart/2005/8/layout/list1"/>
    <dgm:cxn modelId="{98528100-98B7-4573-87EB-A35E9756B510}" type="presParOf" srcId="{F39D7F95-A664-4F98-8A1C-D5A4018AD6EF}" destId="{7D9C6F98-D5E3-4957-AFAD-20049DF5EB90}" srcOrd="5" destOrd="0" presId="urn:microsoft.com/office/officeart/2005/8/layout/list1"/>
    <dgm:cxn modelId="{6037302C-DB5C-4ABB-8B31-A4A52532FCE2}" type="presParOf" srcId="{F39D7F95-A664-4F98-8A1C-D5A4018AD6EF}" destId="{A619D757-7D81-4CAF-B151-5FEED4B666A9}" srcOrd="6" destOrd="0" presId="urn:microsoft.com/office/officeart/2005/8/layout/list1"/>
    <dgm:cxn modelId="{E8279E8F-3542-4AA9-9CEC-F0C05E0214B3}" type="presParOf" srcId="{F39D7F95-A664-4F98-8A1C-D5A4018AD6EF}" destId="{4D193885-6719-4FE7-9E3E-D291DF9C90B6}" srcOrd="7" destOrd="0" presId="urn:microsoft.com/office/officeart/2005/8/layout/list1"/>
    <dgm:cxn modelId="{1DD5FE2B-7F7E-4F78-BFCA-A62835D26677}" type="presParOf" srcId="{F39D7F95-A664-4F98-8A1C-D5A4018AD6EF}" destId="{66EA3855-3D13-4AE3-9034-7AFEF9F213CA}" srcOrd="8" destOrd="0" presId="urn:microsoft.com/office/officeart/2005/8/layout/list1"/>
    <dgm:cxn modelId="{FA209D4E-2B8D-4499-8895-AFD838C53A1D}" type="presParOf" srcId="{66EA3855-3D13-4AE3-9034-7AFEF9F213CA}" destId="{DBCD4455-B80E-4407-BDD1-3293A802ECF3}" srcOrd="0" destOrd="0" presId="urn:microsoft.com/office/officeart/2005/8/layout/list1"/>
    <dgm:cxn modelId="{E54CD02D-DEA6-4446-B2F8-1293C6ACAB0D}" type="presParOf" srcId="{66EA3855-3D13-4AE3-9034-7AFEF9F213CA}" destId="{A6500E3B-7B53-4C78-962C-B669424370BB}" srcOrd="1" destOrd="0" presId="urn:microsoft.com/office/officeart/2005/8/layout/list1"/>
    <dgm:cxn modelId="{45A04AA2-B542-4F3E-AF91-7345933FF834}" type="presParOf" srcId="{F39D7F95-A664-4F98-8A1C-D5A4018AD6EF}" destId="{7ACF7EB7-7729-4C6E-A291-817504F7AA2A}" srcOrd="9" destOrd="0" presId="urn:microsoft.com/office/officeart/2005/8/layout/list1"/>
    <dgm:cxn modelId="{28EB3636-F8EA-4EDA-834F-33C2BB955061}" type="presParOf" srcId="{F39D7F95-A664-4F98-8A1C-D5A4018AD6EF}" destId="{1442CAE2-F680-4715-8C0C-5CAA145691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BD363E-49C1-4208-904C-B7BCACD0A1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901405-1C21-457F-A99D-101A0FD97A87}">
      <dgm:prSet phldrT="[Tekst]"/>
      <dgm:spPr/>
      <dgm:t>
        <a:bodyPr/>
        <a:lstStyle/>
        <a:p>
          <a:r>
            <a:rPr lang="pl-PL" dirty="0" smtClean="0"/>
            <a:t>konsultacje Polityki Energetycznej Polski  do roku 2050</a:t>
          </a:r>
          <a:endParaRPr lang="pl-PL" dirty="0"/>
        </a:p>
      </dgm:t>
    </dgm:pt>
    <dgm:pt modelId="{78D04229-DF2C-49E5-B5FD-B403683D6DAE}" type="parTrans" cxnId="{7D7B3D4E-E5E6-4DDA-97B9-B3686591D441}">
      <dgm:prSet/>
      <dgm:spPr/>
      <dgm:t>
        <a:bodyPr/>
        <a:lstStyle/>
        <a:p>
          <a:endParaRPr lang="pl-PL"/>
        </a:p>
      </dgm:t>
    </dgm:pt>
    <dgm:pt modelId="{AF8F246E-B4D4-42C4-9E64-71C5E7A5CDE8}" type="sibTrans" cxnId="{7D7B3D4E-E5E6-4DDA-97B9-B3686591D441}">
      <dgm:prSet/>
      <dgm:spPr/>
      <dgm:t>
        <a:bodyPr/>
        <a:lstStyle/>
        <a:p>
          <a:endParaRPr lang="pl-PL"/>
        </a:p>
      </dgm:t>
    </dgm:pt>
    <dgm:pt modelId="{B5A2B0B9-A941-4AAB-9BB7-740A55380045}">
      <dgm:prSet/>
      <dgm:spPr/>
      <dgm:t>
        <a:bodyPr/>
        <a:lstStyle/>
        <a:p>
          <a:r>
            <a:rPr lang="pl-PL" dirty="0" smtClean="0"/>
            <a:t>Pozyskiwanie </a:t>
          </a:r>
          <a:r>
            <a:rPr lang="pl-PL" dirty="0" err="1" smtClean="0"/>
            <a:t>dofinnasowania</a:t>
          </a:r>
          <a:r>
            <a:rPr lang="pl-PL" dirty="0" smtClean="0"/>
            <a:t> unijnego - wnioski do Project </a:t>
          </a:r>
          <a:r>
            <a:rPr lang="pl-PL" dirty="0" err="1" smtClean="0"/>
            <a:t>Pipeline</a:t>
          </a:r>
          <a:r>
            <a:rPr lang="pl-PL" dirty="0" smtClean="0"/>
            <a:t> dla sektora energetyki w ramach </a:t>
          </a:r>
          <a:r>
            <a:rPr lang="pl-PL" dirty="0" err="1" smtClean="0"/>
            <a:t>POIiŚ</a:t>
          </a:r>
          <a:r>
            <a:rPr lang="pl-PL" dirty="0" smtClean="0"/>
            <a:t> 2014-2020 (Lista Projektów Strategicznych dla infrastruktury energetycznej …)</a:t>
          </a:r>
        </a:p>
      </dgm:t>
    </dgm:pt>
    <dgm:pt modelId="{14AC02D0-8F18-47D1-B312-6F6CE329DDF4}" type="parTrans" cxnId="{C3AA1A5E-AA83-4876-B49B-A6FE27E6E1CB}">
      <dgm:prSet/>
      <dgm:spPr/>
      <dgm:t>
        <a:bodyPr/>
        <a:lstStyle/>
        <a:p>
          <a:endParaRPr lang="pl-PL"/>
        </a:p>
      </dgm:t>
    </dgm:pt>
    <dgm:pt modelId="{0615E367-B0F1-49B0-82F1-6180504DB3E4}" type="sibTrans" cxnId="{C3AA1A5E-AA83-4876-B49B-A6FE27E6E1CB}">
      <dgm:prSet/>
      <dgm:spPr/>
      <dgm:t>
        <a:bodyPr/>
        <a:lstStyle/>
        <a:p>
          <a:endParaRPr lang="pl-PL"/>
        </a:p>
      </dgm:t>
    </dgm:pt>
    <dgm:pt modelId="{C97DF6A1-B71C-4A02-A50B-2547EFC381D0}">
      <dgm:prSet/>
      <dgm:spPr/>
      <dgm:t>
        <a:bodyPr/>
        <a:lstStyle/>
        <a:p>
          <a:r>
            <a:rPr lang="pl-PL" dirty="0" smtClean="0"/>
            <a:t>Plan Rozwoju PSG na lata 2016-2020</a:t>
          </a:r>
        </a:p>
      </dgm:t>
    </dgm:pt>
    <dgm:pt modelId="{6B4E7CD0-7A12-4B28-8869-CB3A02B00643}" type="parTrans" cxnId="{44137C0F-6AD3-4980-8621-BF4589EC6A61}">
      <dgm:prSet/>
      <dgm:spPr/>
      <dgm:t>
        <a:bodyPr/>
        <a:lstStyle/>
        <a:p>
          <a:endParaRPr lang="pl-PL"/>
        </a:p>
      </dgm:t>
    </dgm:pt>
    <dgm:pt modelId="{8D446E35-2960-4060-8C1E-53C35CB2AECB}" type="sibTrans" cxnId="{44137C0F-6AD3-4980-8621-BF4589EC6A61}">
      <dgm:prSet/>
      <dgm:spPr/>
      <dgm:t>
        <a:bodyPr/>
        <a:lstStyle/>
        <a:p>
          <a:endParaRPr lang="pl-PL"/>
        </a:p>
      </dgm:t>
    </dgm:pt>
    <dgm:pt modelId="{E8BD28BF-28BA-4306-B0C6-8725D0760D6C}">
      <dgm:prSet/>
      <dgm:spPr/>
      <dgm:t>
        <a:bodyPr/>
        <a:lstStyle/>
        <a:p>
          <a:r>
            <a:rPr lang="pl-PL" dirty="0" smtClean="0"/>
            <a:t>Konsultacje i opiniowanie dokumentów planistycznych na szczeblu województw</a:t>
          </a:r>
        </a:p>
      </dgm:t>
    </dgm:pt>
    <dgm:pt modelId="{5AB1D8D4-EF72-4797-BCAA-227184EED5AC}" type="parTrans" cxnId="{A927C6A9-CB29-48E1-A231-EC93CB2D626B}">
      <dgm:prSet/>
      <dgm:spPr/>
      <dgm:t>
        <a:bodyPr/>
        <a:lstStyle/>
        <a:p>
          <a:endParaRPr lang="pl-PL"/>
        </a:p>
      </dgm:t>
    </dgm:pt>
    <dgm:pt modelId="{B77A3F28-EDFA-46A6-91E3-E5A10A47E85E}" type="sibTrans" cxnId="{A927C6A9-CB29-48E1-A231-EC93CB2D626B}">
      <dgm:prSet/>
      <dgm:spPr/>
      <dgm:t>
        <a:bodyPr/>
        <a:lstStyle/>
        <a:p>
          <a:endParaRPr lang="pl-PL"/>
        </a:p>
      </dgm:t>
    </dgm:pt>
    <dgm:pt modelId="{39D3C9A3-C8AE-4843-B3D9-5DB16D68C538}">
      <dgm:prSet/>
      <dgm:spPr/>
      <dgm:t>
        <a:bodyPr/>
        <a:lstStyle/>
        <a:p>
          <a:r>
            <a:rPr lang="pl-PL" dirty="0" smtClean="0"/>
            <a:t>współpraca międzyoperatorska PSG-OGP Gaz-System</a:t>
          </a:r>
          <a:endParaRPr lang="pl-PL" dirty="0"/>
        </a:p>
      </dgm:t>
    </dgm:pt>
    <dgm:pt modelId="{05E6E8B8-8424-4A13-B968-74918FD985B8}" type="parTrans" cxnId="{5C9C9861-55D0-43E8-9FAE-F20445C3A260}">
      <dgm:prSet/>
      <dgm:spPr/>
      <dgm:t>
        <a:bodyPr/>
        <a:lstStyle/>
        <a:p>
          <a:endParaRPr lang="pl-PL"/>
        </a:p>
      </dgm:t>
    </dgm:pt>
    <dgm:pt modelId="{E593BDCF-1B24-45E5-971A-7F6039FE2B35}" type="sibTrans" cxnId="{5C9C9861-55D0-43E8-9FAE-F20445C3A260}">
      <dgm:prSet/>
      <dgm:spPr/>
      <dgm:t>
        <a:bodyPr/>
        <a:lstStyle/>
        <a:p>
          <a:endParaRPr lang="pl-PL"/>
        </a:p>
      </dgm:t>
    </dgm:pt>
    <dgm:pt modelId="{E09DB288-6923-499E-BF19-B711D9061123}" type="pres">
      <dgm:prSet presAssocID="{91BD363E-49C1-4208-904C-B7BCACD0A1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2AEE5680-EABB-4B78-AA90-CFB1DFE1845F}" type="pres">
      <dgm:prSet presAssocID="{91BD363E-49C1-4208-904C-B7BCACD0A1E2}" presName="Name1" presStyleCnt="0"/>
      <dgm:spPr/>
    </dgm:pt>
    <dgm:pt modelId="{7E8C988D-D214-467C-98C5-827F0A1BEB02}" type="pres">
      <dgm:prSet presAssocID="{91BD363E-49C1-4208-904C-B7BCACD0A1E2}" presName="cycle" presStyleCnt="0"/>
      <dgm:spPr/>
    </dgm:pt>
    <dgm:pt modelId="{84BC538B-116D-4D4A-B247-181DBBE1E925}" type="pres">
      <dgm:prSet presAssocID="{91BD363E-49C1-4208-904C-B7BCACD0A1E2}" presName="srcNode" presStyleLbl="node1" presStyleIdx="0" presStyleCnt="5"/>
      <dgm:spPr/>
    </dgm:pt>
    <dgm:pt modelId="{9DE4E32F-BC80-4CF5-81A5-AF0A4716643C}" type="pres">
      <dgm:prSet presAssocID="{91BD363E-49C1-4208-904C-B7BCACD0A1E2}" presName="conn" presStyleLbl="parChTrans1D2" presStyleIdx="0" presStyleCnt="1"/>
      <dgm:spPr/>
      <dgm:t>
        <a:bodyPr/>
        <a:lstStyle/>
        <a:p>
          <a:endParaRPr lang="pl-PL"/>
        </a:p>
      </dgm:t>
    </dgm:pt>
    <dgm:pt modelId="{6FCA6B64-FCC7-4325-92C0-A12C38143056}" type="pres">
      <dgm:prSet presAssocID="{91BD363E-49C1-4208-904C-B7BCACD0A1E2}" presName="extraNode" presStyleLbl="node1" presStyleIdx="0" presStyleCnt="5"/>
      <dgm:spPr/>
    </dgm:pt>
    <dgm:pt modelId="{FD5AFF96-D76B-4EB6-937D-93C1A94929F8}" type="pres">
      <dgm:prSet presAssocID="{91BD363E-49C1-4208-904C-B7BCACD0A1E2}" presName="dstNode" presStyleLbl="node1" presStyleIdx="0" presStyleCnt="5"/>
      <dgm:spPr/>
    </dgm:pt>
    <dgm:pt modelId="{F78664AC-3776-4EC3-B64D-750E29568D35}" type="pres">
      <dgm:prSet presAssocID="{32901405-1C21-457F-A99D-101A0FD97A8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3A6AFB-ABA7-468B-9C40-647B2A2773DB}" type="pres">
      <dgm:prSet presAssocID="{32901405-1C21-457F-A99D-101A0FD97A87}" presName="accent_1" presStyleCnt="0"/>
      <dgm:spPr/>
    </dgm:pt>
    <dgm:pt modelId="{C86180A3-D9E4-47E4-B815-1B174C341992}" type="pres">
      <dgm:prSet presAssocID="{32901405-1C21-457F-A99D-101A0FD97A87}" presName="accentRepeatNode" presStyleLbl="solidFgAcc1" presStyleIdx="0" presStyleCnt="5"/>
      <dgm:spPr/>
    </dgm:pt>
    <dgm:pt modelId="{175F9C0D-DD69-4D92-80D9-2068B8C2A225}" type="pres">
      <dgm:prSet presAssocID="{B5A2B0B9-A941-4AAB-9BB7-740A5538004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3864BB-4995-43D0-B9E6-9ECC93D2FA6C}" type="pres">
      <dgm:prSet presAssocID="{B5A2B0B9-A941-4AAB-9BB7-740A55380045}" presName="accent_2" presStyleCnt="0"/>
      <dgm:spPr/>
    </dgm:pt>
    <dgm:pt modelId="{FC441F3A-08DF-4301-92C6-04C0F8F44F86}" type="pres">
      <dgm:prSet presAssocID="{B5A2B0B9-A941-4AAB-9BB7-740A55380045}" presName="accentRepeatNode" presStyleLbl="solidFgAcc1" presStyleIdx="1" presStyleCnt="5"/>
      <dgm:spPr/>
    </dgm:pt>
    <dgm:pt modelId="{ADD4D01B-C58D-462A-95A0-3BE3708B7966}" type="pres">
      <dgm:prSet presAssocID="{C97DF6A1-B71C-4A02-A50B-2547EFC381D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CC50FC-EF07-4CFA-922F-E1DD1268F497}" type="pres">
      <dgm:prSet presAssocID="{C97DF6A1-B71C-4A02-A50B-2547EFC381D0}" presName="accent_3" presStyleCnt="0"/>
      <dgm:spPr/>
    </dgm:pt>
    <dgm:pt modelId="{816A878C-200B-482A-BE90-F31FD98802B7}" type="pres">
      <dgm:prSet presAssocID="{C97DF6A1-B71C-4A02-A50B-2547EFC381D0}" presName="accentRepeatNode" presStyleLbl="solidFgAcc1" presStyleIdx="2" presStyleCnt="5"/>
      <dgm:spPr/>
    </dgm:pt>
    <dgm:pt modelId="{8229C365-7959-40FF-897C-C00D54D52286}" type="pres">
      <dgm:prSet presAssocID="{E8BD28BF-28BA-4306-B0C6-8725D0760D6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FC53C6-9DA2-4505-A275-389540D0E583}" type="pres">
      <dgm:prSet presAssocID="{E8BD28BF-28BA-4306-B0C6-8725D0760D6C}" presName="accent_4" presStyleCnt="0"/>
      <dgm:spPr/>
    </dgm:pt>
    <dgm:pt modelId="{0A736602-AE04-42F1-A2FD-3BCA2EE63BA4}" type="pres">
      <dgm:prSet presAssocID="{E8BD28BF-28BA-4306-B0C6-8725D0760D6C}" presName="accentRepeatNode" presStyleLbl="solidFgAcc1" presStyleIdx="3" presStyleCnt="5"/>
      <dgm:spPr/>
    </dgm:pt>
    <dgm:pt modelId="{A729AA11-5BA3-4D04-AAEB-360BFD16BA0F}" type="pres">
      <dgm:prSet presAssocID="{39D3C9A3-C8AE-4843-B3D9-5DB16D68C53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00ADD4-6038-42DF-8AC5-C6EC2DC0B431}" type="pres">
      <dgm:prSet presAssocID="{39D3C9A3-C8AE-4843-B3D9-5DB16D68C538}" presName="accent_5" presStyleCnt="0"/>
      <dgm:spPr/>
    </dgm:pt>
    <dgm:pt modelId="{24DEE557-C42D-4201-A9AB-F24FB8D28657}" type="pres">
      <dgm:prSet presAssocID="{39D3C9A3-C8AE-4843-B3D9-5DB16D68C538}" presName="accentRepeatNode" presStyleLbl="solidFgAcc1" presStyleIdx="4" presStyleCnt="5"/>
      <dgm:spPr/>
    </dgm:pt>
  </dgm:ptLst>
  <dgm:cxnLst>
    <dgm:cxn modelId="{5C9C9861-55D0-43E8-9FAE-F20445C3A260}" srcId="{91BD363E-49C1-4208-904C-B7BCACD0A1E2}" destId="{39D3C9A3-C8AE-4843-B3D9-5DB16D68C538}" srcOrd="4" destOrd="0" parTransId="{05E6E8B8-8424-4A13-B968-74918FD985B8}" sibTransId="{E593BDCF-1B24-45E5-971A-7F6039FE2B35}"/>
    <dgm:cxn modelId="{C3AA1A5E-AA83-4876-B49B-A6FE27E6E1CB}" srcId="{91BD363E-49C1-4208-904C-B7BCACD0A1E2}" destId="{B5A2B0B9-A941-4AAB-9BB7-740A55380045}" srcOrd="1" destOrd="0" parTransId="{14AC02D0-8F18-47D1-B312-6F6CE329DDF4}" sibTransId="{0615E367-B0F1-49B0-82F1-6180504DB3E4}"/>
    <dgm:cxn modelId="{816D3FF7-0202-4EE4-93DD-193853456CBF}" type="presOf" srcId="{B5A2B0B9-A941-4AAB-9BB7-740A55380045}" destId="{175F9C0D-DD69-4D92-80D9-2068B8C2A225}" srcOrd="0" destOrd="0" presId="urn:microsoft.com/office/officeart/2008/layout/VerticalCurvedList"/>
    <dgm:cxn modelId="{867F555F-52A7-4D98-9564-35617F70A439}" type="presOf" srcId="{32901405-1C21-457F-A99D-101A0FD97A87}" destId="{F78664AC-3776-4EC3-B64D-750E29568D35}" srcOrd="0" destOrd="0" presId="urn:microsoft.com/office/officeart/2008/layout/VerticalCurvedList"/>
    <dgm:cxn modelId="{17563A3B-DF4A-44FD-AD2D-8DE1FDA56E73}" type="presOf" srcId="{E8BD28BF-28BA-4306-B0C6-8725D0760D6C}" destId="{8229C365-7959-40FF-897C-C00D54D52286}" srcOrd="0" destOrd="0" presId="urn:microsoft.com/office/officeart/2008/layout/VerticalCurvedList"/>
    <dgm:cxn modelId="{99CB9F53-E70D-4EB5-A654-99248F8C6A93}" type="presOf" srcId="{39D3C9A3-C8AE-4843-B3D9-5DB16D68C538}" destId="{A729AA11-5BA3-4D04-AAEB-360BFD16BA0F}" srcOrd="0" destOrd="0" presId="urn:microsoft.com/office/officeart/2008/layout/VerticalCurvedList"/>
    <dgm:cxn modelId="{3AC6839A-6885-446F-97B9-E7CE8AD2CE15}" type="presOf" srcId="{91BD363E-49C1-4208-904C-B7BCACD0A1E2}" destId="{E09DB288-6923-499E-BF19-B711D9061123}" srcOrd="0" destOrd="0" presId="urn:microsoft.com/office/officeart/2008/layout/VerticalCurvedList"/>
    <dgm:cxn modelId="{A927C6A9-CB29-48E1-A231-EC93CB2D626B}" srcId="{91BD363E-49C1-4208-904C-B7BCACD0A1E2}" destId="{E8BD28BF-28BA-4306-B0C6-8725D0760D6C}" srcOrd="3" destOrd="0" parTransId="{5AB1D8D4-EF72-4797-BCAA-227184EED5AC}" sibTransId="{B77A3F28-EDFA-46A6-91E3-E5A10A47E85E}"/>
    <dgm:cxn modelId="{7D7B3D4E-E5E6-4DDA-97B9-B3686591D441}" srcId="{91BD363E-49C1-4208-904C-B7BCACD0A1E2}" destId="{32901405-1C21-457F-A99D-101A0FD97A87}" srcOrd="0" destOrd="0" parTransId="{78D04229-DF2C-49E5-B5FD-B403683D6DAE}" sibTransId="{AF8F246E-B4D4-42C4-9E64-71C5E7A5CDE8}"/>
    <dgm:cxn modelId="{032A4E75-4A35-4A4A-B762-C2744C91B9C0}" type="presOf" srcId="{C97DF6A1-B71C-4A02-A50B-2547EFC381D0}" destId="{ADD4D01B-C58D-462A-95A0-3BE3708B7966}" srcOrd="0" destOrd="0" presId="urn:microsoft.com/office/officeart/2008/layout/VerticalCurvedList"/>
    <dgm:cxn modelId="{20DD859B-6352-4041-8887-4002D79FE03E}" type="presOf" srcId="{AF8F246E-B4D4-42C4-9E64-71C5E7A5CDE8}" destId="{9DE4E32F-BC80-4CF5-81A5-AF0A4716643C}" srcOrd="0" destOrd="0" presId="urn:microsoft.com/office/officeart/2008/layout/VerticalCurvedList"/>
    <dgm:cxn modelId="{44137C0F-6AD3-4980-8621-BF4589EC6A61}" srcId="{91BD363E-49C1-4208-904C-B7BCACD0A1E2}" destId="{C97DF6A1-B71C-4A02-A50B-2547EFC381D0}" srcOrd="2" destOrd="0" parTransId="{6B4E7CD0-7A12-4B28-8869-CB3A02B00643}" sibTransId="{8D446E35-2960-4060-8C1E-53C35CB2AECB}"/>
    <dgm:cxn modelId="{A376D387-31F7-4CC7-AF1F-EA703E25393E}" type="presParOf" srcId="{E09DB288-6923-499E-BF19-B711D9061123}" destId="{2AEE5680-EABB-4B78-AA90-CFB1DFE1845F}" srcOrd="0" destOrd="0" presId="urn:microsoft.com/office/officeart/2008/layout/VerticalCurvedList"/>
    <dgm:cxn modelId="{DC48F756-FF08-445D-8CA7-20FF7F284ABE}" type="presParOf" srcId="{2AEE5680-EABB-4B78-AA90-CFB1DFE1845F}" destId="{7E8C988D-D214-467C-98C5-827F0A1BEB02}" srcOrd="0" destOrd="0" presId="urn:microsoft.com/office/officeart/2008/layout/VerticalCurvedList"/>
    <dgm:cxn modelId="{1161ADA3-DEC4-4C47-A487-7588DF74BCE3}" type="presParOf" srcId="{7E8C988D-D214-467C-98C5-827F0A1BEB02}" destId="{84BC538B-116D-4D4A-B247-181DBBE1E925}" srcOrd="0" destOrd="0" presId="urn:microsoft.com/office/officeart/2008/layout/VerticalCurvedList"/>
    <dgm:cxn modelId="{184E420C-DAB2-461B-8BDF-18D9637DE4BC}" type="presParOf" srcId="{7E8C988D-D214-467C-98C5-827F0A1BEB02}" destId="{9DE4E32F-BC80-4CF5-81A5-AF0A4716643C}" srcOrd="1" destOrd="0" presId="urn:microsoft.com/office/officeart/2008/layout/VerticalCurvedList"/>
    <dgm:cxn modelId="{4C478EFC-3349-4721-AE9A-EA3ECA6ABB1F}" type="presParOf" srcId="{7E8C988D-D214-467C-98C5-827F0A1BEB02}" destId="{6FCA6B64-FCC7-4325-92C0-A12C38143056}" srcOrd="2" destOrd="0" presId="urn:microsoft.com/office/officeart/2008/layout/VerticalCurvedList"/>
    <dgm:cxn modelId="{30D81370-8832-4C28-8845-807CFE7447F1}" type="presParOf" srcId="{7E8C988D-D214-467C-98C5-827F0A1BEB02}" destId="{FD5AFF96-D76B-4EB6-937D-93C1A94929F8}" srcOrd="3" destOrd="0" presId="urn:microsoft.com/office/officeart/2008/layout/VerticalCurvedList"/>
    <dgm:cxn modelId="{EFC059BE-968D-4356-9285-B8D876D17BBB}" type="presParOf" srcId="{2AEE5680-EABB-4B78-AA90-CFB1DFE1845F}" destId="{F78664AC-3776-4EC3-B64D-750E29568D35}" srcOrd="1" destOrd="0" presId="urn:microsoft.com/office/officeart/2008/layout/VerticalCurvedList"/>
    <dgm:cxn modelId="{BCCE84B8-7783-4701-93BE-F8B6CD332B7F}" type="presParOf" srcId="{2AEE5680-EABB-4B78-AA90-CFB1DFE1845F}" destId="{213A6AFB-ABA7-468B-9C40-647B2A2773DB}" srcOrd="2" destOrd="0" presId="urn:microsoft.com/office/officeart/2008/layout/VerticalCurvedList"/>
    <dgm:cxn modelId="{3BDE89ED-F567-47A1-B9B2-1976132B9129}" type="presParOf" srcId="{213A6AFB-ABA7-468B-9C40-647B2A2773DB}" destId="{C86180A3-D9E4-47E4-B815-1B174C341992}" srcOrd="0" destOrd="0" presId="urn:microsoft.com/office/officeart/2008/layout/VerticalCurvedList"/>
    <dgm:cxn modelId="{635658B4-2107-4488-8F7D-854FFC905E83}" type="presParOf" srcId="{2AEE5680-EABB-4B78-AA90-CFB1DFE1845F}" destId="{175F9C0D-DD69-4D92-80D9-2068B8C2A225}" srcOrd="3" destOrd="0" presId="urn:microsoft.com/office/officeart/2008/layout/VerticalCurvedList"/>
    <dgm:cxn modelId="{5E763892-334D-4BD9-8243-E173F87BD6D9}" type="presParOf" srcId="{2AEE5680-EABB-4B78-AA90-CFB1DFE1845F}" destId="{8C3864BB-4995-43D0-B9E6-9ECC93D2FA6C}" srcOrd="4" destOrd="0" presId="urn:microsoft.com/office/officeart/2008/layout/VerticalCurvedList"/>
    <dgm:cxn modelId="{31B9908D-B3DD-4C67-8A22-5CBB92D78DA3}" type="presParOf" srcId="{8C3864BB-4995-43D0-B9E6-9ECC93D2FA6C}" destId="{FC441F3A-08DF-4301-92C6-04C0F8F44F86}" srcOrd="0" destOrd="0" presId="urn:microsoft.com/office/officeart/2008/layout/VerticalCurvedList"/>
    <dgm:cxn modelId="{C871A707-490D-4028-A66C-6FE7088FC494}" type="presParOf" srcId="{2AEE5680-EABB-4B78-AA90-CFB1DFE1845F}" destId="{ADD4D01B-C58D-462A-95A0-3BE3708B7966}" srcOrd="5" destOrd="0" presId="urn:microsoft.com/office/officeart/2008/layout/VerticalCurvedList"/>
    <dgm:cxn modelId="{400486E4-5C9B-494F-92CB-D4896CB4DD4E}" type="presParOf" srcId="{2AEE5680-EABB-4B78-AA90-CFB1DFE1845F}" destId="{8FCC50FC-EF07-4CFA-922F-E1DD1268F497}" srcOrd="6" destOrd="0" presId="urn:microsoft.com/office/officeart/2008/layout/VerticalCurvedList"/>
    <dgm:cxn modelId="{B5831A38-2BD8-4854-9809-8345E182CC00}" type="presParOf" srcId="{8FCC50FC-EF07-4CFA-922F-E1DD1268F497}" destId="{816A878C-200B-482A-BE90-F31FD98802B7}" srcOrd="0" destOrd="0" presId="urn:microsoft.com/office/officeart/2008/layout/VerticalCurvedList"/>
    <dgm:cxn modelId="{6C25967D-5092-43C4-84E9-B6A99484F690}" type="presParOf" srcId="{2AEE5680-EABB-4B78-AA90-CFB1DFE1845F}" destId="{8229C365-7959-40FF-897C-C00D54D52286}" srcOrd="7" destOrd="0" presId="urn:microsoft.com/office/officeart/2008/layout/VerticalCurvedList"/>
    <dgm:cxn modelId="{8652EE23-6E53-4928-B128-6791B89AE1E7}" type="presParOf" srcId="{2AEE5680-EABB-4B78-AA90-CFB1DFE1845F}" destId="{7DFC53C6-9DA2-4505-A275-389540D0E583}" srcOrd="8" destOrd="0" presId="urn:microsoft.com/office/officeart/2008/layout/VerticalCurvedList"/>
    <dgm:cxn modelId="{87BE6551-2FB8-453F-BAF3-491DD7A367FD}" type="presParOf" srcId="{7DFC53C6-9DA2-4505-A275-389540D0E583}" destId="{0A736602-AE04-42F1-A2FD-3BCA2EE63BA4}" srcOrd="0" destOrd="0" presId="urn:microsoft.com/office/officeart/2008/layout/VerticalCurvedList"/>
    <dgm:cxn modelId="{83F64BB0-349C-40DF-9DB6-82B14B6948FB}" type="presParOf" srcId="{2AEE5680-EABB-4B78-AA90-CFB1DFE1845F}" destId="{A729AA11-5BA3-4D04-AAEB-360BFD16BA0F}" srcOrd="9" destOrd="0" presId="urn:microsoft.com/office/officeart/2008/layout/VerticalCurvedList"/>
    <dgm:cxn modelId="{C508F264-20F3-4018-BAFB-1D6060C586D1}" type="presParOf" srcId="{2AEE5680-EABB-4B78-AA90-CFB1DFE1845F}" destId="{6800ADD4-6038-42DF-8AC5-C6EC2DC0B431}" srcOrd="10" destOrd="0" presId="urn:microsoft.com/office/officeart/2008/layout/VerticalCurvedList"/>
    <dgm:cxn modelId="{134B617E-A2C5-4CB3-8908-79DBC0023574}" type="presParOf" srcId="{6800ADD4-6038-42DF-8AC5-C6EC2DC0B431}" destId="{24DEE557-C42D-4201-A9AB-F24FB8D286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3DE11D-C613-4A18-9F8D-3C71BC892E0E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DAD6AFF2-E9CD-42AF-A899-15E047185C6E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Usunięcie barier i ograniczeń przy projektowaniu i budowie gazowej sieci dystrybucyjnej (np. </a:t>
          </a:r>
          <a:r>
            <a:rPr lang="pl-PL" b="0" dirty="0" smtClean="0">
              <a:solidFill>
                <a:schemeClr val="bg1"/>
              </a:solidFill>
            </a:rPr>
            <a:t>objęcie „specustawą</a:t>
          </a:r>
          <a:r>
            <a:rPr lang="pl-PL" b="0" smtClean="0">
              <a:solidFill>
                <a:schemeClr val="bg1"/>
              </a:solidFill>
            </a:rPr>
            <a:t>” strategicznych inwestycji </a:t>
          </a:r>
          <a:r>
            <a:rPr lang="pl-PL" b="0" dirty="0" smtClean="0">
              <a:solidFill>
                <a:schemeClr val="bg1"/>
              </a:solidFill>
            </a:rPr>
            <a:t>w systemie dystrybucyjnym)</a:t>
          </a:r>
          <a:endParaRPr lang="pl-PL" b="0" dirty="0">
            <a:solidFill>
              <a:schemeClr val="bg1"/>
            </a:solidFill>
          </a:endParaRPr>
        </a:p>
      </dgm:t>
    </dgm:pt>
    <dgm:pt modelId="{36888687-7903-4190-9BBA-CA633567CB30}" type="parTrans" cxnId="{6DECE54E-9B1A-45BB-93E9-E2DC76E6B33B}">
      <dgm:prSet/>
      <dgm:spPr/>
      <dgm:t>
        <a:bodyPr/>
        <a:lstStyle/>
        <a:p>
          <a:endParaRPr lang="pl-PL"/>
        </a:p>
      </dgm:t>
    </dgm:pt>
    <dgm:pt modelId="{B62D3DEE-BBA2-4C17-A477-29272E089DB1}" type="sibTrans" cxnId="{6DECE54E-9B1A-45BB-93E9-E2DC76E6B33B}">
      <dgm:prSet/>
      <dgm:spPr/>
      <dgm:t>
        <a:bodyPr/>
        <a:lstStyle/>
        <a:p>
          <a:endParaRPr lang="pl-PL"/>
        </a:p>
      </dgm:t>
    </dgm:pt>
    <dgm:pt modelId="{E405C910-2CF7-46AE-8FC1-B5E6C1EF92ED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Wykorzystanie funduszy UE w perspektywie 2014-2020 na współfinansowanie rozbudowy systemu gazowego dystrybucyjnego</a:t>
          </a:r>
          <a:endParaRPr lang="pl-PL" dirty="0">
            <a:solidFill>
              <a:schemeClr val="bg1"/>
            </a:solidFill>
          </a:endParaRPr>
        </a:p>
      </dgm:t>
    </dgm:pt>
    <dgm:pt modelId="{F22920DB-2C1F-49FF-9B9C-193AE4572920}" type="parTrans" cxnId="{1FA44857-4E29-478B-BC22-49F1EEE37B1C}">
      <dgm:prSet/>
      <dgm:spPr/>
      <dgm:t>
        <a:bodyPr/>
        <a:lstStyle/>
        <a:p>
          <a:endParaRPr lang="pl-PL"/>
        </a:p>
      </dgm:t>
    </dgm:pt>
    <dgm:pt modelId="{133AABB5-3C89-4A83-AFF6-A9D5B98A493B}" type="sibTrans" cxnId="{1FA44857-4E29-478B-BC22-49F1EEE37B1C}">
      <dgm:prSet/>
      <dgm:spPr/>
      <dgm:t>
        <a:bodyPr/>
        <a:lstStyle/>
        <a:p>
          <a:endParaRPr lang="pl-PL"/>
        </a:p>
      </dgm:t>
    </dgm:pt>
    <dgm:pt modelId="{344B0BE6-4C16-4371-BF75-B9BF92D5AFBC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Zapewnienie odpowiedniego zwrotu z zaangażowanego kapitału i finansowania inwestycji</a:t>
          </a:r>
        </a:p>
      </dgm:t>
    </dgm:pt>
    <dgm:pt modelId="{2E877392-EAE1-48C9-BE3C-753CD9E8E856}" type="parTrans" cxnId="{E014E53F-38B4-4433-9DE7-ACA667499D43}">
      <dgm:prSet/>
      <dgm:spPr/>
      <dgm:t>
        <a:bodyPr/>
        <a:lstStyle/>
        <a:p>
          <a:endParaRPr lang="pl-PL"/>
        </a:p>
      </dgm:t>
    </dgm:pt>
    <dgm:pt modelId="{3492DD56-1AFA-4C41-8142-187F9707AC57}" type="sibTrans" cxnId="{E014E53F-38B4-4433-9DE7-ACA667499D43}">
      <dgm:prSet/>
      <dgm:spPr/>
      <dgm:t>
        <a:bodyPr/>
        <a:lstStyle/>
        <a:p>
          <a:endParaRPr lang="pl-PL"/>
        </a:p>
      </dgm:t>
    </dgm:pt>
    <dgm:pt modelId="{0DE9204A-E001-412D-AD50-FB041EFC5524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Zachowanie spójności planistycznej PSG z planami Województw, Gmin oraz przedsiębiorstw energetycznych</a:t>
          </a:r>
          <a:endParaRPr lang="pl-PL" dirty="0">
            <a:solidFill>
              <a:schemeClr val="bg1"/>
            </a:solidFill>
          </a:endParaRPr>
        </a:p>
      </dgm:t>
    </dgm:pt>
    <dgm:pt modelId="{76874B6D-400C-4D46-9F4C-3C5FD72B4F46}" type="parTrans" cxnId="{92934ACF-545F-470F-881F-8F41C1B430F8}">
      <dgm:prSet/>
      <dgm:spPr/>
      <dgm:t>
        <a:bodyPr/>
        <a:lstStyle/>
        <a:p>
          <a:endParaRPr lang="pl-PL"/>
        </a:p>
      </dgm:t>
    </dgm:pt>
    <dgm:pt modelId="{471DCDDF-9902-459A-9100-AAB088436FB3}" type="sibTrans" cxnId="{92934ACF-545F-470F-881F-8F41C1B430F8}">
      <dgm:prSet/>
      <dgm:spPr/>
      <dgm:t>
        <a:bodyPr/>
        <a:lstStyle/>
        <a:p>
          <a:endParaRPr lang="pl-PL"/>
        </a:p>
      </dgm:t>
    </dgm:pt>
    <dgm:pt modelId="{950370B1-4174-49B8-BC6D-27F9EFFD6C51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Współpracę międzyoperatorską oraz stosowanie zasad CSR  (</a:t>
          </a:r>
          <a:r>
            <a:rPr lang="pl-PL" dirty="0" err="1" smtClean="0">
              <a:solidFill>
                <a:schemeClr val="bg1"/>
              </a:solidFill>
            </a:rPr>
            <a:t>Corporate</a:t>
          </a:r>
          <a:r>
            <a:rPr lang="pl-PL" dirty="0" smtClean="0">
              <a:solidFill>
                <a:schemeClr val="bg1"/>
              </a:solidFill>
            </a:rPr>
            <a:t> </a:t>
          </a:r>
          <a:r>
            <a:rPr lang="pl-PL" dirty="0" err="1" smtClean="0">
              <a:solidFill>
                <a:schemeClr val="bg1"/>
              </a:solidFill>
            </a:rPr>
            <a:t>Social</a:t>
          </a:r>
          <a:r>
            <a:rPr lang="pl-PL" dirty="0" smtClean="0">
              <a:solidFill>
                <a:schemeClr val="bg1"/>
              </a:solidFill>
            </a:rPr>
            <a:t> </a:t>
          </a:r>
          <a:r>
            <a:rPr lang="pl-PL" dirty="0" err="1" smtClean="0">
              <a:solidFill>
                <a:schemeClr val="bg1"/>
              </a:solidFill>
            </a:rPr>
            <a:t>Responsibility</a:t>
          </a:r>
          <a:r>
            <a:rPr lang="pl-PL" dirty="0" smtClean="0">
              <a:solidFill>
                <a:schemeClr val="bg1"/>
              </a:solidFill>
            </a:rPr>
            <a:t> – Społeczna Odpowiedzialność Biznesu) na każdym etapie inwestycji (planowanie, projektowanie, budowa, eksploatacja)</a:t>
          </a:r>
          <a:endParaRPr lang="pl-PL" dirty="0">
            <a:solidFill>
              <a:schemeClr val="bg1"/>
            </a:solidFill>
          </a:endParaRPr>
        </a:p>
      </dgm:t>
    </dgm:pt>
    <dgm:pt modelId="{F648214E-D4D0-42C3-9755-E09D913F8FF1}" type="parTrans" cxnId="{4147FEEE-0069-4703-9F14-3946F646D934}">
      <dgm:prSet/>
      <dgm:spPr/>
      <dgm:t>
        <a:bodyPr/>
        <a:lstStyle/>
        <a:p>
          <a:endParaRPr lang="pl-PL"/>
        </a:p>
      </dgm:t>
    </dgm:pt>
    <dgm:pt modelId="{EA66BAEB-7F52-497C-8122-2E64C8E09D51}" type="sibTrans" cxnId="{4147FEEE-0069-4703-9F14-3946F646D934}">
      <dgm:prSet/>
      <dgm:spPr/>
      <dgm:t>
        <a:bodyPr/>
        <a:lstStyle/>
        <a:p>
          <a:endParaRPr lang="pl-PL"/>
        </a:p>
      </dgm:t>
    </dgm:pt>
    <dgm:pt modelId="{377A4465-E5AF-47F1-B08E-AB0A310F9377}" type="pres">
      <dgm:prSet presAssocID="{8F3DE11D-C613-4A18-9F8D-3C71BC89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581A733-6DBB-4141-84AF-9B2C0E8769D1}" type="pres">
      <dgm:prSet presAssocID="{0DE9204A-E001-412D-AD50-FB041EFC552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B228D1-DA75-4F58-B097-828750BDBFEE}" type="pres">
      <dgm:prSet presAssocID="{471DCDDF-9902-459A-9100-AAB088436FB3}" presName="spacer" presStyleCnt="0"/>
      <dgm:spPr/>
    </dgm:pt>
    <dgm:pt modelId="{CCE9E8A3-5DEA-413E-A972-A13F993FFED0}" type="pres">
      <dgm:prSet presAssocID="{950370B1-4174-49B8-BC6D-27F9EFFD6C5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47DD70-4971-4693-BBE3-F9159FCEE30B}" type="pres">
      <dgm:prSet presAssocID="{EA66BAEB-7F52-497C-8122-2E64C8E09D51}" presName="spacer" presStyleCnt="0"/>
      <dgm:spPr/>
    </dgm:pt>
    <dgm:pt modelId="{BC7838C0-D79C-4D64-82A4-0E11DD15DD7D}" type="pres">
      <dgm:prSet presAssocID="{DAD6AFF2-E9CD-42AF-A899-15E047185C6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5B3189-AECB-4D68-AA46-2F7747FD2F7A}" type="pres">
      <dgm:prSet presAssocID="{B62D3DEE-BBA2-4C17-A477-29272E089DB1}" presName="spacer" presStyleCnt="0"/>
      <dgm:spPr/>
    </dgm:pt>
    <dgm:pt modelId="{5C7E7E3E-8076-42AF-AE4B-5C830F302E1B}" type="pres">
      <dgm:prSet presAssocID="{E405C910-2CF7-46AE-8FC1-B5E6C1EF92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381BD6-3EFB-4C6A-8066-8C868AAE920D}" type="pres">
      <dgm:prSet presAssocID="{133AABB5-3C89-4A83-AFF6-A9D5B98A493B}" presName="spacer" presStyleCnt="0"/>
      <dgm:spPr/>
    </dgm:pt>
    <dgm:pt modelId="{91A7FD6F-BA86-4423-BFC5-64B92FB73744}" type="pres">
      <dgm:prSet presAssocID="{344B0BE6-4C16-4371-BF75-B9BF92D5AFB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DFF8C9-6DA6-470E-9B0C-2D85CEAED96A}" type="presOf" srcId="{950370B1-4174-49B8-BC6D-27F9EFFD6C51}" destId="{CCE9E8A3-5DEA-413E-A972-A13F993FFED0}" srcOrd="0" destOrd="0" presId="urn:microsoft.com/office/officeart/2005/8/layout/vList2"/>
    <dgm:cxn modelId="{1FA44857-4E29-478B-BC22-49F1EEE37B1C}" srcId="{8F3DE11D-C613-4A18-9F8D-3C71BC892E0E}" destId="{E405C910-2CF7-46AE-8FC1-B5E6C1EF92ED}" srcOrd="3" destOrd="0" parTransId="{F22920DB-2C1F-49FF-9B9C-193AE4572920}" sibTransId="{133AABB5-3C89-4A83-AFF6-A9D5B98A493B}"/>
    <dgm:cxn modelId="{D4B2D874-4FCB-4D7E-86C1-990102D9A10F}" type="presOf" srcId="{DAD6AFF2-E9CD-42AF-A899-15E047185C6E}" destId="{BC7838C0-D79C-4D64-82A4-0E11DD15DD7D}" srcOrd="0" destOrd="0" presId="urn:microsoft.com/office/officeart/2005/8/layout/vList2"/>
    <dgm:cxn modelId="{E014E53F-38B4-4433-9DE7-ACA667499D43}" srcId="{8F3DE11D-C613-4A18-9F8D-3C71BC892E0E}" destId="{344B0BE6-4C16-4371-BF75-B9BF92D5AFBC}" srcOrd="4" destOrd="0" parTransId="{2E877392-EAE1-48C9-BE3C-753CD9E8E856}" sibTransId="{3492DD56-1AFA-4C41-8142-187F9707AC57}"/>
    <dgm:cxn modelId="{4147FEEE-0069-4703-9F14-3946F646D934}" srcId="{8F3DE11D-C613-4A18-9F8D-3C71BC892E0E}" destId="{950370B1-4174-49B8-BC6D-27F9EFFD6C51}" srcOrd="1" destOrd="0" parTransId="{F648214E-D4D0-42C3-9755-E09D913F8FF1}" sibTransId="{EA66BAEB-7F52-497C-8122-2E64C8E09D51}"/>
    <dgm:cxn modelId="{B3F86F68-9046-4C7C-95BC-5C3B4D83A569}" type="presOf" srcId="{344B0BE6-4C16-4371-BF75-B9BF92D5AFBC}" destId="{91A7FD6F-BA86-4423-BFC5-64B92FB73744}" srcOrd="0" destOrd="0" presId="urn:microsoft.com/office/officeart/2005/8/layout/vList2"/>
    <dgm:cxn modelId="{94CE6F23-3A29-4422-83B8-1772AD406F0A}" type="presOf" srcId="{E405C910-2CF7-46AE-8FC1-B5E6C1EF92ED}" destId="{5C7E7E3E-8076-42AF-AE4B-5C830F302E1B}" srcOrd="0" destOrd="0" presId="urn:microsoft.com/office/officeart/2005/8/layout/vList2"/>
    <dgm:cxn modelId="{84D4C8D7-CEB2-4577-929C-3C925316CC1D}" type="presOf" srcId="{0DE9204A-E001-412D-AD50-FB041EFC5524}" destId="{D581A733-6DBB-4141-84AF-9B2C0E8769D1}" srcOrd="0" destOrd="0" presId="urn:microsoft.com/office/officeart/2005/8/layout/vList2"/>
    <dgm:cxn modelId="{2B279E15-4EC0-4644-B421-E836E1E00D65}" type="presOf" srcId="{8F3DE11D-C613-4A18-9F8D-3C71BC892E0E}" destId="{377A4465-E5AF-47F1-B08E-AB0A310F9377}" srcOrd="0" destOrd="0" presId="urn:microsoft.com/office/officeart/2005/8/layout/vList2"/>
    <dgm:cxn modelId="{92934ACF-545F-470F-881F-8F41C1B430F8}" srcId="{8F3DE11D-C613-4A18-9F8D-3C71BC892E0E}" destId="{0DE9204A-E001-412D-AD50-FB041EFC5524}" srcOrd="0" destOrd="0" parTransId="{76874B6D-400C-4D46-9F4C-3C5FD72B4F46}" sibTransId="{471DCDDF-9902-459A-9100-AAB088436FB3}"/>
    <dgm:cxn modelId="{6DECE54E-9B1A-45BB-93E9-E2DC76E6B33B}" srcId="{8F3DE11D-C613-4A18-9F8D-3C71BC892E0E}" destId="{DAD6AFF2-E9CD-42AF-A899-15E047185C6E}" srcOrd="2" destOrd="0" parTransId="{36888687-7903-4190-9BBA-CA633567CB30}" sibTransId="{B62D3DEE-BBA2-4C17-A477-29272E089DB1}"/>
    <dgm:cxn modelId="{A9F5CA83-BEA4-454C-8261-3719908EDD72}" type="presParOf" srcId="{377A4465-E5AF-47F1-B08E-AB0A310F9377}" destId="{D581A733-6DBB-4141-84AF-9B2C0E8769D1}" srcOrd="0" destOrd="0" presId="urn:microsoft.com/office/officeart/2005/8/layout/vList2"/>
    <dgm:cxn modelId="{02D4A9A2-2C8E-4768-BD95-27BDA9893C7A}" type="presParOf" srcId="{377A4465-E5AF-47F1-B08E-AB0A310F9377}" destId="{7BB228D1-DA75-4F58-B097-828750BDBFEE}" srcOrd="1" destOrd="0" presId="urn:microsoft.com/office/officeart/2005/8/layout/vList2"/>
    <dgm:cxn modelId="{771BBFBB-7C7D-4059-8D0E-40225A49C86D}" type="presParOf" srcId="{377A4465-E5AF-47F1-B08E-AB0A310F9377}" destId="{CCE9E8A3-5DEA-413E-A972-A13F993FFED0}" srcOrd="2" destOrd="0" presId="urn:microsoft.com/office/officeart/2005/8/layout/vList2"/>
    <dgm:cxn modelId="{86E986B5-4FD5-4648-BB74-CC12802EA368}" type="presParOf" srcId="{377A4465-E5AF-47F1-B08E-AB0A310F9377}" destId="{D347DD70-4971-4693-BBE3-F9159FCEE30B}" srcOrd="3" destOrd="0" presId="urn:microsoft.com/office/officeart/2005/8/layout/vList2"/>
    <dgm:cxn modelId="{6FD96BC3-6AA0-45DB-BD52-FCA974176054}" type="presParOf" srcId="{377A4465-E5AF-47F1-B08E-AB0A310F9377}" destId="{BC7838C0-D79C-4D64-82A4-0E11DD15DD7D}" srcOrd="4" destOrd="0" presId="urn:microsoft.com/office/officeart/2005/8/layout/vList2"/>
    <dgm:cxn modelId="{B8FB4E94-1867-409B-8F32-0D4E78957B75}" type="presParOf" srcId="{377A4465-E5AF-47F1-B08E-AB0A310F9377}" destId="{925B3189-AECB-4D68-AA46-2F7747FD2F7A}" srcOrd="5" destOrd="0" presId="urn:microsoft.com/office/officeart/2005/8/layout/vList2"/>
    <dgm:cxn modelId="{9749A59A-E311-443F-B49C-B657D23216FC}" type="presParOf" srcId="{377A4465-E5AF-47F1-B08E-AB0A310F9377}" destId="{5C7E7E3E-8076-42AF-AE4B-5C830F302E1B}" srcOrd="6" destOrd="0" presId="urn:microsoft.com/office/officeart/2005/8/layout/vList2"/>
    <dgm:cxn modelId="{37D21FC5-D098-40A4-84CF-78537D2A0445}" type="presParOf" srcId="{377A4465-E5AF-47F1-B08E-AB0A310F9377}" destId="{8C381BD6-3EFB-4C6A-8066-8C868AAE920D}" srcOrd="7" destOrd="0" presId="urn:microsoft.com/office/officeart/2005/8/layout/vList2"/>
    <dgm:cxn modelId="{BD688CEB-3CD1-4781-B9F1-A8FAE01B773D}" type="presParOf" srcId="{377A4465-E5AF-47F1-B08E-AB0A310F9377}" destId="{91A7FD6F-BA86-4423-BFC5-64B92FB737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9D983C-5573-4B5B-B9C4-63A66E073DC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E66CD421-C826-4E80-87D0-C770D0BA2174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integralny element z siecią przesyłową i magazynami gazu – rola gazociągów magistralnych o znaczeniu ponadregionalnym</a:t>
          </a:r>
          <a:endParaRPr lang="pl-PL" dirty="0">
            <a:solidFill>
              <a:schemeClr val="bg1"/>
            </a:solidFill>
          </a:endParaRPr>
        </a:p>
      </dgm:t>
    </dgm:pt>
    <dgm:pt modelId="{90DDD09C-1869-4E43-BE7C-E87EF444C2DE}" type="parTrans" cxnId="{8709B600-14C8-4A00-B0C5-9427D875110A}">
      <dgm:prSet/>
      <dgm:spPr/>
      <dgm:t>
        <a:bodyPr/>
        <a:lstStyle/>
        <a:p>
          <a:endParaRPr lang="pl-PL"/>
        </a:p>
      </dgm:t>
    </dgm:pt>
    <dgm:pt modelId="{141A6680-32F5-4A80-9463-7268C9D858C4}" type="sibTrans" cxnId="{8709B600-14C8-4A00-B0C5-9427D875110A}">
      <dgm:prSet/>
      <dgm:spPr/>
      <dgm:t>
        <a:bodyPr/>
        <a:lstStyle/>
        <a:p>
          <a:endParaRPr lang="pl-PL"/>
        </a:p>
      </dgm:t>
    </dgm:pt>
    <dgm:pt modelId="{DE0E2DEC-16BD-4DDF-B46E-FB7ADE17DCE0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wybrane odcinki systemu dystrybucyjnego wysokiego ciśnienia są uzupełnieniem do projektowanego korytarza przesyłowego Północ-Południe</a:t>
          </a:r>
          <a:endParaRPr lang="pl-PL" dirty="0">
            <a:solidFill>
              <a:schemeClr val="bg1"/>
            </a:solidFill>
          </a:endParaRPr>
        </a:p>
      </dgm:t>
    </dgm:pt>
    <dgm:pt modelId="{851D1443-CE1A-4AD7-AA14-05DAEE3C7B75}" type="parTrans" cxnId="{B75CF9AB-D30E-4B0D-A767-C391217CE123}">
      <dgm:prSet/>
      <dgm:spPr/>
      <dgm:t>
        <a:bodyPr/>
        <a:lstStyle/>
        <a:p>
          <a:endParaRPr lang="pl-PL"/>
        </a:p>
      </dgm:t>
    </dgm:pt>
    <dgm:pt modelId="{3B8222AE-F760-4CA0-B7C5-7F2756127154}" type="sibTrans" cxnId="{B75CF9AB-D30E-4B0D-A767-C391217CE123}">
      <dgm:prSet/>
      <dgm:spPr/>
      <dgm:t>
        <a:bodyPr/>
        <a:lstStyle/>
        <a:p>
          <a:endParaRPr lang="pl-PL"/>
        </a:p>
      </dgm:t>
    </dgm:pt>
    <dgm:pt modelId="{D8344173-F653-4C33-A061-A87E570DB841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możliwość zmiany kierunków dostaw paliwa gazowego w systemie krajowym z kierunku wschodniego na kierunek północno-zachodni i południowy</a:t>
          </a:r>
          <a:endParaRPr lang="pl-PL" dirty="0">
            <a:solidFill>
              <a:schemeClr val="bg1"/>
            </a:solidFill>
          </a:endParaRPr>
        </a:p>
      </dgm:t>
    </dgm:pt>
    <dgm:pt modelId="{10EE9666-86B0-48B5-A1F7-33EC995010F8}" type="parTrans" cxnId="{DBB59C1F-9120-47E6-8706-4ACA32D9530C}">
      <dgm:prSet/>
      <dgm:spPr/>
      <dgm:t>
        <a:bodyPr/>
        <a:lstStyle/>
        <a:p>
          <a:endParaRPr lang="pl-PL"/>
        </a:p>
      </dgm:t>
    </dgm:pt>
    <dgm:pt modelId="{DBFC3CC8-7030-4CD3-AA45-14113CB405DD}" type="sibTrans" cxnId="{DBB59C1F-9120-47E6-8706-4ACA32D9530C}">
      <dgm:prSet/>
      <dgm:spPr/>
      <dgm:t>
        <a:bodyPr/>
        <a:lstStyle/>
        <a:p>
          <a:endParaRPr lang="pl-PL"/>
        </a:p>
      </dgm:t>
    </dgm:pt>
    <dgm:pt modelId="{425EE90D-A162-4350-8203-53CF2031F0EB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możliwość odbioru dużych ilości gazu z systemu przesyłowego – bezpośredni dostęp do odbiorców końcowych</a:t>
          </a:r>
          <a:endParaRPr lang="pl-PL" dirty="0">
            <a:solidFill>
              <a:schemeClr val="bg1"/>
            </a:solidFill>
          </a:endParaRPr>
        </a:p>
      </dgm:t>
    </dgm:pt>
    <dgm:pt modelId="{1994FBE5-8231-4CAA-8334-9AE15B5C2782}" type="parTrans" cxnId="{39322600-2714-4DC8-9B95-A254243C2608}">
      <dgm:prSet/>
      <dgm:spPr/>
      <dgm:t>
        <a:bodyPr/>
        <a:lstStyle/>
        <a:p>
          <a:endParaRPr lang="pl-PL"/>
        </a:p>
      </dgm:t>
    </dgm:pt>
    <dgm:pt modelId="{F6C10D96-CE89-493D-AD5C-4F4A5E1652BD}" type="sibTrans" cxnId="{39322600-2714-4DC8-9B95-A254243C2608}">
      <dgm:prSet/>
      <dgm:spPr/>
      <dgm:t>
        <a:bodyPr/>
        <a:lstStyle/>
        <a:p>
          <a:endParaRPr lang="pl-PL"/>
        </a:p>
      </dgm:t>
    </dgm:pt>
    <dgm:pt modelId="{474BD472-16E6-4BDF-95F1-9D35AF0E2E2E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bezpośrednia dostawa paliwa gazowego do odbiorców końcowych oddalonych od sieci przesyłowej</a:t>
          </a:r>
          <a:endParaRPr lang="pl-PL" dirty="0">
            <a:solidFill>
              <a:schemeClr val="bg1"/>
            </a:solidFill>
          </a:endParaRPr>
        </a:p>
      </dgm:t>
    </dgm:pt>
    <dgm:pt modelId="{4B8DE7FB-361B-4D0D-B7E2-89F093440A83}" type="parTrans" cxnId="{2A3756EA-9640-4490-BB42-870FADE9405A}">
      <dgm:prSet/>
      <dgm:spPr/>
      <dgm:t>
        <a:bodyPr/>
        <a:lstStyle/>
        <a:p>
          <a:endParaRPr lang="pl-PL"/>
        </a:p>
      </dgm:t>
    </dgm:pt>
    <dgm:pt modelId="{F8FA900C-C713-4A0A-8FE1-9BD817F57AB5}" type="sibTrans" cxnId="{2A3756EA-9640-4490-BB42-870FADE9405A}">
      <dgm:prSet/>
      <dgm:spPr/>
      <dgm:t>
        <a:bodyPr/>
        <a:lstStyle/>
        <a:p>
          <a:endParaRPr lang="pl-PL"/>
        </a:p>
      </dgm:t>
    </dgm:pt>
    <dgm:pt modelId="{4173B567-4B72-4806-9115-D0533C4BDB5A}">
      <dgm:prSet/>
      <dgm:spPr/>
      <dgm:t>
        <a:bodyPr/>
        <a:lstStyle/>
        <a:p>
          <a:pPr rtl="0"/>
          <a:r>
            <a:rPr lang="pl-PL" dirty="0" smtClean="0">
              <a:solidFill>
                <a:schemeClr val="bg1"/>
              </a:solidFill>
            </a:rPr>
            <a:t>element budowy potencjału rynku gazu, umożliwiający zagospodarowanie dodatkowych ilości gazu oraz wzrost udziału gazu w bilansie energetycznym kraju</a:t>
          </a:r>
          <a:endParaRPr lang="pl-PL" dirty="0">
            <a:solidFill>
              <a:schemeClr val="bg1"/>
            </a:solidFill>
          </a:endParaRPr>
        </a:p>
      </dgm:t>
    </dgm:pt>
    <dgm:pt modelId="{83A51E1E-8279-4CA2-A91C-27B6671C55A1}" type="parTrans" cxnId="{8E1DE15C-D933-4EB3-A9DE-A65BAF359CE4}">
      <dgm:prSet/>
      <dgm:spPr/>
      <dgm:t>
        <a:bodyPr/>
        <a:lstStyle/>
        <a:p>
          <a:endParaRPr lang="pl-PL"/>
        </a:p>
      </dgm:t>
    </dgm:pt>
    <dgm:pt modelId="{B5009DC4-8612-4ABB-8B8E-F0A4053EF7E4}" type="sibTrans" cxnId="{8E1DE15C-D933-4EB3-A9DE-A65BAF359CE4}">
      <dgm:prSet/>
      <dgm:spPr/>
      <dgm:t>
        <a:bodyPr/>
        <a:lstStyle/>
        <a:p>
          <a:endParaRPr lang="pl-PL"/>
        </a:p>
      </dgm:t>
    </dgm:pt>
    <dgm:pt modelId="{9544F5DE-863D-4EBE-A39B-E7C2A8D1142F}" type="pres">
      <dgm:prSet presAssocID="{B89D983C-5573-4B5B-B9C4-63A66E073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A3238BB-5CD5-4488-AAC7-6609A747288C}" type="pres">
      <dgm:prSet presAssocID="{E66CD421-C826-4E80-87D0-C770D0BA217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08673D-62A8-4CCA-9522-86B92B40E904}" type="pres">
      <dgm:prSet presAssocID="{141A6680-32F5-4A80-9463-7268C9D858C4}" presName="spacer" presStyleCnt="0"/>
      <dgm:spPr/>
    </dgm:pt>
    <dgm:pt modelId="{A3F3BE5A-C715-47A3-A134-F2D3F0A4EC2A}" type="pres">
      <dgm:prSet presAssocID="{DE0E2DEC-16BD-4DDF-B46E-FB7ADE17DCE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0336A9-1FD9-4A48-912B-E9645AE06285}" type="pres">
      <dgm:prSet presAssocID="{3B8222AE-F760-4CA0-B7C5-7F2756127154}" presName="spacer" presStyleCnt="0"/>
      <dgm:spPr/>
    </dgm:pt>
    <dgm:pt modelId="{650F05A0-FEB6-4B77-BD0D-CC96591D52C6}" type="pres">
      <dgm:prSet presAssocID="{D8344173-F653-4C33-A061-A87E570DB84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05D74A-D712-4969-AB94-B8684F9E592F}" type="pres">
      <dgm:prSet presAssocID="{DBFC3CC8-7030-4CD3-AA45-14113CB405DD}" presName="spacer" presStyleCnt="0"/>
      <dgm:spPr/>
    </dgm:pt>
    <dgm:pt modelId="{AE638FC1-5BBC-4BC6-90D9-CF1DE05AE484}" type="pres">
      <dgm:prSet presAssocID="{425EE90D-A162-4350-8203-53CF2031F0E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81205C-83A4-4092-A7A2-DE669E39E23B}" type="pres">
      <dgm:prSet presAssocID="{F6C10D96-CE89-493D-AD5C-4F4A5E1652BD}" presName="spacer" presStyleCnt="0"/>
      <dgm:spPr/>
    </dgm:pt>
    <dgm:pt modelId="{2390FD7E-51C8-433F-B09A-6B4BDD20067E}" type="pres">
      <dgm:prSet presAssocID="{474BD472-16E6-4BDF-95F1-9D35AF0E2E2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2D9CA7-3512-45CE-8162-81101B97D56E}" type="pres">
      <dgm:prSet presAssocID="{F8FA900C-C713-4A0A-8FE1-9BD817F57AB5}" presName="spacer" presStyleCnt="0"/>
      <dgm:spPr/>
    </dgm:pt>
    <dgm:pt modelId="{9F393F1E-47A7-4076-B08B-15A8F2FC475D}" type="pres">
      <dgm:prSet presAssocID="{4173B567-4B72-4806-9115-D0533C4BDB5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E57209-27FC-429B-8870-787C193FF955}" type="presOf" srcId="{474BD472-16E6-4BDF-95F1-9D35AF0E2E2E}" destId="{2390FD7E-51C8-433F-B09A-6B4BDD20067E}" srcOrd="0" destOrd="0" presId="urn:microsoft.com/office/officeart/2005/8/layout/vList2"/>
    <dgm:cxn modelId="{EB87A2A3-39D4-49C3-8838-8D028AA2F641}" type="presOf" srcId="{B89D983C-5573-4B5B-B9C4-63A66E073DC6}" destId="{9544F5DE-863D-4EBE-A39B-E7C2A8D1142F}" srcOrd="0" destOrd="0" presId="urn:microsoft.com/office/officeart/2005/8/layout/vList2"/>
    <dgm:cxn modelId="{ACD0521C-F47B-4E1E-98CC-215BC4E1F3B4}" type="presOf" srcId="{4173B567-4B72-4806-9115-D0533C4BDB5A}" destId="{9F393F1E-47A7-4076-B08B-15A8F2FC475D}" srcOrd="0" destOrd="0" presId="urn:microsoft.com/office/officeart/2005/8/layout/vList2"/>
    <dgm:cxn modelId="{8709B600-14C8-4A00-B0C5-9427D875110A}" srcId="{B89D983C-5573-4B5B-B9C4-63A66E073DC6}" destId="{E66CD421-C826-4E80-87D0-C770D0BA2174}" srcOrd="0" destOrd="0" parTransId="{90DDD09C-1869-4E43-BE7C-E87EF444C2DE}" sibTransId="{141A6680-32F5-4A80-9463-7268C9D858C4}"/>
    <dgm:cxn modelId="{39322600-2714-4DC8-9B95-A254243C2608}" srcId="{B89D983C-5573-4B5B-B9C4-63A66E073DC6}" destId="{425EE90D-A162-4350-8203-53CF2031F0EB}" srcOrd="3" destOrd="0" parTransId="{1994FBE5-8231-4CAA-8334-9AE15B5C2782}" sibTransId="{F6C10D96-CE89-493D-AD5C-4F4A5E1652BD}"/>
    <dgm:cxn modelId="{680D7C63-9327-478A-AC96-3308C6F46FCF}" type="presOf" srcId="{DE0E2DEC-16BD-4DDF-B46E-FB7ADE17DCE0}" destId="{A3F3BE5A-C715-47A3-A134-F2D3F0A4EC2A}" srcOrd="0" destOrd="0" presId="urn:microsoft.com/office/officeart/2005/8/layout/vList2"/>
    <dgm:cxn modelId="{A8A2DD7C-C721-4F8E-A04C-72E5AB011C69}" type="presOf" srcId="{425EE90D-A162-4350-8203-53CF2031F0EB}" destId="{AE638FC1-5BBC-4BC6-90D9-CF1DE05AE484}" srcOrd="0" destOrd="0" presId="urn:microsoft.com/office/officeart/2005/8/layout/vList2"/>
    <dgm:cxn modelId="{6655A73A-C4FF-4A3E-A6CD-DFCA8636682C}" type="presOf" srcId="{E66CD421-C826-4E80-87D0-C770D0BA2174}" destId="{0A3238BB-5CD5-4488-AAC7-6609A747288C}" srcOrd="0" destOrd="0" presId="urn:microsoft.com/office/officeart/2005/8/layout/vList2"/>
    <dgm:cxn modelId="{DBB59C1F-9120-47E6-8706-4ACA32D9530C}" srcId="{B89D983C-5573-4B5B-B9C4-63A66E073DC6}" destId="{D8344173-F653-4C33-A061-A87E570DB841}" srcOrd="2" destOrd="0" parTransId="{10EE9666-86B0-48B5-A1F7-33EC995010F8}" sibTransId="{DBFC3CC8-7030-4CD3-AA45-14113CB405DD}"/>
    <dgm:cxn modelId="{AEFBD1E9-FD61-491A-9EAD-F43122E57475}" type="presOf" srcId="{D8344173-F653-4C33-A061-A87E570DB841}" destId="{650F05A0-FEB6-4B77-BD0D-CC96591D52C6}" srcOrd="0" destOrd="0" presId="urn:microsoft.com/office/officeart/2005/8/layout/vList2"/>
    <dgm:cxn modelId="{2A3756EA-9640-4490-BB42-870FADE9405A}" srcId="{B89D983C-5573-4B5B-B9C4-63A66E073DC6}" destId="{474BD472-16E6-4BDF-95F1-9D35AF0E2E2E}" srcOrd="4" destOrd="0" parTransId="{4B8DE7FB-361B-4D0D-B7E2-89F093440A83}" sibTransId="{F8FA900C-C713-4A0A-8FE1-9BD817F57AB5}"/>
    <dgm:cxn modelId="{B75CF9AB-D30E-4B0D-A767-C391217CE123}" srcId="{B89D983C-5573-4B5B-B9C4-63A66E073DC6}" destId="{DE0E2DEC-16BD-4DDF-B46E-FB7ADE17DCE0}" srcOrd="1" destOrd="0" parTransId="{851D1443-CE1A-4AD7-AA14-05DAEE3C7B75}" sibTransId="{3B8222AE-F760-4CA0-B7C5-7F2756127154}"/>
    <dgm:cxn modelId="{8E1DE15C-D933-4EB3-A9DE-A65BAF359CE4}" srcId="{B89D983C-5573-4B5B-B9C4-63A66E073DC6}" destId="{4173B567-4B72-4806-9115-D0533C4BDB5A}" srcOrd="5" destOrd="0" parTransId="{83A51E1E-8279-4CA2-A91C-27B6671C55A1}" sibTransId="{B5009DC4-8612-4ABB-8B8E-F0A4053EF7E4}"/>
    <dgm:cxn modelId="{339AA32E-4ED4-4A0E-AAAE-EE43800C8E4B}" type="presParOf" srcId="{9544F5DE-863D-4EBE-A39B-E7C2A8D1142F}" destId="{0A3238BB-5CD5-4488-AAC7-6609A747288C}" srcOrd="0" destOrd="0" presId="urn:microsoft.com/office/officeart/2005/8/layout/vList2"/>
    <dgm:cxn modelId="{E10121D8-DCDA-4CA4-B10B-EA6812FBE54E}" type="presParOf" srcId="{9544F5DE-863D-4EBE-A39B-E7C2A8D1142F}" destId="{A008673D-62A8-4CCA-9522-86B92B40E904}" srcOrd="1" destOrd="0" presId="urn:microsoft.com/office/officeart/2005/8/layout/vList2"/>
    <dgm:cxn modelId="{31BA9877-336D-44D2-9B88-F828466DB1DE}" type="presParOf" srcId="{9544F5DE-863D-4EBE-A39B-E7C2A8D1142F}" destId="{A3F3BE5A-C715-47A3-A134-F2D3F0A4EC2A}" srcOrd="2" destOrd="0" presId="urn:microsoft.com/office/officeart/2005/8/layout/vList2"/>
    <dgm:cxn modelId="{316A9757-18EE-4CBA-AC82-6FE6D1C26A7E}" type="presParOf" srcId="{9544F5DE-863D-4EBE-A39B-E7C2A8D1142F}" destId="{CF0336A9-1FD9-4A48-912B-E9645AE06285}" srcOrd="3" destOrd="0" presId="urn:microsoft.com/office/officeart/2005/8/layout/vList2"/>
    <dgm:cxn modelId="{1703B86F-04F5-4BA6-A7EC-5782AC377294}" type="presParOf" srcId="{9544F5DE-863D-4EBE-A39B-E7C2A8D1142F}" destId="{650F05A0-FEB6-4B77-BD0D-CC96591D52C6}" srcOrd="4" destOrd="0" presId="urn:microsoft.com/office/officeart/2005/8/layout/vList2"/>
    <dgm:cxn modelId="{2E2B6061-8523-4861-8D01-5A89E246FA73}" type="presParOf" srcId="{9544F5DE-863D-4EBE-A39B-E7C2A8D1142F}" destId="{9505D74A-D712-4969-AB94-B8684F9E592F}" srcOrd="5" destOrd="0" presId="urn:microsoft.com/office/officeart/2005/8/layout/vList2"/>
    <dgm:cxn modelId="{A6F0EC35-E01A-46FF-8638-6353F9500448}" type="presParOf" srcId="{9544F5DE-863D-4EBE-A39B-E7C2A8D1142F}" destId="{AE638FC1-5BBC-4BC6-90D9-CF1DE05AE484}" srcOrd="6" destOrd="0" presId="urn:microsoft.com/office/officeart/2005/8/layout/vList2"/>
    <dgm:cxn modelId="{B2362FE5-7DB3-4B0D-8108-35A22854E7C9}" type="presParOf" srcId="{9544F5DE-863D-4EBE-A39B-E7C2A8D1142F}" destId="{7581205C-83A4-4092-A7A2-DE669E39E23B}" srcOrd="7" destOrd="0" presId="urn:microsoft.com/office/officeart/2005/8/layout/vList2"/>
    <dgm:cxn modelId="{623590C7-A415-4CC3-A880-2838C07179B9}" type="presParOf" srcId="{9544F5DE-863D-4EBE-A39B-E7C2A8D1142F}" destId="{2390FD7E-51C8-433F-B09A-6B4BDD20067E}" srcOrd="8" destOrd="0" presId="urn:microsoft.com/office/officeart/2005/8/layout/vList2"/>
    <dgm:cxn modelId="{D4E093DD-CECD-485D-A40E-22AAAC9D34C4}" type="presParOf" srcId="{9544F5DE-863D-4EBE-A39B-E7C2A8D1142F}" destId="{362D9CA7-3512-45CE-8162-81101B97D56E}" srcOrd="9" destOrd="0" presId="urn:microsoft.com/office/officeart/2005/8/layout/vList2"/>
    <dgm:cxn modelId="{0030EED9-FE99-4F4C-BD81-D04BDBA1DD9C}" type="presParOf" srcId="{9544F5DE-863D-4EBE-A39B-E7C2A8D1142F}" destId="{9F393F1E-47A7-4076-B08B-15A8F2FC475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0CE92-2DCF-455D-BBD1-3E263E42083E}">
      <dsp:nvSpPr>
        <dsp:cNvPr id="0" name=""/>
        <dsp:cNvSpPr/>
      </dsp:nvSpPr>
      <dsp:spPr>
        <a:xfrm>
          <a:off x="0" y="11257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1. Wprowadzenie</a:t>
          </a:r>
          <a:endParaRPr lang="pl-PL" sz="1700" kern="1200" dirty="0"/>
        </a:p>
      </dsp:txBody>
      <dsp:txXfrm>
        <a:off x="19419" y="131990"/>
        <a:ext cx="8170074" cy="358962"/>
      </dsp:txXfrm>
    </dsp:sp>
    <dsp:sp modelId="{CB5D97AD-A333-48BF-BE62-57D5E787CA0B}">
      <dsp:nvSpPr>
        <dsp:cNvPr id="0" name=""/>
        <dsp:cNvSpPr/>
      </dsp:nvSpPr>
      <dsp:spPr>
        <a:xfrm>
          <a:off x="0" y="55933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2. Miejsce PSG na rynku i zadania</a:t>
          </a:r>
          <a:endParaRPr lang="pl-PL" sz="1700" kern="1200" dirty="0"/>
        </a:p>
      </dsp:txBody>
      <dsp:txXfrm>
        <a:off x="19419" y="578750"/>
        <a:ext cx="8170074" cy="358962"/>
      </dsp:txXfrm>
    </dsp:sp>
    <dsp:sp modelId="{F4ADC9DC-96BC-46A9-9FDA-A7845B76F7D2}">
      <dsp:nvSpPr>
        <dsp:cNvPr id="0" name=""/>
        <dsp:cNvSpPr/>
      </dsp:nvSpPr>
      <dsp:spPr>
        <a:xfrm>
          <a:off x="0" y="100609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3. Dystrybucyjna sieć gazowa</a:t>
          </a:r>
          <a:endParaRPr lang="pl-PL" sz="1700" kern="1200" dirty="0"/>
        </a:p>
      </dsp:txBody>
      <dsp:txXfrm>
        <a:off x="19419" y="1025510"/>
        <a:ext cx="8170074" cy="358962"/>
      </dsp:txXfrm>
    </dsp:sp>
    <dsp:sp modelId="{8A85E4CE-ACA6-4436-8B0C-A7D02B79CD67}">
      <dsp:nvSpPr>
        <dsp:cNvPr id="0" name=""/>
        <dsp:cNvSpPr/>
      </dsp:nvSpPr>
      <dsp:spPr>
        <a:xfrm>
          <a:off x="0" y="145285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4. PSG w cyfrach</a:t>
          </a:r>
          <a:endParaRPr lang="pl-PL" sz="1700" kern="1200" dirty="0"/>
        </a:p>
      </dsp:txBody>
      <dsp:txXfrm>
        <a:off x="19419" y="1472270"/>
        <a:ext cx="8170074" cy="358962"/>
      </dsp:txXfrm>
    </dsp:sp>
    <dsp:sp modelId="{F876670B-4D2F-4B8A-88DB-65C270F9A9E4}">
      <dsp:nvSpPr>
        <dsp:cNvPr id="0" name=""/>
        <dsp:cNvSpPr/>
      </dsp:nvSpPr>
      <dsp:spPr>
        <a:xfrm>
          <a:off x="0" y="189961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5. Plan rozwoju  - wybrane aspekty</a:t>
          </a:r>
          <a:endParaRPr lang="pl-PL" sz="1700" kern="1200" dirty="0"/>
        </a:p>
      </dsp:txBody>
      <dsp:txXfrm>
        <a:off x="19419" y="1919030"/>
        <a:ext cx="8170074" cy="358962"/>
      </dsp:txXfrm>
    </dsp:sp>
    <dsp:sp modelId="{6171322A-6C9C-4A9D-B7D7-73049BDD8835}">
      <dsp:nvSpPr>
        <dsp:cNvPr id="0" name=""/>
        <dsp:cNvSpPr/>
      </dsp:nvSpPr>
      <dsp:spPr>
        <a:xfrm>
          <a:off x="0" y="234637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6. Kierunki rozbudowy systemu gazowego dystrybucyjnego</a:t>
          </a:r>
          <a:endParaRPr lang="pl-PL" sz="1700" kern="1200" dirty="0"/>
        </a:p>
      </dsp:txBody>
      <dsp:txXfrm>
        <a:off x="19419" y="2365790"/>
        <a:ext cx="8170074" cy="358962"/>
      </dsp:txXfrm>
    </dsp:sp>
    <dsp:sp modelId="{C38B193A-646E-4353-B5A9-5D54D790A7C7}">
      <dsp:nvSpPr>
        <dsp:cNvPr id="0" name=""/>
        <dsp:cNvSpPr/>
      </dsp:nvSpPr>
      <dsp:spPr>
        <a:xfrm>
          <a:off x="0" y="279313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7. Układ docelowy / planowany systemu gazowego</a:t>
          </a:r>
          <a:endParaRPr lang="pl-PL" sz="1700" kern="1200" dirty="0"/>
        </a:p>
      </dsp:txBody>
      <dsp:txXfrm>
        <a:off x="19419" y="2812550"/>
        <a:ext cx="8170074" cy="358962"/>
      </dsp:txXfrm>
    </dsp:sp>
    <dsp:sp modelId="{F49E0575-5392-401D-83FB-93A79C968468}">
      <dsp:nvSpPr>
        <dsp:cNvPr id="0" name=""/>
        <dsp:cNvSpPr/>
      </dsp:nvSpPr>
      <dsp:spPr>
        <a:xfrm>
          <a:off x="0" y="323989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8. Uwarunkowania rozwoju systemu dystrybucyjnego</a:t>
          </a:r>
          <a:endParaRPr lang="pl-PL" sz="1700" kern="1200" dirty="0"/>
        </a:p>
      </dsp:txBody>
      <dsp:txXfrm>
        <a:off x="19419" y="3259310"/>
        <a:ext cx="8170074" cy="358962"/>
      </dsp:txXfrm>
    </dsp:sp>
    <dsp:sp modelId="{52E04EA1-ACFC-488E-86B4-39715CFEA102}">
      <dsp:nvSpPr>
        <dsp:cNvPr id="0" name=""/>
        <dsp:cNvSpPr/>
      </dsp:nvSpPr>
      <dsp:spPr>
        <a:xfrm>
          <a:off x="0" y="368665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9. Bieżące działania w obszarze rozwoju</a:t>
          </a:r>
          <a:endParaRPr lang="pl-PL" sz="1700" kern="1200" dirty="0"/>
        </a:p>
      </dsp:txBody>
      <dsp:txXfrm>
        <a:off x="19419" y="3706070"/>
        <a:ext cx="8170074" cy="358962"/>
      </dsp:txXfrm>
    </dsp:sp>
    <dsp:sp modelId="{86DD2094-4232-43D3-BD73-5202A6F067B9}">
      <dsp:nvSpPr>
        <dsp:cNvPr id="0" name=""/>
        <dsp:cNvSpPr/>
      </dsp:nvSpPr>
      <dsp:spPr>
        <a:xfrm>
          <a:off x="0" y="4133411"/>
          <a:ext cx="8208912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10. Wnioski</a:t>
          </a:r>
          <a:endParaRPr lang="pl-PL" sz="1700" kern="1200" dirty="0"/>
        </a:p>
      </dsp:txBody>
      <dsp:txXfrm>
        <a:off x="19419" y="4152830"/>
        <a:ext cx="8170074" cy="35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8D5A4-C8D0-4E6A-9E53-163C04782BAC}">
      <dsp:nvSpPr>
        <dsp:cNvPr id="0" name=""/>
        <dsp:cNvSpPr/>
      </dsp:nvSpPr>
      <dsp:spPr>
        <a:xfrm>
          <a:off x="1501840" y="1992"/>
          <a:ext cx="1424753" cy="797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Środowisko</a:t>
          </a:r>
          <a:endParaRPr lang="pl-PL" sz="1200" kern="1200" dirty="0"/>
        </a:p>
      </dsp:txBody>
      <dsp:txXfrm>
        <a:off x="1710490" y="118745"/>
        <a:ext cx="1007453" cy="563732"/>
      </dsp:txXfrm>
    </dsp:sp>
    <dsp:sp modelId="{7C16C7DC-511B-4147-A42F-F85DD8F4F13D}">
      <dsp:nvSpPr>
        <dsp:cNvPr id="0" name=""/>
        <dsp:cNvSpPr/>
      </dsp:nvSpPr>
      <dsp:spPr>
        <a:xfrm>
          <a:off x="1983018" y="863967"/>
          <a:ext cx="462398" cy="46239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2044309" y="1040788"/>
        <a:ext cx="339816" cy="108756"/>
      </dsp:txXfrm>
    </dsp:sp>
    <dsp:sp modelId="{D623506F-EA2B-4E87-9741-868AFA4A6513}">
      <dsp:nvSpPr>
        <dsp:cNvPr id="0" name=""/>
        <dsp:cNvSpPr/>
      </dsp:nvSpPr>
      <dsp:spPr>
        <a:xfrm>
          <a:off x="1404099" y="1391101"/>
          <a:ext cx="1620236" cy="797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Społeczeństwo</a:t>
          </a:r>
          <a:endParaRPr lang="pl-PL" sz="1200" kern="1200" dirty="0"/>
        </a:p>
      </dsp:txBody>
      <dsp:txXfrm>
        <a:off x="1641377" y="1507854"/>
        <a:ext cx="1145680" cy="563732"/>
      </dsp:txXfrm>
    </dsp:sp>
    <dsp:sp modelId="{EBDD857D-FEFF-452F-97DF-A4054C3C7696}">
      <dsp:nvSpPr>
        <dsp:cNvPr id="0" name=""/>
        <dsp:cNvSpPr/>
      </dsp:nvSpPr>
      <dsp:spPr>
        <a:xfrm>
          <a:off x="1983018" y="2253076"/>
          <a:ext cx="462398" cy="46239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2044309" y="2429897"/>
        <a:ext cx="339816" cy="108756"/>
      </dsp:txXfrm>
    </dsp:sp>
    <dsp:sp modelId="{A7F58045-BEFB-4A0D-B1B7-76535772AE0C}">
      <dsp:nvSpPr>
        <dsp:cNvPr id="0" name=""/>
        <dsp:cNvSpPr/>
      </dsp:nvSpPr>
      <dsp:spPr>
        <a:xfrm>
          <a:off x="1512168" y="2780211"/>
          <a:ext cx="1404097" cy="797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Gospodarka</a:t>
          </a:r>
          <a:endParaRPr lang="pl-PL" sz="1200" kern="1200" dirty="0"/>
        </a:p>
      </dsp:txBody>
      <dsp:txXfrm>
        <a:off x="1717793" y="2896964"/>
        <a:ext cx="992847" cy="563732"/>
      </dsp:txXfrm>
    </dsp:sp>
    <dsp:sp modelId="{05F081CA-C956-4127-8377-E8FAF036467D}">
      <dsp:nvSpPr>
        <dsp:cNvPr id="0" name=""/>
        <dsp:cNvSpPr/>
      </dsp:nvSpPr>
      <dsp:spPr>
        <a:xfrm>
          <a:off x="1983018" y="3642185"/>
          <a:ext cx="462398" cy="46239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2044309" y="3819006"/>
        <a:ext cx="339816" cy="108756"/>
      </dsp:txXfrm>
    </dsp:sp>
    <dsp:sp modelId="{7F3A27D3-938F-4C95-BA30-F58A32E4B1F1}">
      <dsp:nvSpPr>
        <dsp:cNvPr id="0" name=""/>
        <dsp:cNvSpPr/>
      </dsp:nvSpPr>
      <dsp:spPr>
        <a:xfrm>
          <a:off x="1501840" y="4169320"/>
          <a:ext cx="1424753" cy="797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Innowacje</a:t>
          </a:r>
          <a:endParaRPr lang="pl-PL" sz="1200" kern="1200" dirty="0"/>
        </a:p>
      </dsp:txBody>
      <dsp:txXfrm>
        <a:off x="1710490" y="4286073"/>
        <a:ext cx="1007453" cy="563732"/>
      </dsp:txXfrm>
    </dsp:sp>
    <dsp:sp modelId="{5AD33516-877F-49DF-AE44-BEDE0C9860BA}">
      <dsp:nvSpPr>
        <dsp:cNvPr id="0" name=""/>
        <dsp:cNvSpPr/>
      </dsp:nvSpPr>
      <dsp:spPr>
        <a:xfrm rot="21557961">
          <a:off x="2968586" y="2280462"/>
          <a:ext cx="280859" cy="2965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/>
        </a:p>
      </dsp:txBody>
      <dsp:txXfrm>
        <a:off x="2968589" y="2340291"/>
        <a:ext cx="196601" cy="177944"/>
      </dsp:txXfrm>
    </dsp:sp>
    <dsp:sp modelId="{FAF7493B-7DC9-4E67-B25F-6FC045E2200F}">
      <dsp:nvSpPr>
        <dsp:cNvPr id="0" name=""/>
        <dsp:cNvSpPr/>
      </dsp:nvSpPr>
      <dsp:spPr>
        <a:xfrm>
          <a:off x="3554124" y="1306443"/>
          <a:ext cx="2366029" cy="229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Zrównoważony rozwój</a:t>
          </a:r>
          <a:endParaRPr lang="pl-PL" sz="1800" kern="1200" dirty="0"/>
        </a:p>
      </dsp:txBody>
      <dsp:txXfrm>
        <a:off x="3900621" y="1642386"/>
        <a:ext cx="1673035" cy="1622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C74A2-F3B4-4268-B1A1-2ED278E8791A}">
      <dsp:nvSpPr>
        <dsp:cNvPr id="0" name=""/>
        <dsp:cNvSpPr/>
      </dsp:nvSpPr>
      <dsp:spPr>
        <a:xfrm>
          <a:off x="0" y="143544"/>
          <a:ext cx="2298402" cy="13790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świadczymy usługę </a:t>
          </a:r>
          <a:r>
            <a:rPr lang="pl-PL" sz="1700" kern="1200" dirty="0" smtClean="0"/>
            <a:t>transportu gazu ziemnego</a:t>
          </a:r>
          <a:endParaRPr lang="pl-PL" sz="1700" kern="1200" dirty="0"/>
        </a:p>
      </dsp:txBody>
      <dsp:txXfrm>
        <a:off x="0" y="143544"/>
        <a:ext cx="2298402" cy="1379041"/>
      </dsp:txXfrm>
    </dsp:sp>
    <dsp:sp modelId="{99CAD2D3-A125-4E3C-A94C-8009C7FF93D3}">
      <dsp:nvSpPr>
        <dsp:cNvPr id="0" name=""/>
        <dsp:cNvSpPr/>
      </dsp:nvSpPr>
      <dsp:spPr>
        <a:xfrm>
          <a:off x="2528242" y="143544"/>
          <a:ext cx="2298402" cy="13790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zapewniamy bezpieczeństwo energetyczne w zakresie ciągłości dostaw gazu</a:t>
          </a:r>
          <a:endParaRPr lang="pl-PL" sz="1700" kern="1200" dirty="0"/>
        </a:p>
      </dsp:txBody>
      <dsp:txXfrm>
        <a:off x="2528242" y="143544"/>
        <a:ext cx="2298402" cy="1379041"/>
      </dsp:txXfrm>
    </dsp:sp>
    <dsp:sp modelId="{20A797DD-719E-48C9-9820-ADA038202BB7}">
      <dsp:nvSpPr>
        <dsp:cNvPr id="0" name=""/>
        <dsp:cNvSpPr/>
      </dsp:nvSpPr>
      <dsp:spPr>
        <a:xfrm>
          <a:off x="5056485" y="143544"/>
          <a:ext cx="2298402" cy="13790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prowadzimy ruch sieciowy i przyłączamy do sieci nowych odbiorców </a:t>
          </a:r>
          <a:endParaRPr lang="pl-PL" sz="1700" kern="1200"/>
        </a:p>
      </dsp:txBody>
      <dsp:txXfrm>
        <a:off x="5056485" y="143544"/>
        <a:ext cx="2298402" cy="1379041"/>
      </dsp:txXfrm>
    </dsp:sp>
    <dsp:sp modelId="{F280DAC8-B237-4460-B6E4-910A3876633A}">
      <dsp:nvSpPr>
        <dsp:cNvPr id="0" name=""/>
        <dsp:cNvSpPr/>
      </dsp:nvSpPr>
      <dsp:spPr>
        <a:xfrm>
          <a:off x="0" y="1752426"/>
          <a:ext cx="2298402" cy="13790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projektujemy, rozbudowujemy, konserwujemy oraz modernizujemy infrastrukturę gazową</a:t>
          </a:r>
          <a:endParaRPr lang="pl-PL" sz="1700" kern="1200" dirty="0"/>
        </a:p>
      </dsp:txBody>
      <dsp:txXfrm>
        <a:off x="0" y="1752426"/>
        <a:ext cx="2298402" cy="1379041"/>
      </dsp:txXfrm>
    </dsp:sp>
    <dsp:sp modelId="{8C7EC203-A91B-41B8-83FE-088747C7DFEE}">
      <dsp:nvSpPr>
        <dsp:cNvPr id="0" name=""/>
        <dsp:cNvSpPr/>
      </dsp:nvSpPr>
      <dsp:spPr>
        <a:xfrm>
          <a:off x="2528242" y="1752426"/>
          <a:ext cx="2298402" cy="13790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zajmujemy się odczytami układów pomiarowych</a:t>
          </a:r>
          <a:endParaRPr lang="pl-PL" sz="1700" kern="1200"/>
        </a:p>
      </dsp:txBody>
      <dsp:txXfrm>
        <a:off x="2528242" y="1752426"/>
        <a:ext cx="2298402" cy="1379041"/>
      </dsp:txXfrm>
    </dsp:sp>
    <dsp:sp modelId="{12474205-94F1-4BF5-B2D3-978CB9E07CF1}">
      <dsp:nvSpPr>
        <dsp:cNvPr id="0" name=""/>
        <dsp:cNvSpPr/>
      </dsp:nvSpPr>
      <dsp:spPr>
        <a:xfrm>
          <a:off x="5056485" y="1752426"/>
          <a:ext cx="2298402" cy="137904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dokonujemy pomiarów jakości i ilości transportowanego gazu</a:t>
          </a:r>
          <a:endParaRPr lang="pl-PL" sz="1700" kern="1200"/>
        </a:p>
      </dsp:txBody>
      <dsp:txXfrm>
        <a:off x="5056485" y="1752426"/>
        <a:ext cx="2298402" cy="1379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DF56F-CA5D-4260-8F5A-23148AEFDD03}">
      <dsp:nvSpPr>
        <dsp:cNvPr id="0" name=""/>
        <dsp:cNvSpPr/>
      </dsp:nvSpPr>
      <dsp:spPr>
        <a:xfrm>
          <a:off x="-5531883" y="-846940"/>
          <a:ext cx="6586555" cy="65865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9C86A-CB7B-4580-83A4-B505359B19AB}">
      <dsp:nvSpPr>
        <dsp:cNvPr id="0" name=""/>
        <dsp:cNvSpPr/>
      </dsp:nvSpPr>
      <dsp:spPr>
        <a:xfrm>
          <a:off x="552116" y="376148"/>
          <a:ext cx="6734495" cy="7526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4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element łańcucha dostaw gazu i budowania wartości rynku gazu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552116" y="376148"/>
        <a:ext cx="6734495" cy="752689"/>
      </dsp:txXfrm>
    </dsp:sp>
    <dsp:sp modelId="{E3C93B8D-FDF4-45D8-85C7-D3A4308D20D0}">
      <dsp:nvSpPr>
        <dsp:cNvPr id="0" name=""/>
        <dsp:cNvSpPr/>
      </dsp:nvSpPr>
      <dsp:spPr>
        <a:xfrm>
          <a:off x="81685" y="282062"/>
          <a:ext cx="940861" cy="940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190FA-4AB6-4160-AEBF-6A7F8B096DFD}">
      <dsp:nvSpPr>
        <dsp:cNvPr id="0" name=""/>
        <dsp:cNvSpPr/>
      </dsp:nvSpPr>
      <dsp:spPr>
        <a:xfrm>
          <a:off x="983650" y="1505378"/>
          <a:ext cx="6302961" cy="7526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4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solidFill>
                <a:schemeClr val="bg1"/>
              </a:solidFill>
            </a:rPr>
            <a:t>ma znaczenie ponadregionalne (sieć wysokiego </a:t>
          </a:r>
          <a:br>
            <a:rPr lang="pl-PL" sz="1600" b="0" kern="1200" dirty="0" smtClean="0">
              <a:solidFill>
                <a:schemeClr val="bg1"/>
              </a:solidFill>
            </a:rPr>
          </a:br>
          <a:r>
            <a:rPr lang="pl-PL" sz="1600" b="0" kern="1200" dirty="0" smtClean="0">
              <a:solidFill>
                <a:schemeClr val="bg1"/>
              </a:solidFill>
            </a:rPr>
            <a:t>i podwyższonego średniego ciśnienia)</a:t>
          </a:r>
          <a:endParaRPr lang="pl-PL" sz="1600" b="0" kern="1200" dirty="0">
            <a:solidFill>
              <a:schemeClr val="bg1"/>
            </a:solidFill>
          </a:endParaRPr>
        </a:p>
      </dsp:txBody>
      <dsp:txXfrm>
        <a:off x="983650" y="1505378"/>
        <a:ext cx="6302961" cy="752689"/>
      </dsp:txXfrm>
    </dsp:sp>
    <dsp:sp modelId="{84869EAF-03CB-440F-86AE-2B33EFB9B741}">
      <dsp:nvSpPr>
        <dsp:cNvPr id="0" name=""/>
        <dsp:cNvSpPr/>
      </dsp:nvSpPr>
      <dsp:spPr>
        <a:xfrm>
          <a:off x="513219" y="1411292"/>
          <a:ext cx="940861" cy="940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4B232-1907-437F-848E-6548D31C9704}">
      <dsp:nvSpPr>
        <dsp:cNvPr id="0" name=""/>
        <dsp:cNvSpPr/>
      </dsp:nvSpPr>
      <dsp:spPr>
        <a:xfrm>
          <a:off x="983650" y="2634607"/>
          <a:ext cx="6302961" cy="7526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4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solidFill>
                <a:schemeClr val="bg1"/>
              </a:solidFill>
            </a:rPr>
            <a:t>ma znaczenie lokalne – bezpośredni dostęp do sieci gazowej (sieć średniego i niskiego ciśnienia)</a:t>
          </a:r>
          <a:endParaRPr lang="pl-PL" sz="1600" b="0" kern="1200" dirty="0">
            <a:solidFill>
              <a:schemeClr val="bg1"/>
            </a:solidFill>
          </a:endParaRPr>
        </a:p>
      </dsp:txBody>
      <dsp:txXfrm>
        <a:off x="983650" y="2634607"/>
        <a:ext cx="6302961" cy="752689"/>
      </dsp:txXfrm>
    </dsp:sp>
    <dsp:sp modelId="{B5825D8A-2C29-4CA3-8225-07FA0904C7A5}">
      <dsp:nvSpPr>
        <dsp:cNvPr id="0" name=""/>
        <dsp:cNvSpPr/>
      </dsp:nvSpPr>
      <dsp:spPr>
        <a:xfrm>
          <a:off x="513219" y="2540521"/>
          <a:ext cx="940861" cy="940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AF3BA-A5E6-4B02-8810-EA5C53C54FB1}">
      <dsp:nvSpPr>
        <dsp:cNvPr id="0" name=""/>
        <dsp:cNvSpPr/>
      </dsp:nvSpPr>
      <dsp:spPr>
        <a:xfrm>
          <a:off x="552116" y="3763837"/>
          <a:ext cx="6734495" cy="7526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4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transport gazu wysokometanowego E, zaazotowanego podgrupy </a:t>
          </a:r>
          <a:r>
            <a:rPr lang="pl-PL" sz="1600" kern="1200" dirty="0" err="1" smtClean="0">
              <a:solidFill>
                <a:schemeClr val="bg1"/>
              </a:solidFill>
            </a:rPr>
            <a:t>Lw</a:t>
          </a:r>
          <a:r>
            <a:rPr lang="pl-PL" sz="1600" kern="1200" dirty="0" smtClean="0">
              <a:solidFill>
                <a:schemeClr val="bg1"/>
              </a:solidFill>
            </a:rPr>
            <a:t> i </a:t>
          </a:r>
          <a:r>
            <a:rPr lang="pl-PL" sz="1600" kern="1200" dirty="0" err="1" smtClean="0">
              <a:solidFill>
                <a:schemeClr val="bg1"/>
              </a:solidFill>
            </a:rPr>
            <a:t>Ls</a:t>
          </a:r>
          <a:r>
            <a:rPr lang="pl-PL" sz="1600" kern="1200" dirty="0" smtClean="0">
              <a:solidFill>
                <a:schemeClr val="bg1"/>
              </a:solidFill>
            </a:rPr>
            <a:t> oraz lokalnie niewielkie ilości gazu koksowniczego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552116" y="3763837"/>
        <a:ext cx="6734495" cy="752689"/>
      </dsp:txXfrm>
    </dsp:sp>
    <dsp:sp modelId="{8FEB1E56-F712-4523-90CF-314686DD2911}">
      <dsp:nvSpPr>
        <dsp:cNvPr id="0" name=""/>
        <dsp:cNvSpPr/>
      </dsp:nvSpPr>
      <dsp:spPr>
        <a:xfrm>
          <a:off x="81685" y="3669750"/>
          <a:ext cx="940861" cy="940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6805E-33F5-4294-8192-DD6B578E8B79}">
      <dsp:nvSpPr>
        <dsp:cNvPr id="0" name=""/>
        <dsp:cNvSpPr/>
      </dsp:nvSpPr>
      <dsp:spPr>
        <a:xfrm>
          <a:off x="2552" y="387183"/>
          <a:ext cx="2025084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58%</a:t>
          </a:r>
          <a:endParaRPr lang="pl-PL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Stopień dostępu do sieci gazowej</a:t>
          </a:r>
          <a:endParaRPr lang="pl-PL" sz="1800" b="1" kern="1200" dirty="0">
            <a:solidFill>
              <a:schemeClr val="bg1"/>
            </a:solidFill>
          </a:endParaRPr>
        </a:p>
      </dsp:txBody>
      <dsp:txXfrm>
        <a:off x="2552" y="387183"/>
        <a:ext cx="2025084" cy="1215050"/>
      </dsp:txXfrm>
    </dsp:sp>
    <dsp:sp modelId="{803CF0BF-1E83-4314-BDEE-99FAE5FE02ED}">
      <dsp:nvSpPr>
        <dsp:cNvPr id="0" name=""/>
        <dsp:cNvSpPr/>
      </dsp:nvSpPr>
      <dsp:spPr>
        <a:xfrm>
          <a:off x="2230145" y="387183"/>
          <a:ext cx="2025084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1434 gmin</a:t>
          </a:r>
          <a:endParaRPr lang="pl-PL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Usługa  dystrybucji</a:t>
          </a:r>
          <a:endParaRPr lang="pl-PL" sz="1800" b="1" kern="1200" dirty="0">
            <a:solidFill>
              <a:schemeClr val="bg1"/>
            </a:solidFill>
          </a:endParaRPr>
        </a:p>
      </dsp:txBody>
      <dsp:txXfrm>
        <a:off x="2230145" y="387183"/>
        <a:ext cx="2025084" cy="1215050"/>
      </dsp:txXfrm>
    </dsp:sp>
    <dsp:sp modelId="{7F17F804-3138-405D-A6EC-D3CAC3629D92}">
      <dsp:nvSpPr>
        <dsp:cNvPr id="0" name=""/>
        <dsp:cNvSpPr/>
      </dsp:nvSpPr>
      <dsp:spPr>
        <a:xfrm>
          <a:off x="4457738" y="387183"/>
          <a:ext cx="2025084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5,5 mln m</a:t>
          </a:r>
          <a:r>
            <a:rPr lang="pl-PL" sz="1800" b="1" kern="1200" baseline="30000" dirty="0" smtClean="0">
              <a:solidFill>
                <a:schemeClr val="bg1"/>
              </a:solidFill>
            </a:rPr>
            <a:t>3</a:t>
          </a:r>
          <a:r>
            <a:rPr lang="pl-PL" sz="1800" b="1" kern="1200" dirty="0" smtClean="0">
              <a:solidFill>
                <a:schemeClr val="bg1"/>
              </a:solidFill>
            </a:rPr>
            <a:t>/h</a:t>
          </a:r>
          <a:endParaRPr lang="pl-PL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kern="1200" dirty="0" smtClean="0"/>
            <a:t>Łączna przepustowość punktów wejścia</a:t>
          </a:r>
          <a:endParaRPr lang="pl-PL" sz="1800" b="1" kern="1200" dirty="0">
            <a:solidFill>
              <a:schemeClr val="bg1"/>
            </a:solidFill>
          </a:endParaRPr>
        </a:p>
      </dsp:txBody>
      <dsp:txXfrm>
        <a:off x="4457738" y="387183"/>
        <a:ext cx="2025084" cy="1215050"/>
      </dsp:txXfrm>
    </dsp:sp>
    <dsp:sp modelId="{B2A9999D-BE1E-4659-A8FF-7A6BA3CD87C3}">
      <dsp:nvSpPr>
        <dsp:cNvPr id="0" name=""/>
        <dsp:cNvSpPr/>
      </dsp:nvSpPr>
      <dsp:spPr>
        <a:xfrm>
          <a:off x="6685331" y="387183"/>
          <a:ext cx="2025084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2,2 mln m</a:t>
          </a:r>
          <a:r>
            <a:rPr lang="pl-PL" sz="1800" b="1" kern="1200" baseline="30000" dirty="0" smtClean="0">
              <a:solidFill>
                <a:schemeClr val="bg1"/>
              </a:solidFill>
            </a:rPr>
            <a:t>3</a:t>
          </a:r>
          <a:r>
            <a:rPr lang="pl-PL" sz="1800" b="1" kern="1200" dirty="0" smtClean="0">
              <a:solidFill>
                <a:schemeClr val="bg1"/>
              </a:solidFill>
            </a:rPr>
            <a:t>/h</a:t>
          </a:r>
          <a:endParaRPr lang="pl-PL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kern="1200" dirty="0" smtClean="0"/>
            <a:t>Rezerwa przepustowości w punktach wejścia</a:t>
          </a:r>
          <a:endParaRPr lang="pl-PL" sz="1800" b="1" kern="1200" dirty="0">
            <a:solidFill>
              <a:schemeClr val="bg1"/>
            </a:solidFill>
          </a:endParaRPr>
        </a:p>
      </dsp:txBody>
      <dsp:txXfrm>
        <a:off x="6685331" y="387183"/>
        <a:ext cx="2025084" cy="1215050"/>
      </dsp:txXfrm>
    </dsp:sp>
    <dsp:sp modelId="{B44FC2D8-9DCC-4FEE-91EB-71AAFBF5063E}">
      <dsp:nvSpPr>
        <dsp:cNvPr id="0" name=""/>
        <dsp:cNvSpPr/>
      </dsp:nvSpPr>
      <dsp:spPr>
        <a:xfrm>
          <a:off x="2552" y="1804742"/>
          <a:ext cx="2025084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175 tys. km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kern="1200" dirty="0" smtClean="0"/>
            <a:t>sieci dystrybucyjnej</a:t>
          </a:r>
          <a:endParaRPr lang="pl-PL" sz="1800" kern="1200" dirty="0"/>
        </a:p>
      </dsp:txBody>
      <dsp:txXfrm>
        <a:off x="2552" y="1804742"/>
        <a:ext cx="2025084" cy="1215050"/>
      </dsp:txXfrm>
    </dsp:sp>
    <dsp:sp modelId="{DFC0A704-4C56-46A1-B742-11EC7AE0C3A0}">
      <dsp:nvSpPr>
        <dsp:cNvPr id="0" name=""/>
        <dsp:cNvSpPr/>
      </dsp:nvSpPr>
      <dsp:spPr>
        <a:xfrm>
          <a:off x="2230145" y="1804742"/>
          <a:ext cx="2025084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21-25 lat</a:t>
          </a:r>
          <a:endParaRPr lang="pl-PL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kern="1200" dirty="0" smtClean="0"/>
            <a:t>Średni wiek majątku sieciowego </a:t>
          </a:r>
          <a:r>
            <a:rPr lang="pl-PL" sz="1800" b="1" kern="1200" dirty="0" smtClean="0">
              <a:solidFill>
                <a:schemeClr val="bg1"/>
              </a:solidFill>
            </a:rPr>
            <a:t> </a:t>
          </a:r>
          <a:endParaRPr lang="pl-PL" sz="1800" b="1" kern="1200" dirty="0">
            <a:solidFill>
              <a:schemeClr val="bg1"/>
            </a:solidFill>
          </a:endParaRPr>
        </a:p>
      </dsp:txBody>
      <dsp:txXfrm>
        <a:off x="2230145" y="1804742"/>
        <a:ext cx="2025084" cy="1215050"/>
      </dsp:txXfrm>
    </dsp:sp>
    <dsp:sp modelId="{82A6183B-BCF1-4B3D-99EF-609CB80F9FCE}">
      <dsp:nvSpPr>
        <dsp:cNvPr id="0" name=""/>
        <dsp:cNvSpPr/>
      </dsp:nvSpPr>
      <dsp:spPr>
        <a:xfrm>
          <a:off x="4457738" y="1804742"/>
          <a:ext cx="2025084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99,96%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kern="1200" dirty="0" smtClean="0"/>
            <a:t>ciągłość dostaw paliwa gazowego </a:t>
          </a:r>
          <a:endParaRPr lang="pl-PL" sz="1800" kern="1200" dirty="0"/>
        </a:p>
      </dsp:txBody>
      <dsp:txXfrm>
        <a:off x="4457738" y="1804742"/>
        <a:ext cx="2025084" cy="1215050"/>
      </dsp:txXfrm>
    </dsp:sp>
    <dsp:sp modelId="{76B0CE67-0E86-4B55-A98C-FB3F796733DD}">
      <dsp:nvSpPr>
        <dsp:cNvPr id="0" name=""/>
        <dsp:cNvSpPr/>
      </dsp:nvSpPr>
      <dsp:spPr>
        <a:xfrm>
          <a:off x="6685331" y="1804742"/>
          <a:ext cx="2025084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1,3-1,4 mld zł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kern="1200" dirty="0" smtClean="0"/>
            <a:t>budżet roczny</a:t>
          </a:r>
          <a:endParaRPr lang="pl-PL" sz="1800" kern="1200" dirty="0"/>
        </a:p>
      </dsp:txBody>
      <dsp:txXfrm>
        <a:off x="6685331" y="1804742"/>
        <a:ext cx="2025084" cy="1215050"/>
      </dsp:txXfrm>
    </dsp:sp>
    <dsp:sp modelId="{E8DE1971-2286-482F-80F7-3FC986E49682}">
      <dsp:nvSpPr>
        <dsp:cNvPr id="0" name=""/>
        <dsp:cNvSpPr/>
      </dsp:nvSpPr>
      <dsp:spPr>
        <a:xfrm>
          <a:off x="1224134" y="3222301"/>
          <a:ext cx="2025084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3,0 tys. km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800" kern="1200" dirty="0" smtClean="0"/>
            <a:t>roczna rozbudowa sieci </a:t>
          </a:r>
          <a:endParaRPr lang="pl-PL" sz="1800" kern="1200" dirty="0"/>
        </a:p>
      </dsp:txBody>
      <dsp:txXfrm>
        <a:off x="1224134" y="3222301"/>
        <a:ext cx="2025084" cy="1215050"/>
      </dsp:txXfrm>
    </dsp:sp>
    <dsp:sp modelId="{9DCDBD5C-A549-4AC7-8309-C246065E0CD5}">
      <dsp:nvSpPr>
        <dsp:cNvPr id="0" name=""/>
        <dsp:cNvSpPr/>
      </dsp:nvSpPr>
      <dsp:spPr>
        <a:xfrm>
          <a:off x="3451726" y="3222301"/>
          <a:ext cx="1930188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6,86 mln </a:t>
          </a:r>
          <a:r>
            <a:rPr lang="pl-PL" sz="1800" kern="1200" dirty="0" smtClean="0"/>
            <a:t>odbiorców końcowych</a:t>
          </a:r>
          <a:endParaRPr lang="pl-PL" sz="1800" kern="1200" dirty="0"/>
        </a:p>
      </dsp:txBody>
      <dsp:txXfrm>
        <a:off x="3451726" y="3222301"/>
        <a:ext cx="1930188" cy="1215050"/>
      </dsp:txXfrm>
    </dsp:sp>
    <dsp:sp modelId="{C9CFB567-F4E5-4E8C-B1F6-CC06E0870B3B}">
      <dsp:nvSpPr>
        <dsp:cNvPr id="0" name=""/>
        <dsp:cNvSpPr/>
      </dsp:nvSpPr>
      <dsp:spPr>
        <a:xfrm>
          <a:off x="5584424" y="3222301"/>
          <a:ext cx="1904409" cy="121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bg1"/>
              </a:solidFill>
            </a:rPr>
            <a:t>9,82 mld m</a:t>
          </a:r>
          <a:r>
            <a:rPr lang="pl-PL" sz="1800" b="1" kern="1200" baseline="30000" dirty="0" smtClean="0">
              <a:solidFill>
                <a:schemeClr val="bg1"/>
              </a:solidFill>
            </a:rPr>
            <a:t>3</a:t>
          </a:r>
          <a:r>
            <a:rPr lang="pl-PL" sz="1800" b="1" kern="1200" dirty="0" smtClean="0">
              <a:solidFill>
                <a:schemeClr val="bg1"/>
              </a:solidFill>
            </a:rPr>
            <a:t>/rok </a:t>
          </a:r>
          <a:r>
            <a:rPr lang="pl-PL" sz="1800" kern="1200" dirty="0" smtClean="0"/>
            <a:t>sprzedaży usługi dystrybucji</a:t>
          </a:r>
          <a:endParaRPr lang="pl-PL" sz="1800" kern="1200" dirty="0"/>
        </a:p>
      </dsp:txBody>
      <dsp:txXfrm>
        <a:off x="5584424" y="3222301"/>
        <a:ext cx="1904409" cy="1215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F468B-7311-409A-B5CE-5285AF23BCDB}">
      <dsp:nvSpPr>
        <dsp:cNvPr id="0" name=""/>
        <dsp:cNvSpPr/>
      </dsp:nvSpPr>
      <dsp:spPr>
        <a:xfrm>
          <a:off x="0" y="408323"/>
          <a:ext cx="8261956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0" tIns="270764" rIns="641220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dostępność sieci gazowej </a:t>
          </a:r>
          <a:endParaRPr lang="pl-PL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lokalne ograniczenia przepustowości w punktach wyjścia z systemu przesyłowego </a:t>
          </a:r>
          <a:endParaRPr lang="pl-PL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technologia budowy i modernizacji sieci gazowej</a:t>
          </a:r>
          <a:endParaRPr lang="pl-PL" sz="1300" kern="1200" dirty="0"/>
        </a:p>
      </dsp:txBody>
      <dsp:txXfrm>
        <a:off x="0" y="408323"/>
        <a:ext cx="8261956" cy="941850"/>
      </dsp:txXfrm>
    </dsp:sp>
    <dsp:sp modelId="{62EB6D3A-4881-465A-A474-8206818E2781}">
      <dsp:nvSpPr>
        <dsp:cNvPr id="0" name=""/>
        <dsp:cNvSpPr/>
      </dsp:nvSpPr>
      <dsp:spPr>
        <a:xfrm>
          <a:off x="413097" y="216443"/>
          <a:ext cx="578336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98" tIns="0" rIns="21859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Techniczne, technologiczne</a:t>
          </a:r>
          <a:endParaRPr lang="pl-PL" sz="1300" kern="1200" dirty="0"/>
        </a:p>
      </dsp:txBody>
      <dsp:txXfrm>
        <a:off x="431831" y="235177"/>
        <a:ext cx="5745901" cy="346292"/>
      </dsp:txXfrm>
    </dsp:sp>
    <dsp:sp modelId="{A619D757-7D81-4CAF-B151-5FEED4B666A9}">
      <dsp:nvSpPr>
        <dsp:cNvPr id="0" name=""/>
        <dsp:cNvSpPr/>
      </dsp:nvSpPr>
      <dsp:spPr>
        <a:xfrm>
          <a:off x="0" y="1612254"/>
          <a:ext cx="8261956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0" tIns="270764" rIns="641220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ograniczone możliwości zmiany trasy proj. sieci w obrębie nieruchomości objętych w planie</a:t>
          </a:r>
          <a:endParaRPr lang="pl-PL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blokowanie inwestycji w pasach drogowych</a:t>
          </a:r>
          <a:endParaRPr lang="pl-PL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szczegółowość decyzji środowiskowych i procedur postępowań administracyjnych</a:t>
          </a:r>
          <a:endParaRPr lang="pl-PL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brak dokumentów bądź brak spójności planistycznych samorządów z planami przedsiębiorstw energetycznych</a:t>
          </a:r>
          <a:endParaRPr lang="pl-PL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sprzeciwy społeczne dla planowanych inwestycji</a:t>
          </a:r>
          <a:endParaRPr lang="pl-PL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stabilność sfery polityki energetycznej, przestrzennej, finansowej </a:t>
          </a:r>
          <a:endParaRPr lang="pl-PL" sz="1300" kern="1200" dirty="0"/>
        </a:p>
      </dsp:txBody>
      <dsp:txXfrm>
        <a:off x="0" y="1612254"/>
        <a:ext cx="8261956" cy="1719900"/>
      </dsp:txXfrm>
    </dsp:sp>
    <dsp:sp modelId="{2EFD91C1-B5C4-4A9E-8675-18F1AEB9691E}">
      <dsp:nvSpPr>
        <dsp:cNvPr id="0" name=""/>
        <dsp:cNvSpPr/>
      </dsp:nvSpPr>
      <dsp:spPr>
        <a:xfrm>
          <a:off x="413097" y="1420374"/>
          <a:ext cx="578336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98" tIns="0" rIns="21859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Formalno-prawne</a:t>
          </a:r>
          <a:endParaRPr lang="pl-PL" sz="1300" kern="1200" dirty="0"/>
        </a:p>
      </dsp:txBody>
      <dsp:txXfrm>
        <a:off x="431831" y="1439108"/>
        <a:ext cx="5745901" cy="346292"/>
      </dsp:txXfrm>
    </dsp:sp>
    <dsp:sp modelId="{1442CAE2-F680-4715-8C0C-5CAA14569159}">
      <dsp:nvSpPr>
        <dsp:cNvPr id="0" name=""/>
        <dsp:cNvSpPr/>
      </dsp:nvSpPr>
      <dsp:spPr>
        <a:xfrm>
          <a:off x="0" y="3594234"/>
          <a:ext cx="8261956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220" tIns="270764" rIns="641220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możliwości finansowania inwestycji</a:t>
          </a:r>
          <a:endParaRPr lang="pl-PL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zwrot z zaangażowanego kapitału</a:t>
          </a:r>
          <a:endParaRPr lang="pl-PL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Siła nabywcza klientów</a:t>
          </a:r>
          <a:endParaRPr lang="pl-PL" sz="1300" kern="1200" dirty="0"/>
        </a:p>
      </dsp:txBody>
      <dsp:txXfrm>
        <a:off x="0" y="3594234"/>
        <a:ext cx="8261956" cy="941850"/>
      </dsp:txXfrm>
    </dsp:sp>
    <dsp:sp modelId="{A6500E3B-7B53-4C78-962C-B669424370BB}">
      <dsp:nvSpPr>
        <dsp:cNvPr id="0" name=""/>
        <dsp:cNvSpPr/>
      </dsp:nvSpPr>
      <dsp:spPr>
        <a:xfrm>
          <a:off x="413097" y="3402354"/>
          <a:ext cx="5783369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598" tIns="0" rIns="21859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Ekonomiczno-finansowe</a:t>
          </a:r>
          <a:endParaRPr lang="pl-PL" sz="1300" kern="1200" dirty="0"/>
        </a:p>
      </dsp:txBody>
      <dsp:txXfrm>
        <a:off x="431831" y="3421088"/>
        <a:ext cx="5745901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E32F-BC80-4CF5-81A5-AF0A4716643C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664AC-3776-4EC3-B64D-750E29568D35}">
      <dsp:nvSpPr>
        <dsp:cNvPr id="0" name=""/>
        <dsp:cNvSpPr/>
      </dsp:nvSpPr>
      <dsp:spPr>
        <a:xfrm>
          <a:off x="448162" y="296937"/>
          <a:ext cx="7190632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konsultacje Polityki Energetycznej Polski  do roku 2050</a:t>
          </a:r>
          <a:endParaRPr lang="pl-PL" sz="1300" kern="1200" dirty="0"/>
        </a:p>
      </dsp:txBody>
      <dsp:txXfrm>
        <a:off x="448162" y="296937"/>
        <a:ext cx="7190632" cy="594256"/>
      </dsp:txXfrm>
    </dsp:sp>
    <dsp:sp modelId="{C86180A3-D9E4-47E4-B815-1B174C341992}">
      <dsp:nvSpPr>
        <dsp:cNvPr id="0" name=""/>
        <dsp:cNvSpPr/>
      </dsp:nvSpPr>
      <dsp:spPr>
        <a:xfrm>
          <a:off x="76752" y="222655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F9C0D-DD69-4D92-80D9-2068B8C2A225}">
      <dsp:nvSpPr>
        <dsp:cNvPr id="0" name=""/>
        <dsp:cNvSpPr/>
      </dsp:nvSpPr>
      <dsp:spPr>
        <a:xfrm>
          <a:off x="873988" y="1188036"/>
          <a:ext cx="6764805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Pozyskiwanie </a:t>
          </a:r>
          <a:r>
            <a:rPr lang="pl-PL" sz="1300" kern="1200" dirty="0" err="1" smtClean="0"/>
            <a:t>dofinnasowania</a:t>
          </a:r>
          <a:r>
            <a:rPr lang="pl-PL" sz="1300" kern="1200" dirty="0" smtClean="0"/>
            <a:t> unijnego - wnioski do Project </a:t>
          </a:r>
          <a:r>
            <a:rPr lang="pl-PL" sz="1300" kern="1200" dirty="0" err="1" smtClean="0"/>
            <a:t>Pipeline</a:t>
          </a:r>
          <a:r>
            <a:rPr lang="pl-PL" sz="1300" kern="1200" dirty="0" smtClean="0"/>
            <a:t> dla sektora energetyki w ramach </a:t>
          </a:r>
          <a:r>
            <a:rPr lang="pl-PL" sz="1300" kern="1200" dirty="0" err="1" smtClean="0"/>
            <a:t>POIiŚ</a:t>
          </a:r>
          <a:r>
            <a:rPr lang="pl-PL" sz="1300" kern="1200" dirty="0" smtClean="0"/>
            <a:t> 2014-2020 (Lista Projektów Strategicznych dla infrastruktury energetycznej …)</a:t>
          </a:r>
        </a:p>
      </dsp:txBody>
      <dsp:txXfrm>
        <a:off x="873988" y="1188036"/>
        <a:ext cx="6764805" cy="594256"/>
      </dsp:txXfrm>
    </dsp:sp>
    <dsp:sp modelId="{FC441F3A-08DF-4301-92C6-04C0F8F44F86}">
      <dsp:nvSpPr>
        <dsp:cNvPr id="0" name=""/>
        <dsp:cNvSpPr/>
      </dsp:nvSpPr>
      <dsp:spPr>
        <a:xfrm>
          <a:off x="502578" y="111375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4D01B-C58D-462A-95A0-3BE3708B7966}">
      <dsp:nvSpPr>
        <dsp:cNvPr id="0" name=""/>
        <dsp:cNvSpPr/>
      </dsp:nvSpPr>
      <dsp:spPr>
        <a:xfrm>
          <a:off x="1004683" y="2079135"/>
          <a:ext cx="6634111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Plan Rozwoju PSG na lata 2016-2020</a:t>
          </a:r>
        </a:p>
      </dsp:txBody>
      <dsp:txXfrm>
        <a:off x="1004683" y="2079135"/>
        <a:ext cx="6634111" cy="594256"/>
      </dsp:txXfrm>
    </dsp:sp>
    <dsp:sp modelId="{816A878C-200B-482A-BE90-F31FD98802B7}">
      <dsp:nvSpPr>
        <dsp:cNvPr id="0" name=""/>
        <dsp:cNvSpPr/>
      </dsp:nvSpPr>
      <dsp:spPr>
        <a:xfrm>
          <a:off x="633273" y="2004853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9C365-7959-40FF-897C-C00D54D52286}">
      <dsp:nvSpPr>
        <dsp:cNvPr id="0" name=""/>
        <dsp:cNvSpPr/>
      </dsp:nvSpPr>
      <dsp:spPr>
        <a:xfrm>
          <a:off x="873988" y="2970234"/>
          <a:ext cx="6764805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Konsultacje i opiniowanie dokumentów planistycznych na szczeblu województw</a:t>
          </a:r>
        </a:p>
      </dsp:txBody>
      <dsp:txXfrm>
        <a:off x="873988" y="2970234"/>
        <a:ext cx="6764805" cy="594256"/>
      </dsp:txXfrm>
    </dsp:sp>
    <dsp:sp modelId="{0A736602-AE04-42F1-A2FD-3BCA2EE63BA4}">
      <dsp:nvSpPr>
        <dsp:cNvPr id="0" name=""/>
        <dsp:cNvSpPr/>
      </dsp:nvSpPr>
      <dsp:spPr>
        <a:xfrm>
          <a:off x="502578" y="2895952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9AA11-5BA3-4D04-AAEB-360BFD16BA0F}">
      <dsp:nvSpPr>
        <dsp:cNvPr id="0" name=""/>
        <dsp:cNvSpPr/>
      </dsp:nvSpPr>
      <dsp:spPr>
        <a:xfrm>
          <a:off x="448162" y="3861333"/>
          <a:ext cx="7190632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współpraca międzyoperatorska PSG-OGP Gaz-System</a:t>
          </a:r>
          <a:endParaRPr lang="pl-PL" sz="1300" kern="1200" dirty="0"/>
        </a:p>
      </dsp:txBody>
      <dsp:txXfrm>
        <a:off x="448162" y="3861333"/>
        <a:ext cx="7190632" cy="594256"/>
      </dsp:txXfrm>
    </dsp:sp>
    <dsp:sp modelId="{24DEE557-C42D-4201-A9AB-F24FB8D28657}">
      <dsp:nvSpPr>
        <dsp:cNvPr id="0" name=""/>
        <dsp:cNvSpPr/>
      </dsp:nvSpPr>
      <dsp:spPr>
        <a:xfrm>
          <a:off x="76752" y="3787051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1A733-6DBB-4141-84AF-9B2C0E8769D1}">
      <dsp:nvSpPr>
        <dsp:cNvPr id="0" name=""/>
        <dsp:cNvSpPr/>
      </dsp:nvSpPr>
      <dsp:spPr>
        <a:xfrm>
          <a:off x="0" y="111547"/>
          <a:ext cx="8305734" cy="7432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bg1"/>
              </a:solidFill>
            </a:rPr>
            <a:t>Zachowanie spójności planistycznej PSG z planami Województw, Gmin oraz przedsiębiorstw energetycznych</a:t>
          </a:r>
          <a:endParaRPr lang="pl-PL" sz="1400" kern="1200" dirty="0">
            <a:solidFill>
              <a:schemeClr val="bg1"/>
            </a:solidFill>
          </a:endParaRPr>
        </a:p>
      </dsp:txBody>
      <dsp:txXfrm>
        <a:off x="36282" y="147829"/>
        <a:ext cx="8233170" cy="670678"/>
      </dsp:txXfrm>
    </dsp:sp>
    <dsp:sp modelId="{CCE9E8A3-5DEA-413E-A972-A13F993FFED0}">
      <dsp:nvSpPr>
        <dsp:cNvPr id="0" name=""/>
        <dsp:cNvSpPr/>
      </dsp:nvSpPr>
      <dsp:spPr>
        <a:xfrm>
          <a:off x="0" y="895109"/>
          <a:ext cx="8305734" cy="7432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bg1"/>
              </a:solidFill>
            </a:rPr>
            <a:t>Współpracę międzyoperatorską oraz stosowanie zasad CSR  (</a:t>
          </a:r>
          <a:r>
            <a:rPr lang="pl-PL" sz="1400" kern="1200" dirty="0" err="1" smtClean="0">
              <a:solidFill>
                <a:schemeClr val="bg1"/>
              </a:solidFill>
            </a:rPr>
            <a:t>Corporate</a:t>
          </a:r>
          <a:r>
            <a:rPr lang="pl-PL" sz="140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err="1" smtClean="0">
              <a:solidFill>
                <a:schemeClr val="bg1"/>
              </a:solidFill>
            </a:rPr>
            <a:t>Social</a:t>
          </a:r>
          <a:r>
            <a:rPr lang="pl-PL" sz="140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err="1" smtClean="0">
              <a:solidFill>
                <a:schemeClr val="bg1"/>
              </a:solidFill>
            </a:rPr>
            <a:t>Responsibility</a:t>
          </a:r>
          <a:r>
            <a:rPr lang="pl-PL" sz="1400" kern="1200" dirty="0" smtClean="0">
              <a:solidFill>
                <a:schemeClr val="bg1"/>
              </a:solidFill>
            </a:rPr>
            <a:t> – Społeczna Odpowiedzialność Biznesu) na każdym etapie inwestycji (planowanie, projektowanie, budowa, eksploatacja)</a:t>
          </a:r>
          <a:endParaRPr lang="pl-PL" sz="1400" kern="1200" dirty="0">
            <a:solidFill>
              <a:schemeClr val="bg1"/>
            </a:solidFill>
          </a:endParaRPr>
        </a:p>
      </dsp:txBody>
      <dsp:txXfrm>
        <a:off x="36282" y="931391"/>
        <a:ext cx="8233170" cy="670678"/>
      </dsp:txXfrm>
    </dsp:sp>
    <dsp:sp modelId="{BC7838C0-D79C-4D64-82A4-0E11DD15DD7D}">
      <dsp:nvSpPr>
        <dsp:cNvPr id="0" name=""/>
        <dsp:cNvSpPr/>
      </dsp:nvSpPr>
      <dsp:spPr>
        <a:xfrm>
          <a:off x="0" y="1678672"/>
          <a:ext cx="8305734" cy="7432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bg1"/>
              </a:solidFill>
            </a:rPr>
            <a:t>Usunięcie barier i ograniczeń przy projektowaniu i budowie gazowej sieci dystrybucyjnej (np. </a:t>
          </a:r>
          <a:r>
            <a:rPr lang="pl-PL" sz="1400" b="0" kern="1200" dirty="0" smtClean="0">
              <a:solidFill>
                <a:schemeClr val="bg1"/>
              </a:solidFill>
            </a:rPr>
            <a:t>objęcie „specustawą</a:t>
          </a:r>
          <a:r>
            <a:rPr lang="pl-PL" sz="1400" b="0" kern="1200" smtClean="0">
              <a:solidFill>
                <a:schemeClr val="bg1"/>
              </a:solidFill>
            </a:rPr>
            <a:t>” strategicznych inwestycji </a:t>
          </a:r>
          <a:r>
            <a:rPr lang="pl-PL" sz="1400" b="0" kern="1200" dirty="0" smtClean="0">
              <a:solidFill>
                <a:schemeClr val="bg1"/>
              </a:solidFill>
            </a:rPr>
            <a:t>w systemie dystrybucyjnym)</a:t>
          </a:r>
          <a:endParaRPr lang="pl-PL" sz="1400" b="0" kern="1200" dirty="0">
            <a:solidFill>
              <a:schemeClr val="bg1"/>
            </a:solidFill>
          </a:endParaRPr>
        </a:p>
      </dsp:txBody>
      <dsp:txXfrm>
        <a:off x="36282" y="1714954"/>
        <a:ext cx="8233170" cy="670678"/>
      </dsp:txXfrm>
    </dsp:sp>
    <dsp:sp modelId="{5C7E7E3E-8076-42AF-AE4B-5C830F302E1B}">
      <dsp:nvSpPr>
        <dsp:cNvPr id="0" name=""/>
        <dsp:cNvSpPr/>
      </dsp:nvSpPr>
      <dsp:spPr>
        <a:xfrm>
          <a:off x="0" y="2462234"/>
          <a:ext cx="8305734" cy="7432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bg1"/>
              </a:solidFill>
            </a:rPr>
            <a:t>Wykorzystanie funduszy UE w perspektywie 2014-2020 na współfinansowanie rozbudowy systemu gazowego dystrybucyjnego</a:t>
          </a:r>
          <a:endParaRPr lang="pl-PL" sz="1400" kern="1200" dirty="0">
            <a:solidFill>
              <a:schemeClr val="bg1"/>
            </a:solidFill>
          </a:endParaRPr>
        </a:p>
      </dsp:txBody>
      <dsp:txXfrm>
        <a:off x="36282" y="2498516"/>
        <a:ext cx="8233170" cy="670678"/>
      </dsp:txXfrm>
    </dsp:sp>
    <dsp:sp modelId="{91A7FD6F-BA86-4423-BFC5-64B92FB73744}">
      <dsp:nvSpPr>
        <dsp:cNvPr id="0" name=""/>
        <dsp:cNvSpPr/>
      </dsp:nvSpPr>
      <dsp:spPr>
        <a:xfrm>
          <a:off x="0" y="3245797"/>
          <a:ext cx="8305734" cy="7432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bg1"/>
              </a:solidFill>
            </a:rPr>
            <a:t>Zapewnienie odpowiedniego zwrotu z zaangażowanego kapitału i finansowania inwestycji</a:t>
          </a:r>
        </a:p>
      </dsp:txBody>
      <dsp:txXfrm>
        <a:off x="36282" y="3282079"/>
        <a:ext cx="8233170" cy="6706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238BB-5CD5-4488-AAC7-6609A747288C}">
      <dsp:nvSpPr>
        <dsp:cNvPr id="0" name=""/>
        <dsp:cNvSpPr/>
      </dsp:nvSpPr>
      <dsp:spPr>
        <a:xfrm>
          <a:off x="0" y="11739"/>
          <a:ext cx="8640959" cy="617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integralny element z siecią przesyłową i magazynami gazu – rola gazociągów magistralnych o znaczeniu ponadregionalnym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30157" y="41896"/>
        <a:ext cx="8580645" cy="557446"/>
      </dsp:txXfrm>
    </dsp:sp>
    <dsp:sp modelId="{A3F3BE5A-C715-47A3-A134-F2D3F0A4EC2A}">
      <dsp:nvSpPr>
        <dsp:cNvPr id="0" name=""/>
        <dsp:cNvSpPr/>
      </dsp:nvSpPr>
      <dsp:spPr>
        <a:xfrm>
          <a:off x="0" y="675580"/>
          <a:ext cx="8640959" cy="617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wybrane odcinki systemu dystrybucyjnego wysokiego ciśnienia są uzupełnieniem do projektowanego korytarza przesyłowego Północ-Południe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30157" y="705737"/>
        <a:ext cx="8580645" cy="557446"/>
      </dsp:txXfrm>
    </dsp:sp>
    <dsp:sp modelId="{650F05A0-FEB6-4B77-BD0D-CC96591D52C6}">
      <dsp:nvSpPr>
        <dsp:cNvPr id="0" name=""/>
        <dsp:cNvSpPr/>
      </dsp:nvSpPr>
      <dsp:spPr>
        <a:xfrm>
          <a:off x="0" y="1339420"/>
          <a:ext cx="8640959" cy="617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możliwość zmiany kierunków dostaw paliwa gazowego w systemie krajowym z kierunku wschodniego na kierunek północno-zachodni i południowy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30157" y="1369577"/>
        <a:ext cx="8580645" cy="557446"/>
      </dsp:txXfrm>
    </dsp:sp>
    <dsp:sp modelId="{AE638FC1-5BBC-4BC6-90D9-CF1DE05AE484}">
      <dsp:nvSpPr>
        <dsp:cNvPr id="0" name=""/>
        <dsp:cNvSpPr/>
      </dsp:nvSpPr>
      <dsp:spPr>
        <a:xfrm>
          <a:off x="0" y="2003260"/>
          <a:ext cx="8640959" cy="617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możliwość odbioru dużych ilości gazu z systemu przesyłowego – bezpośredni dostęp do odbiorców końcowych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30157" y="2033417"/>
        <a:ext cx="8580645" cy="557446"/>
      </dsp:txXfrm>
    </dsp:sp>
    <dsp:sp modelId="{2390FD7E-51C8-433F-B09A-6B4BDD20067E}">
      <dsp:nvSpPr>
        <dsp:cNvPr id="0" name=""/>
        <dsp:cNvSpPr/>
      </dsp:nvSpPr>
      <dsp:spPr>
        <a:xfrm>
          <a:off x="0" y="2667100"/>
          <a:ext cx="8640959" cy="617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bezpośrednia dostawa paliwa gazowego do odbiorców końcowych oddalonych od sieci przesyłowej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30157" y="2697257"/>
        <a:ext cx="8580645" cy="557446"/>
      </dsp:txXfrm>
    </dsp:sp>
    <dsp:sp modelId="{9F393F1E-47A7-4076-B08B-15A8F2FC475D}">
      <dsp:nvSpPr>
        <dsp:cNvPr id="0" name=""/>
        <dsp:cNvSpPr/>
      </dsp:nvSpPr>
      <dsp:spPr>
        <a:xfrm>
          <a:off x="0" y="3330940"/>
          <a:ext cx="8640959" cy="617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element budowy potencjału rynku gazu, umożliwiający zagospodarowanie dodatkowych ilości gazu oraz wzrost udziału gazu w bilansie energetycznym kraju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30157" y="3361097"/>
        <a:ext cx="8580645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A2A7F6-4777-46CA-94CD-C104608DE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Kliknij, aby edytować style wzorca tekstu</a:t>
            </a:r>
          </a:p>
          <a:p>
            <a:pPr lvl="1"/>
            <a:r>
              <a:rPr lang="en-US" noProof="0" smtClean="0"/>
              <a:t>Drugi poziom</a:t>
            </a:r>
          </a:p>
          <a:p>
            <a:pPr lvl="2"/>
            <a:r>
              <a:rPr lang="en-US" noProof="0" smtClean="0"/>
              <a:t>Trzeci poziom</a:t>
            </a:r>
          </a:p>
          <a:p>
            <a:pPr lvl="3"/>
            <a:r>
              <a:rPr lang="en-US" noProof="0" smtClean="0"/>
              <a:t>Czwarty poziom</a:t>
            </a:r>
          </a:p>
          <a:p>
            <a:pPr lvl="4"/>
            <a:r>
              <a:rPr lang="en-US" noProof="0" smtClean="0"/>
              <a:t>Piąty poziom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1118F8-FB3A-4011-942E-42BBF8527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1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118F8-FB3A-4011-942E-42BBF85276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2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118F8-FB3A-4011-942E-42BBF85276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lajd tytułowy prezenta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4213" y="3789041"/>
            <a:ext cx="7772400" cy="1008112"/>
          </a:xfrm>
        </p:spPr>
        <p:txBody>
          <a:bodyPr anchor="t"/>
          <a:lstStyle>
            <a:lvl1pPr algn="ctr">
              <a:defRPr sz="3600"/>
            </a:lvl1pPr>
          </a:lstStyle>
          <a:p>
            <a:pPr lvl="0"/>
            <a:r>
              <a:rPr lang="pl-PL" noProof="0" dirty="0" smtClean="0"/>
              <a:t>Kliknij, aby edytować styl</a:t>
            </a:r>
            <a:endParaRPr lang="en-US" noProof="0" dirty="0" smtClean="0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094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pl-PL" noProof="0" dirty="0" smtClean="0"/>
              <a:t>Kliknij, aby edytować styl wzorca podtytułu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024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5726-565E-479E-88AB-802C43553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A5A7-D3C6-413C-A94C-8433055F8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8475" y="152400"/>
            <a:ext cx="1838325" cy="5973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331913" y="152400"/>
            <a:ext cx="5364162" cy="5973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6918-BD07-4B8F-B8B7-6017981F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ytul rozdział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4213" y="3789041"/>
            <a:ext cx="7772400" cy="1008112"/>
          </a:xfrm>
        </p:spPr>
        <p:txBody>
          <a:bodyPr anchor="t"/>
          <a:lstStyle>
            <a:lvl1pPr algn="ctr">
              <a:defRPr sz="3600"/>
            </a:lvl1pPr>
          </a:lstStyle>
          <a:p>
            <a:pPr lvl="0"/>
            <a:r>
              <a:rPr lang="pl-PL" noProof="0" dirty="0" smtClean="0"/>
              <a:t>Kliknij, aby edytować styl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2082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FA6C-930E-4827-A5BA-CCA9166BA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A9692-C057-4B82-A302-C5D967E7E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6004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600200"/>
            <a:ext cx="36020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CB515-B44C-48FD-924C-F19185766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3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93D1-F623-4388-BE7B-040F5523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9ED8-5C20-4F8C-802D-1574DA615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9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E710-EC96-4AA8-8B83-B0F56EDF8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2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00C2-8502-4F82-9A89-31A71611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52400"/>
            <a:ext cx="73548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33488"/>
            <a:ext cx="7354887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Kliknij, aby edytować style wzorca tekstu</a:t>
            </a:r>
          </a:p>
          <a:p>
            <a:pPr lvl="1"/>
            <a:r>
              <a:rPr lang="en-US" smtClean="0"/>
              <a:t>Drugi poziom</a:t>
            </a:r>
          </a:p>
          <a:p>
            <a:pPr lvl="2"/>
            <a:r>
              <a:rPr lang="en-US" smtClean="0"/>
              <a:t>Trzeci poziom</a:t>
            </a:r>
          </a:p>
          <a:p>
            <a:pPr lvl="3"/>
            <a:r>
              <a:rPr lang="en-US" smtClean="0"/>
              <a:t>Czwarty poziom</a:t>
            </a:r>
          </a:p>
          <a:p>
            <a:pPr lvl="4"/>
            <a:r>
              <a:rPr lang="en-US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1425" y="6561138"/>
            <a:ext cx="26336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5938" y="6561138"/>
            <a:ext cx="685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D726E15-7CBD-460F-8ADC-F2A285334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166688" indent="-166688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527050" indent="-18097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2pPr>
      <a:lvl3pPr marL="900113" indent="-19367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>
          <a:solidFill>
            <a:schemeClr val="bg1"/>
          </a:solidFill>
          <a:latin typeface="+mn-lt"/>
        </a:defRPr>
      </a:lvl3pPr>
      <a:lvl4pPr marL="1254125" indent="-174625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Char char="•"/>
        <a:defRPr sz="1600">
          <a:solidFill>
            <a:schemeClr val="bg1"/>
          </a:solidFill>
          <a:latin typeface="+mn-lt"/>
        </a:defRPr>
      </a:lvl4pPr>
      <a:lvl5pPr marL="1606550" indent="-173038" algn="l" rtl="0" eaLnBrk="0" fontAlgn="base" hangingPunct="0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5pPr>
      <a:lvl6pPr marL="20637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6pPr>
      <a:lvl7pPr marL="25209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7pPr>
      <a:lvl8pPr marL="29781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8pPr>
      <a:lvl9pPr marL="3435350" indent="-173038" algn="l" rtl="0" eaLnBrk="1" fontAlgn="base" hangingPunct="1">
        <a:spcBef>
          <a:spcPct val="20000"/>
        </a:spcBef>
        <a:spcAft>
          <a:spcPct val="5000"/>
        </a:spcAft>
        <a:buClr>
          <a:schemeClr val="accent1"/>
        </a:buClr>
        <a:buFont typeface="Arial" charset="0"/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789363"/>
            <a:ext cx="7772400" cy="1008062"/>
          </a:xfrm>
        </p:spPr>
        <p:txBody>
          <a:bodyPr/>
          <a:lstStyle/>
          <a:p>
            <a:pPr eaLnBrk="1" hangingPunct="1"/>
            <a:r>
              <a:rPr lang="pl-PL" sz="2000" dirty="0"/>
              <a:t>Bezpieczeństwo rynku gazu ziemnego a rozwój sieci dystrybucyjnej</a:t>
            </a:r>
            <a:endParaRPr lang="pl-PL" sz="2000" dirty="0" smtClean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Tomasz Blacharski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Dystrybucyjna sieć gazowa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386482"/>
              </p:ext>
            </p:extLst>
          </p:nvPr>
        </p:nvGraphicFramePr>
        <p:xfrm>
          <a:off x="1331913" y="1233488"/>
          <a:ext cx="7354887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C:\Users\W_Grzadzielski\AppData\Local\Microsoft\Windows\Temporary Internet Files\Content.IE5\4R9N9SIR\karmandirani.ir_34-250x2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_Grzadzielski\AppData\Local\Microsoft\Windows\Temporary Internet Files\Content.IE5\4R9N9SIR\karmandirani.ir_34-250x2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19" y="280219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W_Grzadzielski\AppData\Local\Microsoft\Windows\Temporary Internet Files\Content.IE5\4R9N9SIR\karmandirani.ir_34-250x2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02" y="3930633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W_Grzadzielski\AppData\Local\Microsoft\Windows\Temporary Internet Files\Content.IE5\4R9N9SIR\karmandirani.ir_34-250x2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86" y="508518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PSG w cyfrach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716533"/>
              </p:ext>
            </p:extLst>
          </p:nvPr>
        </p:nvGraphicFramePr>
        <p:xfrm>
          <a:off x="251520" y="1196752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R:\RR\SKANY\Sieć_zgazy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31245"/>
            <a:ext cx="9073008" cy="6326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Dostęp do sieci gazowej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164287" y="908720"/>
            <a:ext cx="191564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l-PL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Stopień dostępu do sieci gazowej: </a:t>
            </a:r>
            <a:r>
              <a:rPr lang="pl-PL" sz="1600" b="1" dirty="0" smtClean="0">
                <a:ln w="50800"/>
                <a:solidFill>
                  <a:srgbClr val="FF0000"/>
                </a:solidFill>
              </a:rPr>
              <a:t>58%</a:t>
            </a:r>
            <a:br>
              <a:rPr lang="pl-PL" sz="1600" b="1" dirty="0" smtClean="0">
                <a:ln w="50800"/>
                <a:solidFill>
                  <a:srgbClr val="FF0000"/>
                </a:solidFill>
              </a:rPr>
            </a:br>
            <a:endParaRPr lang="pl-PL" sz="1600" b="1" dirty="0" smtClean="0">
              <a:ln w="50800"/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1434 gminy, w których PSG świadczy usługę dystrybucji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1045 gmin, w których PSG nie świadczy usługi dystrybucji</a:t>
            </a:r>
            <a:endParaRPr lang="pl-PL" sz="1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241425" y="6561138"/>
            <a:ext cx="2633663" cy="144462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66400"/>
            <a:ext cx="8226846" cy="581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Przepustowości w punktach wejścia do systemu dystrybucyjnego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884965" y="5497917"/>
            <a:ext cx="2168569" cy="1269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l-PL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Punkty wejścia do systemu dystrybucyjnego: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050" b="1" dirty="0" smtClean="0">
                <a:ln w="50800"/>
                <a:solidFill>
                  <a:schemeClr val="bg1"/>
                </a:solidFill>
              </a:rPr>
              <a:t>Łączna przepustowość: </a:t>
            </a:r>
            <a:r>
              <a:rPr lang="pl-PL" sz="1050" b="1" dirty="0" smtClean="0">
                <a:ln w="50800"/>
                <a:solidFill>
                  <a:srgbClr val="FF0000"/>
                </a:solidFill>
              </a:rPr>
              <a:t>5,5 mln m</a:t>
            </a:r>
            <a:r>
              <a:rPr lang="pl-PL" sz="1050" b="1" baseline="30000" dirty="0" smtClean="0">
                <a:ln w="50800"/>
                <a:solidFill>
                  <a:srgbClr val="FF0000"/>
                </a:solidFill>
              </a:rPr>
              <a:t>3</a:t>
            </a:r>
            <a:r>
              <a:rPr lang="pl-PL" sz="1050" b="1" dirty="0" smtClean="0">
                <a:ln w="50800"/>
                <a:solidFill>
                  <a:srgbClr val="FF0000"/>
                </a:solidFill>
              </a:rPr>
              <a:t>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050" b="1" dirty="0" smtClean="0">
                <a:ln w="50800"/>
                <a:solidFill>
                  <a:schemeClr val="bg1"/>
                </a:solidFill>
              </a:rPr>
              <a:t>Rezerwa przepustowości: </a:t>
            </a:r>
            <a:r>
              <a:rPr lang="pl-PL" sz="1050" b="1" dirty="0" smtClean="0">
                <a:ln w="50800"/>
                <a:solidFill>
                  <a:srgbClr val="FF0000"/>
                </a:solidFill>
              </a:rPr>
              <a:t>2,2 mln m</a:t>
            </a:r>
            <a:r>
              <a:rPr lang="pl-PL" sz="1050" b="1" baseline="30000" dirty="0" smtClean="0">
                <a:ln w="50800"/>
                <a:solidFill>
                  <a:srgbClr val="FF0000"/>
                </a:solidFill>
              </a:rPr>
              <a:t>3</a:t>
            </a:r>
            <a:r>
              <a:rPr lang="pl-PL" sz="1050" b="1" dirty="0" smtClean="0">
                <a:ln w="50800"/>
                <a:solidFill>
                  <a:srgbClr val="FF0000"/>
                </a:solidFill>
              </a:rPr>
              <a:t>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050" b="1" dirty="0" smtClean="0">
                <a:ln w="50800"/>
                <a:solidFill>
                  <a:schemeClr val="bg1"/>
                </a:solidFill>
              </a:rPr>
              <a:t>Liczba punktów: </a:t>
            </a:r>
            <a:r>
              <a:rPr lang="pl-PL" sz="1050" b="1" dirty="0">
                <a:ln w="50800"/>
                <a:solidFill>
                  <a:srgbClr val="FF0000"/>
                </a:solidFill>
              </a:rPr>
              <a:t>910 </a:t>
            </a:r>
            <a:endParaRPr lang="pl-PL" sz="1050" b="1" dirty="0" smtClean="0">
              <a:ln w="50800"/>
              <a:solidFill>
                <a:srgbClr val="FF0000"/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241425" y="6561138"/>
            <a:ext cx="2633663" cy="144462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rozwoju – wybrane aspekty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" y="620688"/>
            <a:ext cx="8945718" cy="476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0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4" y="978515"/>
            <a:ext cx="7515084" cy="358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Kierunki rozbudowy systemu gazowego przesyłowego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pole tekstowe 6"/>
          <p:cNvSpPr txBox="1"/>
          <p:nvPr/>
        </p:nvSpPr>
        <p:spPr bwMode="auto">
          <a:xfrm>
            <a:off x="5292080" y="6173097"/>
            <a:ext cx="3417923" cy="2154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Źródło: Plan rozwoju OGP Gaz-System SA na lata 2014-2023 (wyciąg)</a:t>
            </a:r>
          </a:p>
        </p:txBody>
      </p:sp>
      <p:sp>
        <p:nvSpPr>
          <p:cNvPr id="3" name="Strzałka w prawo 2"/>
          <p:cNvSpPr/>
          <p:nvPr/>
        </p:nvSpPr>
        <p:spPr>
          <a:xfrm>
            <a:off x="251520" y="5373216"/>
            <a:ext cx="8593766" cy="484632"/>
          </a:xfrm>
          <a:prstGeom prst="right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 bwMode="auto">
          <a:xfrm>
            <a:off x="8201083" y="5481583"/>
            <a:ext cx="449162" cy="276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200" b="1" i="1" dirty="0" smtClean="0"/>
              <a:t>lata</a:t>
            </a:r>
          </a:p>
        </p:txBody>
      </p:sp>
      <p:cxnSp>
        <p:nvCxnSpPr>
          <p:cNvPr id="20" name="Łącznik prostoliniowy 19"/>
          <p:cNvCxnSpPr>
            <a:endCxn id="9" idx="2"/>
          </p:cNvCxnSpPr>
          <p:nvPr/>
        </p:nvCxnSpPr>
        <p:spPr>
          <a:xfrm flipV="1">
            <a:off x="1423153" y="5360442"/>
            <a:ext cx="0" cy="3897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 bwMode="auto">
          <a:xfrm>
            <a:off x="138186" y="4437112"/>
            <a:ext cx="2569934" cy="92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przyrost długości sieci: </a:t>
            </a:r>
          </a:p>
          <a:p>
            <a:pPr algn="ctr"/>
            <a:r>
              <a:rPr lang="pl-PL" sz="1800" b="1" dirty="0" smtClean="0">
                <a:solidFill>
                  <a:srgbClr val="FF9900"/>
                </a:solidFill>
              </a:rPr>
              <a:t>878 km</a:t>
            </a:r>
          </a:p>
          <a:p>
            <a:pPr algn="ctr"/>
            <a:r>
              <a:rPr lang="pl-PL" sz="1800" dirty="0">
                <a:solidFill>
                  <a:schemeClr val="bg1"/>
                </a:solidFill>
              </a:rPr>
              <a:t>2014 r.</a:t>
            </a:r>
          </a:p>
        </p:txBody>
      </p:sp>
      <p:sp>
        <p:nvSpPr>
          <p:cNvPr id="10" name="pole tekstowe 9"/>
          <p:cNvSpPr txBox="1"/>
          <p:nvPr/>
        </p:nvSpPr>
        <p:spPr bwMode="auto">
          <a:xfrm>
            <a:off x="3131840" y="4437112"/>
            <a:ext cx="2569934" cy="92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przyrost długości sieci: </a:t>
            </a:r>
          </a:p>
          <a:p>
            <a:pPr algn="ctr"/>
            <a:r>
              <a:rPr lang="pl-PL" sz="1800" b="1" dirty="0" smtClean="0">
                <a:solidFill>
                  <a:srgbClr val="FF9900"/>
                </a:solidFill>
              </a:rPr>
              <a:t>796,9 km</a:t>
            </a:r>
          </a:p>
          <a:p>
            <a:pPr algn="ctr"/>
            <a:r>
              <a:rPr lang="pl-PL" sz="1800" dirty="0">
                <a:solidFill>
                  <a:schemeClr val="bg1"/>
                </a:solidFill>
              </a:rPr>
              <a:t>2018 r.</a:t>
            </a:r>
          </a:p>
        </p:txBody>
      </p:sp>
      <p:sp>
        <p:nvSpPr>
          <p:cNvPr id="11" name="pole tekstowe 10"/>
          <p:cNvSpPr txBox="1"/>
          <p:nvPr/>
        </p:nvSpPr>
        <p:spPr bwMode="auto">
          <a:xfrm>
            <a:off x="6485534" y="4437112"/>
            <a:ext cx="2569934" cy="92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przyrost długości sieci: </a:t>
            </a:r>
          </a:p>
          <a:p>
            <a:pPr algn="ctr"/>
            <a:r>
              <a:rPr lang="pl-PL" sz="1800" b="1" dirty="0" smtClean="0">
                <a:solidFill>
                  <a:srgbClr val="FF9900"/>
                </a:solidFill>
              </a:rPr>
              <a:t>1209 km</a:t>
            </a:r>
          </a:p>
          <a:p>
            <a:pPr algn="ctr"/>
            <a:r>
              <a:rPr lang="pl-PL" sz="1800" dirty="0">
                <a:solidFill>
                  <a:schemeClr val="bg1"/>
                </a:solidFill>
              </a:rPr>
              <a:t>2023 r.</a:t>
            </a:r>
          </a:p>
        </p:txBody>
      </p:sp>
      <p:cxnSp>
        <p:nvCxnSpPr>
          <p:cNvPr id="25" name="Łącznik prostoliniowy 24"/>
          <p:cNvCxnSpPr>
            <a:endCxn id="10" idx="2"/>
          </p:cNvCxnSpPr>
          <p:nvPr/>
        </p:nvCxnSpPr>
        <p:spPr>
          <a:xfrm flipH="1" flipV="1">
            <a:off x="4416807" y="5360442"/>
            <a:ext cx="6230" cy="3789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>
            <a:endCxn id="11" idx="2"/>
          </p:cNvCxnSpPr>
          <p:nvPr/>
        </p:nvCxnSpPr>
        <p:spPr>
          <a:xfrm flipV="1">
            <a:off x="7770501" y="5360442"/>
            <a:ext cx="0" cy="3789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Kierunki rozbudowy systemu gazowego dystrybucyjnego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pole tekstowe 6"/>
          <p:cNvSpPr txBox="1"/>
          <p:nvPr/>
        </p:nvSpPr>
        <p:spPr bwMode="auto">
          <a:xfrm>
            <a:off x="5292080" y="6173097"/>
            <a:ext cx="1417376" cy="2154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Źródło: …………………….</a:t>
            </a:r>
          </a:p>
        </p:txBody>
      </p:sp>
      <p:sp>
        <p:nvSpPr>
          <p:cNvPr id="3" name="Strzałka w prawo 2"/>
          <p:cNvSpPr/>
          <p:nvPr/>
        </p:nvSpPr>
        <p:spPr>
          <a:xfrm>
            <a:off x="251520" y="5373216"/>
            <a:ext cx="8593766" cy="484632"/>
          </a:xfrm>
          <a:prstGeom prst="right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 bwMode="auto">
          <a:xfrm>
            <a:off x="8201083" y="5481583"/>
            <a:ext cx="449162" cy="276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200" b="1" i="1" dirty="0" smtClean="0"/>
              <a:t>lata</a:t>
            </a:r>
          </a:p>
        </p:txBody>
      </p:sp>
      <p:cxnSp>
        <p:nvCxnSpPr>
          <p:cNvPr id="20" name="Łącznik prostoliniowy 19"/>
          <p:cNvCxnSpPr>
            <a:endCxn id="9" idx="2"/>
          </p:cNvCxnSpPr>
          <p:nvPr/>
        </p:nvCxnSpPr>
        <p:spPr>
          <a:xfrm flipV="1">
            <a:off x="1423153" y="5360442"/>
            <a:ext cx="0" cy="3897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 bwMode="auto">
          <a:xfrm>
            <a:off x="138186" y="4437112"/>
            <a:ext cx="2569934" cy="92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przyrost długości sieci: </a:t>
            </a:r>
          </a:p>
          <a:p>
            <a:pPr algn="ctr"/>
            <a:r>
              <a:rPr lang="pl-PL" sz="1800" b="1" dirty="0" smtClean="0">
                <a:solidFill>
                  <a:srgbClr val="FF9900"/>
                </a:solidFill>
              </a:rPr>
              <a:t>398 km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Do 2020 </a:t>
            </a:r>
            <a:r>
              <a:rPr lang="pl-PL" sz="1800" dirty="0">
                <a:solidFill>
                  <a:schemeClr val="bg1"/>
                </a:solidFill>
              </a:rPr>
              <a:t>r.</a:t>
            </a:r>
          </a:p>
        </p:txBody>
      </p:sp>
      <p:sp>
        <p:nvSpPr>
          <p:cNvPr id="10" name="pole tekstowe 9"/>
          <p:cNvSpPr txBox="1"/>
          <p:nvPr/>
        </p:nvSpPr>
        <p:spPr bwMode="auto">
          <a:xfrm>
            <a:off x="3419872" y="4437112"/>
            <a:ext cx="2569934" cy="92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przyrost długości sieci: </a:t>
            </a:r>
          </a:p>
          <a:p>
            <a:pPr algn="ctr"/>
            <a:r>
              <a:rPr lang="pl-PL" sz="1800" b="1" dirty="0" smtClean="0">
                <a:solidFill>
                  <a:srgbClr val="FF9900"/>
                </a:solidFill>
              </a:rPr>
              <a:t>465 km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Do 2023 </a:t>
            </a:r>
            <a:r>
              <a:rPr lang="pl-PL" sz="1800" dirty="0">
                <a:solidFill>
                  <a:schemeClr val="bg1"/>
                </a:solidFill>
              </a:rPr>
              <a:t>r.</a:t>
            </a:r>
          </a:p>
        </p:txBody>
      </p:sp>
      <p:sp>
        <p:nvSpPr>
          <p:cNvPr id="11" name="pole tekstowe 10"/>
          <p:cNvSpPr txBox="1"/>
          <p:nvPr/>
        </p:nvSpPr>
        <p:spPr bwMode="auto">
          <a:xfrm>
            <a:off x="6485534" y="4437112"/>
            <a:ext cx="2569934" cy="923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przyrost długości sieci: </a:t>
            </a:r>
          </a:p>
          <a:p>
            <a:pPr algn="ctr"/>
            <a:r>
              <a:rPr lang="pl-PL" sz="1800" b="1" dirty="0" smtClean="0">
                <a:solidFill>
                  <a:srgbClr val="FF9900"/>
                </a:solidFill>
              </a:rPr>
              <a:t>717 km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Po 2023 </a:t>
            </a:r>
            <a:r>
              <a:rPr lang="pl-PL" sz="1800" dirty="0">
                <a:solidFill>
                  <a:schemeClr val="bg1"/>
                </a:solidFill>
              </a:rPr>
              <a:t>r.</a:t>
            </a:r>
          </a:p>
        </p:txBody>
      </p:sp>
      <p:cxnSp>
        <p:nvCxnSpPr>
          <p:cNvPr id="25" name="Łącznik prostoliniowy 24"/>
          <p:cNvCxnSpPr>
            <a:endCxn id="10" idx="2"/>
          </p:cNvCxnSpPr>
          <p:nvPr/>
        </p:nvCxnSpPr>
        <p:spPr>
          <a:xfrm flipH="1" flipV="1">
            <a:off x="4704839" y="5360442"/>
            <a:ext cx="6230" cy="3789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>
            <a:endCxn id="11" idx="2"/>
          </p:cNvCxnSpPr>
          <p:nvPr/>
        </p:nvCxnSpPr>
        <p:spPr>
          <a:xfrm flipV="1">
            <a:off x="7770501" y="5360442"/>
            <a:ext cx="0" cy="3789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2880000" cy="261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03" y="1484784"/>
            <a:ext cx="2880000" cy="2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63259"/>
            <a:ext cx="2880000" cy="26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9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 docelowy / planowany systemu gazowego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66" name="pole tekstowe 65"/>
          <p:cNvSpPr txBox="1"/>
          <p:nvPr/>
        </p:nvSpPr>
        <p:spPr bwMode="auto">
          <a:xfrm>
            <a:off x="6116136" y="1183391"/>
            <a:ext cx="2608471" cy="1200329"/>
          </a:xfrm>
          <a:prstGeom prst="rect">
            <a:avLst/>
          </a:prstGeom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Rozbudowa systemu 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przesyłowego: </a:t>
            </a:r>
          </a:p>
          <a:p>
            <a:pPr algn="r"/>
            <a:endParaRPr lang="pl-PL" sz="1800" dirty="0" smtClean="0">
              <a:solidFill>
                <a:schemeClr val="bg1"/>
              </a:solidFill>
            </a:endParaRPr>
          </a:p>
          <a:p>
            <a:pPr algn="ctr"/>
            <a:r>
              <a:rPr lang="pl-PL" sz="1800" b="1" dirty="0" smtClean="0">
                <a:solidFill>
                  <a:srgbClr val="FF9900"/>
                </a:solidFill>
              </a:rPr>
              <a:t>2 884 km</a:t>
            </a:r>
          </a:p>
        </p:txBody>
      </p:sp>
      <p:sp>
        <p:nvSpPr>
          <p:cNvPr id="542" name="pole tekstowe 541"/>
          <p:cNvSpPr txBox="1"/>
          <p:nvPr/>
        </p:nvSpPr>
        <p:spPr bwMode="auto">
          <a:xfrm>
            <a:off x="6116136" y="2821407"/>
            <a:ext cx="2608471" cy="1477328"/>
          </a:xfrm>
          <a:prstGeom prst="rect">
            <a:avLst/>
          </a:prstGeom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Rozbudowa systemu 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dystrybucyjnego: </a:t>
            </a:r>
          </a:p>
          <a:p>
            <a:pPr algn="r"/>
            <a:endParaRPr lang="pl-PL" sz="1800" dirty="0" smtClean="0">
              <a:solidFill>
                <a:schemeClr val="bg1"/>
              </a:solidFill>
            </a:endParaRPr>
          </a:p>
          <a:p>
            <a:pPr algn="ctr"/>
            <a:r>
              <a:rPr lang="pl-PL" sz="1800" b="1" dirty="0" smtClean="0">
                <a:solidFill>
                  <a:srgbClr val="FF9900"/>
                </a:solidFill>
              </a:rPr>
              <a:t>1 580 km</a:t>
            </a:r>
          </a:p>
          <a:p>
            <a:pPr algn="ctr"/>
            <a:r>
              <a:rPr lang="pl-PL" sz="1800" b="1" dirty="0" smtClean="0">
                <a:solidFill>
                  <a:srgbClr val="FF9900"/>
                </a:solidFill>
              </a:rPr>
              <a:t>25 projektów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29708" b="6443"/>
          <a:stretch/>
        </p:blipFill>
        <p:spPr bwMode="auto">
          <a:xfrm>
            <a:off x="5720208" y="4437186"/>
            <a:ext cx="3316288" cy="1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" name="Picture 2" descr="F:\PSG_specustawa\mapa_przepustowos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112568" cy="46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8" name="Grupa 237"/>
          <p:cNvGrpSpPr/>
          <p:nvPr/>
        </p:nvGrpSpPr>
        <p:grpSpPr>
          <a:xfrm>
            <a:off x="677621" y="1528763"/>
            <a:ext cx="4230135" cy="4132485"/>
            <a:chOff x="677621" y="1528763"/>
            <a:chExt cx="4230135" cy="4132485"/>
          </a:xfrm>
        </p:grpSpPr>
        <p:grpSp>
          <p:nvGrpSpPr>
            <p:cNvPr id="239" name="Grupa 238"/>
            <p:cNvGrpSpPr/>
            <p:nvPr/>
          </p:nvGrpSpPr>
          <p:grpSpPr>
            <a:xfrm>
              <a:off x="677621" y="1528763"/>
              <a:ext cx="4230135" cy="4132485"/>
              <a:chOff x="677621" y="1528763"/>
              <a:chExt cx="4230135" cy="4132485"/>
            </a:xfrm>
          </p:grpSpPr>
          <p:cxnSp>
            <p:nvCxnSpPr>
              <p:cNvPr id="241" name="Łącznik prostoliniowy 240"/>
              <p:cNvCxnSpPr/>
              <p:nvPr/>
            </p:nvCxnSpPr>
            <p:spPr>
              <a:xfrm>
                <a:off x="677621" y="2051323"/>
                <a:ext cx="113959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Łącznik prostoliniowy 241"/>
              <p:cNvCxnSpPr/>
              <p:nvPr/>
            </p:nvCxnSpPr>
            <p:spPr>
              <a:xfrm>
                <a:off x="791580" y="2051323"/>
                <a:ext cx="81545" cy="3465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Łącznik prostoliniowy 242"/>
              <p:cNvCxnSpPr/>
              <p:nvPr/>
            </p:nvCxnSpPr>
            <p:spPr>
              <a:xfrm>
                <a:off x="860425" y="2076450"/>
                <a:ext cx="0" cy="1841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Łącznik prostoliniowy 243"/>
              <p:cNvCxnSpPr/>
              <p:nvPr/>
            </p:nvCxnSpPr>
            <p:spPr>
              <a:xfrm>
                <a:off x="854075" y="2247900"/>
                <a:ext cx="136525" cy="857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Łącznik prostoliniowy 244"/>
              <p:cNvCxnSpPr/>
              <p:nvPr/>
            </p:nvCxnSpPr>
            <p:spPr>
              <a:xfrm>
                <a:off x="978784" y="2333005"/>
                <a:ext cx="78491" cy="15989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Łącznik prostoliniowy 245"/>
              <p:cNvCxnSpPr/>
              <p:nvPr/>
            </p:nvCxnSpPr>
            <p:spPr>
              <a:xfrm>
                <a:off x="1054894" y="2483644"/>
                <a:ext cx="4762" cy="16906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Łącznik prostoliniowy 246"/>
              <p:cNvCxnSpPr/>
              <p:nvPr/>
            </p:nvCxnSpPr>
            <p:spPr>
              <a:xfrm>
                <a:off x="1059656" y="2643188"/>
                <a:ext cx="69057" cy="1143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Łącznik prostoliniowy 247"/>
              <p:cNvCxnSpPr/>
              <p:nvPr/>
            </p:nvCxnSpPr>
            <p:spPr>
              <a:xfrm flipH="1">
                <a:off x="1112044" y="2757488"/>
                <a:ext cx="16669" cy="13096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Łącznik prostoliniowy 248"/>
              <p:cNvCxnSpPr/>
              <p:nvPr/>
            </p:nvCxnSpPr>
            <p:spPr>
              <a:xfrm>
                <a:off x="1109663" y="2888456"/>
                <a:ext cx="88106" cy="18811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Łącznik prostoliniowy 249"/>
              <p:cNvCxnSpPr/>
              <p:nvPr/>
            </p:nvCxnSpPr>
            <p:spPr>
              <a:xfrm>
                <a:off x="1183481" y="3067050"/>
                <a:ext cx="169069" cy="2619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Łącznik prostoliniowy 250"/>
              <p:cNvCxnSpPr/>
              <p:nvPr/>
            </p:nvCxnSpPr>
            <p:spPr>
              <a:xfrm>
                <a:off x="1335881" y="3088481"/>
                <a:ext cx="133350" cy="857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Łącznik prostoliniowy 251"/>
              <p:cNvCxnSpPr/>
              <p:nvPr/>
            </p:nvCxnSpPr>
            <p:spPr>
              <a:xfrm flipV="1">
                <a:off x="978784" y="2226469"/>
                <a:ext cx="83254" cy="7555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Łącznik prostoliniowy 252"/>
              <p:cNvCxnSpPr/>
              <p:nvPr/>
            </p:nvCxnSpPr>
            <p:spPr>
              <a:xfrm flipV="1">
                <a:off x="1062038" y="2105025"/>
                <a:ext cx="19050" cy="1249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Łącznik prostoliniowy 253"/>
              <p:cNvCxnSpPr/>
              <p:nvPr/>
            </p:nvCxnSpPr>
            <p:spPr>
              <a:xfrm flipV="1">
                <a:off x="1074526" y="1985963"/>
                <a:ext cx="299455" cy="12826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Łącznik prostoliniowy 254"/>
              <p:cNvCxnSpPr/>
              <p:nvPr/>
            </p:nvCxnSpPr>
            <p:spPr>
              <a:xfrm flipV="1">
                <a:off x="1368601" y="1938338"/>
                <a:ext cx="62530" cy="4678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Łącznik prostoliniowy 255"/>
              <p:cNvCxnSpPr/>
              <p:nvPr/>
            </p:nvCxnSpPr>
            <p:spPr>
              <a:xfrm flipV="1">
                <a:off x="1427604" y="1807369"/>
                <a:ext cx="122590" cy="13096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Łącznik prostoliniowy 256"/>
              <p:cNvCxnSpPr/>
              <p:nvPr/>
            </p:nvCxnSpPr>
            <p:spPr>
              <a:xfrm flipV="1">
                <a:off x="1539376" y="1809750"/>
                <a:ext cx="117975" cy="8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Łącznik prostoliniowy 257"/>
              <p:cNvCxnSpPr/>
              <p:nvPr/>
            </p:nvCxnSpPr>
            <p:spPr>
              <a:xfrm flipV="1">
                <a:off x="1640681" y="1750220"/>
                <a:ext cx="166688" cy="6429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Łącznik prostoliniowy 258"/>
              <p:cNvCxnSpPr/>
              <p:nvPr/>
            </p:nvCxnSpPr>
            <p:spPr>
              <a:xfrm flipV="1">
                <a:off x="1795463" y="1664495"/>
                <a:ext cx="116681" cy="9048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Łącznik prostoliniowy 259"/>
              <p:cNvCxnSpPr/>
              <p:nvPr/>
            </p:nvCxnSpPr>
            <p:spPr>
              <a:xfrm>
                <a:off x="1900238" y="1666875"/>
                <a:ext cx="80962" cy="142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Łącznik prostoliniowy 260"/>
              <p:cNvCxnSpPr/>
              <p:nvPr/>
            </p:nvCxnSpPr>
            <p:spPr>
              <a:xfrm flipV="1">
                <a:off x="1969294" y="1557339"/>
                <a:ext cx="195262" cy="12620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Łącznik prostoliniowy 261"/>
              <p:cNvCxnSpPr/>
              <p:nvPr/>
            </p:nvCxnSpPr>
            <p:spPr>
              <a:xfrm flipV="1">
                <a:off x="2155031" y="1528763"/>
                <a:ext cx="157163" cy="3095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Łącznik prostoliniowy 262"/>
              <p:cNvCxnSpPr/>
              <p:nvPr/>
            </p:nvCxnSpPr>
            <p:spPr>
              <a:xfrm>
                <a:off x="2307431" y="1531144"/>
                <a:ext cx="304800" cy="7143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Łącznik prostoliniowy 263"/>
              <p:cNvCxnSpPr/>
              <p:nvPr/>
            </p:nvCxnSpPr>
            <p:spPr>
              <a:xfrm flipV="1">
                <a:off x="2550319" y="1543050"/>
                <a:ext cx="57150" cy="3333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Łącznik prostoliniowy 264"/>
              <p:cNvCxnSpPr/>
              <p:nvPr/>
            </p:nvCxnSpPr>
            <p:spPr>
              <a:xfrm>
                <a:off x="2597944" y="1588294"/>
                <a:ext cx="30956" cy="152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Łącznik prostoliniowy 265"/>
              <p:cNvCxnSpPr/>
              <p:nvPr/>
            </p:nvCxnSpPr>
            <p:spPr>
              <a:xfrm>
                <a:off x="2626519" y="1733550"/>
                <a:ext cx="123825" cy="1809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Łącznik prostoliniowy 266"/>
              <p:cNvCxnSpPr/>
              <p:nvPr/>
            </p:nvCxnSpPr>
            <p:spPr>
              <a:xfrm>
                <a:off x="2736056" y="1897856"/>
                <a:ext cx="73819" cy="15954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Łącznik prostoliniowy 267"/>
              <p:cNvCxnSpPr/>
              <p:nvPr/>
            </p:nvCxnSpPr>
            <p:spPr>
              <a:xfrm>
                <a:off x="1464469" y="3171825"/>
                <a:ext cx="226219" cy="23336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Łącznik prostoliniowy 268"/>
              <p:cNvCxnSpPr/>
              <p:nvPr/>
            </p:nvCxnSpPr>
            <p:spPr>
              <a:xfrm>
                <a:off x="1690539" y="3402523"/>
                <a:ext cx="33486" cy="9077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Łącznik prostoliniowy 269"/>
              <p:cNvCxnSpPr/>
              <p:nvPr/>
            </p:nvCxnSpPr>
            <p:spPr>
              <a:xfrm>
                <a:off x="1718071" y="3483769"/>
                <a:ext cx="86917" cy="10239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Łącznik prostoliniowy 270"/>
              <p:cNvCxnSpPr/>
              <p:nvPr/>
            </p:nvCxnSpPr>
            <p:spPr>
              <a:xfrm>
                <a:off x="1795463" y="3576638"/>
                <a:ext cx="111918" cy="16668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Łącznik prostoliniowy 271"/>
              <p:cNvCxnSpPr/>
              <p:nvPr/>
            </p:nvCxnSpPr>
            <p:spPr>
              <a:xfrm>
                <a:off x="1900238" y="3736750"/>
                <a:ext cx="197643" cy="8753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Łącznik prostoliniowy 272"/>
              <p:cNvCxnSpPr/>
              <p:nvPr/>
            </p:nvCxnSpPr>
            <p:spPr>
              <a:xfrm>
                <a:off x="2093119" y="3819525"/>
                <a:ext cx="116681" cy="8810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Łącznik prostoliniowy 273"/>
              <p:cNvCxnSpPr/>
              <p:nvPr/>
            </p:nvCxnSpPr>
            <p:spPr>
              <a:xfrm flipV="1">
                <a:off x="2207419" y="3755231"/>
                <a:ext cx="190500" cy="14763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Łącznik prostoliniowy 274"/>
              <p:cNvCxnSpPr/>
              <p:nvPr/>
            </p:nvCxnSpPr>
            <p:spPr>
              <a:xfrm flipV="1">
                <a:off x="2386013" y="3681415"/>
                <a:ext cx="135731" cy="7857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Łącznik prostoliniowy 275"/>
              <p:cNvCxnSpPr/>
              <p:nvPr/>
            </p:nvCxnSpPr>
            <p:spPr>
              <a:xfrm flipV="1">
                <a:off x="2519363" y="3621881"/>
                <a:ext cx="33337" cy="666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Łącznik prostoliniowy 276"/>
              <p:cNvCxnSpPr/>
              <p:nvPr/>
            </p:nvCxnSpPr>
            <p:spPr>
              <a:xfrm flipV="1">
                <a:off x="2550319" y="3569494"/>
                <a:ext cx="100012" cy="6191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Łącznik prostoliniowy 277"/>
              <p:cNvCxnSpPr/>
              <p:nvPr/>
            </p:nvCxnSpPr>
            <p:spPr>
              <a:xfrm flipV="1">
                <a:off x="2650331" y="3421856"/>
                <a:ext cx="42863" cy="152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Łącznik prostoliniowy 278"/>
              <p:cNvCxnSpPr/>
              <p:nvPr/>
            </p:nvCxnSpPr>
            <p:spPr>
              <a:xfrm flipV="1">
                <a:off x="2690813" y="3076575"/>
                <a:ext cx="119062" cy="3524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Łącznik prostoliniowy 279"/>
              <p:cNvCxnSpPr/>
              <p:nvPr/>
            </p:nvCxnSpPr>
            <p:spPr>
              <a:xfrm>
                <a:off x="2795588" y="3076575"/>
                <a:ext cx="252412" cy="2143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Łącznik prostoliniowy 280"/>
              <p:cNvCxnSpPr/>
              <p:nvPr/>
            </p:nvCxnSpPr>
            <p:spPr>
              <a:xfrm>
                <a:off x="3040856" y="3095625"/>
                <a:ext cx="135732" cy="523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Łącznik prostoliniowy 281"/>
              <p:cNvCxnSpPr/>
              <p:nvPr/>
            </p:nvCxnSpPr>
            <p:spPr>
              <a:xfrm flipV="1">
                <a:off x="3171825" y="3131345"/>
                <a:ext cx="319088" cy="1666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Łącznik prostoliniowy 282"/>
              <p:cNvCxnSpPr/>
              <p:nvPr/>
            </p:nvCxnSpPr>
            <p:spPr>
              <a:xfrm>
                <a:off x="3483769" y="3131344"/>
                <a:ext cx="288131" cy="5238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Łącznik prostoliniowy 283"/>
              <p:cNvCxnSpPr/>
              <p:nvPr/>
            </p:nvCxnSpPr>
            <p:spPr>
              <a:xfrm>
                <a:off x="3759994" y="3181350"/>
                <a:ext cx="95250" cy="10953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Łącznik prostoliniowy 284"/>
              <p:cNvCxnSpPr/>
              <p:nvPr/>
            </p:nvCxnSpPr>
            <p:spPr>
              <a:xfrm flipV="1">
                <a:off x="3845719" y="3117056"/>
                <a:ext cx="95250" cy="1428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Łącznik prostoliniowy 285"/>
              <p:cNvCxnSpPr/>
              <p:nvPr/>
            </p:nvCxnSpPr>
            <p:spPr>
              <a:xfrm>
                <a:off x="3893344" y="2935767"/>
                <a:ext cx="50006" cy="19319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Łącznik prostoliniowy 286"/>
              <p:cNvCxnSpPr/>
              <p:nvPr/>
            </p:nvCxnSpPr>
            <p:spPr>
              <a:xfrm flipV="1">
                <a:off x="3890963" y="2803811"/>
                <a:ext cx="97631" cy="14893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Łącznik prostoliniowy 287"/>
              <p:cNvCxnSpPr/>
              <p:nvPr/>
            </p:nvCxnSpPr>
            <p:spPr>
              <a:xfrm flipV="1">
                <a:off x="3977879" y="2457177"/>
                <a:ext cx="279796" cy="3569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Łącznik prostoliniowy 288"/>
              <p:cNvCxnSpPr/>
              <p:nvPr/>
            </p:nvCxnSpPr>
            <p:spPr>
              <a:xfrm flipV="1">
                <a:off x="4257774" y="2243138"/>
                <a:ext cx="202307" cy="21403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Łącznik prostoliniowy 289"/>
              <p:cNvCxnSpPr/>
              <p:nvPr/>
            </p:nvCxnSpPr>
            <p:spPr>
              <a:xfrm flipV="1">
                <a:off x="4452938" y="2171702"/>
                <a:ext cx="119062" cy="7619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Łącznik prostoliniowy 290"/>
              <p:cNvCxnSpPr/>
              <p:nvPr/>
            </p:nvCxnSpPr>
            <p:spPr>
              <a:xfrm flipV="1">
                <a:off x="4567238" y="2066925"/>
                <a:ext cx="28575" cy="1143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Łącznik prostoliniowy 291"/>
              <p:cNvCxnSpPr/>
              <p:nvPr/>
            </p:nvCxnSpPr>
            <p:spPr>
              <a:xfrm flipV="1">
                <a:off x="4595813" y="1864519"/>
                <a:ext cx="26193" cy="21193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Łącznik prostoliniowy 292"/>
              <p:cNvCxnSpPr/>
              <p:nvPr/>
            </p:nvCxnSpPr>
            <p:spPr>
              <a:xfrm flipV="1">
                <a:off x="4617244" y="1812132"/>
                <a:ext cx="50006" cy="6191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Łącznik prostoliniowy 293"/>
              <p:cNvCxnSpPr/>
              <p:nvPr/>
            </p:nvCxnSpPr>
            <p:spPr>
              <a:xfrm flipV="1">
                <a:off x="4660106" y="1782368"/>
                <a:ext cx="59533" cy="321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Łącznik prostoliniowy 294"/>
              <p:cNvCxnSpPr/>
              <p:nvPr/>
            </p:nvCxnSpPr>
            <p:spPr>
              <a:xfrm flipV="1">
                <a:off x="4714875" y="1764506"/>
                <a:ext cx="73819" cy="1667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Łącznik prostoliniowy 295"/>
              <p:cNvCxnSpPr/>
              <p:nvPr/>
            </p:nvCxnSpPr>
            <p:spPr>
              <a:xfrm>
                <a:off x="4772025" y="1766888"/>
                <a:ext cx="135731" cy="1666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Łącznik prostoliniowy 296"/>
              <p:cNvCxnSpPr/>
              <p:nvPr/>
            </p:nvCxnSpPr>
            <p:spPr>
              <a:xfrm flipH="1">
                <a:off x="3023828" y="3288506"/>
                <a:ext cx="40841" cy="16906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Łącznik prostoliniowy 297"/>
              <p:cNvCxnSpPr/>
              <p:nvPr/>
            </p:nvCxnSpPr>
            <p:spPr>
              <a:xfrm flipH="1">
                <a:off x="2959894" y="3452813"/>
                <a:ext cx="66676" cy="10001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Łącznik prostoliniowy 298"/>
              <p:cNvCxnSpPr/>
              <p:nvPr/>
            </p:nvCxnSpPr>
            <p:spPr>
              <a:xfrm>
                <a:off x="2950369" y="3529013"/>
                <a:ext cx="119062" cy="12858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Łącznik prostoliniowy 299"/>
              <p:cNvCxnSpPr/>
              <p:nvPr/>
            </p:nvCxnSpPr>
            <p:spPr>
              <a:xfrm flipH="1">
                <a:off x="3771901" y="3271838"/>
                <a:ext cx="47624" cy="7801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Łącznik prostoliniowy 300"/>
              <p:cNvCxnSpPr/>
              <p:nvPr/>
            </p:nvCxnSpPr>
            <p:spPr>
              <a:xfrm flipH="1">
                <a:off x="3757613" y="3340803"/>
                <a:ext cx="16815" cy="10962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Łącznik prostoliniowy 301"/>
              <p:cNvCxnSpPr/>
              <p:nvPr/>
            </p:nvCxnSpPr>
            <p:spPr>
              <a:xfrm>
                <a:off x="3755231" y="3438525"/>
                <a:ext cx="71438" cy="8334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Łącznik prostoliniowy 302"/>
              <p:cNvCxnSpPr/>
              <p:nvPr/>
            </p:nvCxnSpPr>
            <p:spPr>
              <a:xfrm>
                <a:off x="3821906" y="3514725"/>
                <a:ext cx="109538" cy="2619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Łącznik prostoliniowy 303"/>
              <p:cNvCxnSpPr/>
              <p:nvPr/>
            </p:nvCxnSpPr>
            <p:spPr>
              <a:xfrm flipH="1">
                <a:off x="3914775" y="3480197"/>
                <a:ext cx="145257" cy="6072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Łącznik prostoliniowy 304"/>
              <p:cNvCxnSpPr/>
              <p:nvPr/>
            </p:nvCxnSpPr>
            <p:spPr>
              <a:xfrm>
                <a:off x="3855244" y="3283460"/>
                <a:ext cx="133350" cy="10953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Łącznik prostoliniowy 305"/>
              <p:cNvCxnSpPr/>
              <p:nvPr/>
            </p:nvCxnSpPr>
            <p:spPr>
              <a:xfrm>
                <a:off x="3981450" y="3378994"/>
                <a:ext cx="109538" cy="1428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Łącznik prostoliniowy 306"/>
              <p:cNvCxnSpPr/>
              <p:nvPr/>
            </p:nvCxnSpPr>
            <p:spPr>
              <a:xfrm>
                <a:off x="4081463" y="3507581"/>
                <a:ext cx="141733" cy="21312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Łącznik prostoliniowy 307"/>
              <p:cNvCxnSpPr/>
              <p:nvPr/>
            </p:nvCxnSpPr>
            <p:spPr>
              <a:xfrm flipH="1" flipV="1">
                <a:off x="4210050" y="3702844"/>
                <a:ext cx="169070" cy="1905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Łącznik prostoliniowy 308"/>
              <p:cNvCxnSpPr/>
              <p:nvPr/>
            </p:nvCxnSpPr>
            <p:spPr>
              <a:xfrm flipH="1" flipV="1">
                <a:off x="4369594" y="3879057"/>
                <a:ext cx="83344" cy="29765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Łącznik prostoliniowy 309"/>
              <p:cNvCxnSpPr/>
              <p:nvPr/>
            </p:nvCxnSpPr>
            <p:spPr>
              <a:xfrm flipH="1" flipV="1">
                <a:off x="4450556" y="4157663"/>
                <a:ext cx="16670" cy="19288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Łącznik prostoliniowy 310"/>
              <p:cNvCxnSpPr/>
              <p:nvPr/>
            </p:nvCxnSpPr>
            <p:spPr>
              <a:xfrm flipH="1" flipV="1">
                <a:off x="4464844" y="4336256"/>
                <a:ext cx="40483" cy="1143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Łącznik prostoliniowy 311"/>
              <p:cNvCxnSpPr/>
              <p:nvPr/>
            </p:nvCxnSpPr>
            <p:spPr>
              <a:xfrm flipV="1">
                <a:off x="4448175" y="4436269"/>
                <a:ext cx="57150" cy="9048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Łącznik prostoliniowy 312"/>
              <p:cNvCxnSpPr/>
              <p:nvPr/>
            </p:nvCxnSpPr>
            <p:spPr>
              <a:xfrm flipV="1">
                <a:off x="4441130" y="4516472"/>
                <a:ext cx="11808" cy="13666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Łącznik prostoliniowy 313"/>
              <p:cNvCxnSpPr/>
              <p:nvPr/>
            </p:nvCxnSpPr>
            <p:spPr>
              <a:xfrm flipH="1" flipV="1">
                <a:off x="4436269" y="4643438"/>
                <a:ext cx="178594" cy="20240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Łącznik prostoliniowy 314"/>
              <p:cNvCxnSpPr/>
              <p:nvPr/>
            </p:nvCxnSpPr>
            <p:spPr>
              <a:xfrm flipH="1" flipV="1">
                <a:off x="4607719" y="4838700"/>
                <a:ext cx="166687" cy="23098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Łącznik prostoliniowy 315"/>
              <p:cNvCxnSpPr/>
              <p:nvPr/>
            </p:nvCxnSpPr>
            <p:spPr>
              <a:xfrm flipH="1" flipV="1">
                <a:off x="4772025" y="5066534"/>
                <a:ext cx="80963" cy="9065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Łącznik prostoliniowy 316"/>
              <p:cNvCxnSpPr/>
              <p:nvPr/>
            </p:nvCxnSpPr>
            <p:spPr>
              <a:xfrm>
                <a:off x="4845844" y="5145881"/>
                <a:ext cx="21431" cy="16668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Łącznik prostoliniowy 317"/>
              <p:cNvCxnSpPr/>
              <p:nvPr/>
            </p:nvCxnSpPr>
            <p:spPr>
              <a:xfrm>
                <a:off x="3879056" y="4995863"/>
                <a:ext cx="80877" cy="11600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Łącznik prostoliniowy 318"/>
              <p:cNvCxnSpPr/>
              <p:nvPr/>
            </p:nvCxnSpPr>
            <p:spPr>
              <a:xfrm>
                <a:off x="2990850" y="4886325"/>
                <a:ext cx="904875" cy="11191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Łącznik prostoliniowy 319"/>
              <p:cNvCxnSpPr/>
              <p:nvPr/>
            </p:nvCxnSpPr>
            <p:spPr>
              <a:xfrm>
                <a:off x="3957638" y="5112544"/>
                <a:ext cx="111918" cy="11191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Łącznik prostoliniowy 320"/>
              <p:cNvCxnSpPr/>
              <p:nvPr/>
            </p:nvCxnSpPr>
            <p:spPr>
              <a:xfrm>
                <a:off x="4062413" y="5219700"/>
                <a:ext cx="83343" cy="1333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Łącznik prostoliniowy 321"/>
              <p:cNvCxnSpPr/>
              <p:nvPr/>
            </p:nvCxnSpPr>
            <p:spPr>
              <a:xfrm>
                <a:off x="4136231" y="5341144"/>
                <a:ext cx="140494" cy="5000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Łącznik prostoliniowy 322"/>
              <p:cNvCxnSpPr/>
              <p:nvPr/>
            </p:nvCxnSpPr>
            <p:spPr>
              <a:xfrm>
                <a:off x="4269581" y="5386388"/>
                <a:ext cx="190500" cy="857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Łącznik prostoliniowy 323"/>
              <p:cNvCxnSpPr/>
              <p:nvPr/>
            </p:nvCxnSpPr>
            <p:spPr>
              <a:xfrm flipV="1">
                <a:off x="4445794" y="5448301"/>
                <a:ext cx="190500" cy="2143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Łącznik prostoliniowy 324"/>
              <p:cNvCxnSpPr/>
              <p:nvPr/>
            </p:nvCxnSpPr>
            <p:spPr>
              <a:xfrm flipV="1">
                <a:off x="4624388" y="5303044"/>
                <a:ext cx="250031" cy="15002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Łącznik prostoliniowy 325"/>
              <p:cNvCxnSpPr/>
              <p:nvPr/>
            </p:nvCxnSpPr>
            <p:spPr>
              <a:xfrm flipH="1">
                <a:off x="4364831" y="5472113"/>
                <a:ext cx="71438" cy="18913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Łącznik prostoliniowy 326"/>
              <p:cNvCxnSpPr/>
              <p:nvPr/>
            </p:nvCxnSpPr>
            <p:spPr>
              <a:xfrm>
                <a:off x="3043238" y="4815243"/>
                <a:ext cx="0" cy="7108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Łącznik prostoliniowy 327"/>
              <p:cNvCxnSpPr/>
              <p:nvPr/>
            </p:nvCxnSpPr>
            <p:spPr>
              <a:xfrm flipH="1" flipV="1">
                <a:off x="2790826" y="4714875"/>
                <a:ext cx="264318" cy="1143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Łącznik prostoliniowy 328"/>
              <p:cNvCxnSpPr/>
              <p:nvPr/>
            </p:nvCxnSpPr>
            <p:spPr>
              <a:xfrm flipH="1">
                <a:off x="2679602" y="4714875"/>
                <a:ext cx="123129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Łącznik prostoliniowy 329"/>
              <p:cNvCxnSpPr/>
              <p:nvPr/>
            </p:nvCxnSpPr>
            <p:spPr>
              <a:xfrm flipH="1">
                <a:off x="2650332" y="4705350"/>
                <a:ext cx="45243" cy="666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Łącznik prostoliniowy 330"/>
              <p:cNvCxnSpPr/>
              <p:nvPr/>
            </p:nvCxnSpPr>
            <p:spPr>
              <a:xfrm flipH="1">
                <a:off x="2521746" y="4764881"/>
                <a:ext cx="140492" cy="10427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Łącznik prostoliniowy 331"/>
              <p:cNvCxnSpPr/>
              <p:nvPr/>
            </p:nvCxnSpPr>
            <p:spPr>
              <a:xfrm flipH="1">
                <a:off x="2453878" y="4869160"/>
                <a:ext cx="67866" cy="36004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Łącznik prostoliniowy 332"/>
              <p:cNvCxnSpPr/>
              <p:nvPr/>
            </p:nvCxnSpPr>
            <p:spPr>
              <a:xfrm flipH="1" flipV="1">
                <a:off x="2397919" y="4764881"/>
                <a:ext cx="123827" cy="10427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Łącznik prostoliniowy 333"/>
              <p:cNvCxnSpPr/>
              <p:nvPr/>
            </p:nvCxnSpPr>
            <p:spPr>
              <a:xfrm>
                <a:off x="2336006" y="4652963"/>
                <a:ext cx="69057" cy="1190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Łącznik prostoliniowy 334"/>
              <p:cNvCxnSpPr/>
              <p:nvPr/>
            </p:nvCxnSpPr>
            <p:spPr>
              <a:xfrm>
                <a:off x="2222738" y="4516472"/>
                <a:ext cx="117015" cy="13666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Łącznik prostoliniowy 335"/>
              <p:cNvCxnSpPr/>
              <p:nvPr/>
            </p:nvCxnSpPr>
            <p:spPr>
              <a:xfrm>
                <a:off x="1905000" y="4319588"/>
                <a:ext cx="321469" cy="20240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Łącznik prostoliniowy 336"/>
              <p:cNvCxnSpPr/>
              <p:nvPr/>
            </p:nvCxnSpPr>
            <p:spPr>
              <a:xfrm flipH="1">
                <a:off x="1964531" y="4252913"/>
                <a:ext cx="23813" cy="8810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Łącznik prostoliniowy 337"/>
              <p:cNvCxnSpPr/>
              <p:nvPr/>
            </p:nvCxnSpPr>
            <p:spPr>
              <a:xfrm>
                <a:off x="1126330" y="3893344"/>
                <a:ext cx="327423" cy="8600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Łącznik prostoliniowy 338"/>
              <p:cNvCxnSpPr/>
              <p:nvPr/>
            </p:nvCxnSpPr>
            <p:spPr>
              <a:xfrm>
                <a:off x="1012031" y="3800475"/>
                <a:ext cx="128588" cy="1000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Łącznik prostoliniowy 339"/>
              <p:cNvCxnSpPr/>
              <p:nvPr/>
            </p:nvCxnSpPr>
            <p:spPr>
              <a:xfrm>
                <a:off x="2200275" y="3900488"/>
                <a:ext cx="98226" cy="7886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Łącznik prostoliniowy 340"/>
              <p:cNvCxnSpPr/>
              <p:nvPr/>
            </p:nvCxnSpPr>
            <p:spPr>
              <a:xfrm>
                <a:off x="2293144" y="3969544"/>
                <a:ext cx="104775" cy="22621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Łącznik prostoliniowy 341"/>
              <p:cNvCxnSpPr/>
              <p:nvPr/>
            </p:nvCxnSpPr>
            <p:spPr>
              <a:xfrm>
                <a:off x="2531269" y="4379119"/>
                <a:ext cx="238150" cy="33575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Łącznik prostoliniowy 342"/>
              <p:cNvCxnSpPr/>
              <p:nvPr/>
            </p:nvCxnSpPr>
            <p:spPr>
              <a:xfrm>
                <a:off x="1964531" y="4164806"/>
                <a:ext cx="28575" cy="1047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Łącznik prostoliniowy 343"/>
              <p:cNvCxnSpPr/>
              <p:nvPr/>
            </p:nvCxnSpPr>
            <p:spPr>
              <a:xfrm>
                <a:off x="2802731" y="2051323"/>
                <a:ext cx="41077" cy="19181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Łącznik prostoliniowy 344"/>
              <p:cNvCxnSpPr/>
              <p:nvPr/>
            </p:nvCxnSpPr>
            <p:spPr>
              <a:xfrm flipH="1">
                <a:off x="2736056" y="2226469"/>
                <a:ext cx="108181" cy="26642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Łącznik prostoliniowy 345"/>
              <p:cNvCxnSpPr/>
              <p:nvPr/>
            </p:nvCxnSpPr>
            <p:spPr>
              <a:xfrm flipH="1">
                <a:off x="2697411" y="2492896"/>
                <a:ext cx="38645" cy="28803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Łącznik prostoliniowy 346"/>
              <p:cNvCxnSpPr/>
              <p:nvPr/>
            </p:nvCxnSpPr>
            <p:spPr>
              <a:xfrm>
                <a:off x="2695575" y="2763688"/>
                <a:ext cx="119063" cy="33193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Łącznik prostoliniowy 347"/>
              <p:cNvCxnSpPr/>
              <p:nvPr/>
            </p:nvCxnSpPr>
            <p:spPr>
              <a:xfrm flipH="1" flipV="1">
                <a:off x="2802731" y="3117057"/>
                <a:ext cx="273844" cy="18811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Łącznik prostoliniowy 348"/>
              <p:cNvCxnSpPr/>
              <p:nvPr/>
            </p:nvCxnSpPr>
            <p:spPr>
              <a:xfrm>
                <a:off x="3529013" y="2647950"/>
                <a:ext cx="80962" cy="2905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Łącznik prostoliniowy 349"/>
              <p:cNvCxnSpPr/>
              <p:nvPr/>
            </p:nvCxnSpPr>
            <p:spPr>
              <a:xfrm flipH="1">
                <a:off x="3495675" y="2925770"/>
                <a:ext cx="118777" cy="20319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Łącznik prostoliniowy 350"/>
              <p:cNvCxnSpPr/>
              <p:nvPr/>
            </p:nvCxnSpPr>
            <p:spPr>
              <a:xfrm>
                <a:off x="2221706" y="3907631"/>
                <a:ext cx="935832" cy="952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Łącznik prostoliniowy 351"/>
              <p:cNvCxnSpPr/>
              <p:nvPr/>
            </p:nvCxnSpPr>
            <p:spPr>
              <a:xfrm flipV="1">
                <a:off x="3305176" y="3995738"/>
                <a:ext cx="831055" cy="3214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Łącznik prostoliniowy 352"/>
              <p:cNvCxnSpPr/>
              <p:nvPr/>
            </p:nvCxnSpPr>
            <p:spPr>
              <a:xfrm flipH="1">
                <a:off x="1453753" y="3979353"/>
                <a:ext cx="15478" cy="22972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Łącznik prostoliniowy 353"/>
              <p:cNvCxnSpPr/>
              <p:nvPr/>
            </p:nvCxnSpPr>
            <p:spPr>
              <a:xfrm flipV="1">
                <a:off x="3943350" y="5092889"/>
                <a:ext cx="92869" cy="1965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Łącznik prostoliniowy 354"/>
              <p:cNvCxnSpPr/>
              <p:nvPr/>
            </p:nvCxnSpPr>
            <p:spPr>
              <a:xfrm flipV="1">
                <a:off x="4031456" y="5049181"/>
                <a:ext cx="104180" cy="4431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Łącznik prostoliniowy 355"/>
              <p:cNvCxnSpPr/>
              <p:nvPr/>
            </p:nvCxnSpPr>
            <p:spPr>
              <a:xfrm flipV="1">
                <a:off x="4124325" y="5026677"/>
                <a:ext cx="288131" cy="1919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Łącznik prostoliniowy 356"/>
              <p:cNvCxnSpPr/>
              <p:nvPr/>
            </p:nvCxnSpPr>
            <p:spPr>
              <a:xfrm>
                <a:off x="4398169" y="5022056"/>
                <a:ext cx="109537" cy="285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Łącznik prostoliniowy 357"/>
              <p:cNvCxnSpPr/>
              <p:nvPr/>
            </p:nvCxnSpPr>
            <p:spPr>
              <a:xfrm flipV="1">
                <a:off x="4498181" y="5031582"/>
                <a:ext cx="111919" cy="2143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Łącznik prostoliniowy 358"/>
              <p:cNvCxnSpPr/>
              <p:nvPr/>
            </p:nvCxnSpPr>
            <p:spPr>
              <a:xfrm>
                <a:off x="4605338" y="5033963"/>
                <a:ext cx="157162" cy="2381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Łącznik prostoliniowy 359"/>
              <p:cNvCxnSpPr/>
              <p:nvPr/>
            </p:nvCxnSpPr>
            <p:spPr>
              <a:xfrm flipV="1">
                <a:off x="3205163" y="4038602"/>
                <a:ext cx="52387" cy="10953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Łącznik prostoliniowy 360"/>
              <p:cNvCxnSpPr/>
              <p:nvPr/>
            </p:nvCxnSpPr>
            <p:spPr>
              <a:xfrm flipV="1">
                <a:off x="3145632" y="4139424"/>
                <a:ext cx="63748" cy="70626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Łącznik prostoliniowy 361"/>
              <p:cNvCxnSpPr/>
              <p:nvPr/>
            </p:nvCxnSpPr>
            <p:spPr>
              <a:xfrm flipV="1">
                <a:off x="3117056" y="4200525"/>
                <a:ext cx="35719" cy="12144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Łącznik prostoliniowy 362"/>
              <p:cNvCxnSpPr/>
              <p:nvPr/>
            </p:nvCxnSpPr>
            <p:spPr>
              <a:xfrm flipV="1">
                <a:off x="3033713" y="4314825"/>
                <a:ext cx="90487" cy="13335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Łącznik prostoliniowy 363"/>
              <p:cNvCxnSpPr/>
              <p:nvPr/>
            </p:nvCxnSpPr>
            <p:spPr>
              <a:xfrm flipV="1">
                <a:off x="2943225" y="4438651"/>
                <a:ext cx="97631" cy="8810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Łącznik prostoliniowy 364"/>
              <p:cNvCxnSpPr/>
              <p:nvPr/>
            </p:nvCxnSpPr>
            <p:spPr>
              <a:xfrm flipV="1">
                <a:off x="2831306" y="4525143"/>
                <a:ext cx="117883" cy="611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Łącznik prostoliniowy 365"/>
              <p:cNvCxnSpPr/>
              <p:nvPr/>
            </p:nvCxnSpPr>
            <p:spPr>
              <a:xfrm flipV="1">
                <a:off x="2707481" y="4581525"/>
                <a:ext cx="130969" cy="2857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Łącznik prostoliniowy 366"/>
              <p:cNvCxnSpPr/>
              <p:nvPr/>
            </p:nvCxnSpPr>
            <p:spPr>
              <a:xfrm flipV="1">
                <a:off x="4129088" y="3969544"/>
                <a:ext cx="257175" cy="285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Łącznik prostoliniowy 367"/>
              <p:cNvCxnSpPr/>
              <p:nvPr/>
            </p:nvCxnSpPr>
            <p:spPr>
              <a:xfrm flipH="1">
                <a:off x="2987824" y="4896163"/>
                <a:ext cx="38746" cy="997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Łącznik prostoliniowy 368"/>
              <p:cNvCxnSpPr/>
              <p:nvPr/>
            </p:nvCxnSpPr>
            <p:spPr>
              <a:xfrm>
                <a:off x="2984500" y="4972050"/>
                <a:ext cx="66675" cy="20637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Łącznik prostoliniowy 369"/>
              <p:cNvCxnSpPr/>
              <p:nvPr/>
            </p:nvCxnSpPr>
            <p:spPr>
              <a:xfrm flipH="1">
                <a:off x="2822575" y="5168901"/>
                <a:ext cx="225426" cy="18097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Łącznik prostoliniowy 370"/>
              <p:cNvCxnSpPr/>
              <p:nvPr/>
            </p:nvCxnSpPr>
            <p:spPr>
              <a:xfrm flipH="1">
                <a:off x="2720976" y="5311775"/>
                <a:ext cx="101599" cy="571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Łącznik prostoliniowy 371"/>
              <p:cNvCxnSpPr/>
              <p:nvPr/>
            </p:nvCxnSpPr>
            <p:spPr>
              <a:xfrm flipV="1">
                <a:off x="1550194" y="3420000"/>
                <a:ext cx="136326" cy="6019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Łącznik prostoliniowy 372"/>
              <p:cNvCxnSpPr/>
              <p:nvPr/>
            </p:nvCxnSpPr>
            <p:spPr>
              <a:xfrm flipH="1">
                <a:off x="1427606" y="3473450"/>
                <a:ext cx="137669" cy="1031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Łącznik prostoliniowy 373"/>
              <p:cNvCxnSpPr/>
              <p:nvPr/>
            </p:nvCxnSpPr>
            <p:spPr>
              <a:xfrm flipH="1">
                <a:off x="1197769" y="3482975"/>
                <a:ext cx="243681" cy="5794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Łącznik prostoliniowy 374"/>
              <p:cNvCxnSpPr/>
              <p:nvPr/>
            </p:nvCxnSpPr>
            <p:spPr>
              <a:xfrm>
                <a:off x="1168495" y="4313300"/>
                <a:ext cx="129988" cy="8600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Łącznik prostoliniowy 375"/>
              <p:cNvCxnSpPr/>
              <p:nvPr/>
            </p:nvCxnSpPr>
            <p:spPr>
              <a:xfrm>
                <a:off x="1062038" y="4217193"/>
                <a:ext cx="73818" cy="4286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Łącznik prostoliniowy 376"/>
              <p:cNvCxnSpPr/>
              <p:nvPr/>
            </p:nvCxnSpPr>
            <p:spPr>
              <a:xfrm>
                <a:off x="1035844" y="4133850"/>
                <a:ext cx="28575" cy="9525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Łącznik prostoliniowy 377"/>
              <p:cNvCxnSpPr/>
              <p:nvPr/>
            </p:nvCxnSpPr>
            <p:spPr>
              <a:xfrm flipH="1">
                <a:off x="922337" y="4149080"/>
                <a:ext cx="129151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Łącznik prostoliniowy 378"/>
              <p:cNvCxnSpPr/>
              <p:nvPr/>
            </p:nvCxnSpPr>
            <p:spPr>
              <a:xfrm flipH="1" flipV="1">
                <a:off x="1128713" y="4252914"/>
                <a:ext cx="45243" cy="6905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Łącznik prostoliniowy 379"/>
              <p:cNvCxnSpPr/>
              <p:nvPr/>
            </p:nvCxnSpPr>
            <p:spPr>
              <a:xfrm flipH="1" flipV="1">
                <a:off x="1807369" y="4164806"/>
                <a:ext cx="169069" cy="714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Łącznik prostoliniowy 380"/>
              <p:cNvCxnSpPr/>
              <p:nvPr/>
            </p:nvCxnSpPr>
            <p:spPr>
              <a:xfrm flipH="1">
                <a:off x="1969295" y="3967163"/>
                <a:ext cx="61911" cy="1976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Łącznik prostoliniowy 381"/>
              <p:cNvCxnSpPr/>
              <p:nvPr/>
            </p:nvCxnSpPr>
            <p:spPr>
              <a:xfrm flipV="1">
                <a:off x="1761529" y="4155281"/>
                <a:ext cx="55365" cy="73819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Łącznik prostoliniowy 382"/>
              <p:cNvCxnSpPr/>
              <p:nvPr/>
            </p:nvCxnSpPr>
            <p:spPr>
              <a:xfrm flipH="1" flipV="1">
                <a:off x="1577579" y="4217193"/>
                <a:ext cx="208359" cy="238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0" name="Łącznik prostoliniowy 239"/>
            <p:cNvCxnSpPr/>
            <p:nvPr/>
          </p:nvCxnSpPr>
          <p:spPr>
            <a:xfrm>
              <a:off x="2390775" y="4188619"/>
              <a:ext cx="145256" cy="19526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upa 383"/>
          <p:cNvGrpSpPr/>
          <p:nvPr/>
        </p:nvGrpSpPr>
        <p:grpSpPr>
          <a:xfrm>
            <a:off x="683568" y="1412776"/>
            <a:ext cx="4264671" cy="4221262"/>
            <a:chOff x="683568" y="1412776"/>
            <a:chExt cx="4264671" cy="4221262"/>
          </a:xfrm>
        </p:grpSpPr>
        <p:grpSp>
          <p:nvGrpSpPr>
            <p:cNvPr id="385" name="Grupa 384"/>
            <p:cNvGrpSpPr/>
            <p:nvPr/>
          </p:nvGrpSpPr>
          <p:grpSpPr>
            <a:xfrm>
              <a:off x="1371601" y="1922946"/>
              <a:ext cx="3576638" cy="2154126"/>
              <a:chOff x="1371601" y="1922946"/>
              <a:chExt cx="3576638" cy="2154126"/>
            </a:xfrm>
          </p:grpSpPr>
          <p:cxnSp>
            <p:nvCxnSpPr>
              <p:cNvPr id="590" name="Łącznik prostoliniowy 589"/>
              <p:cNvCxnSpPr/>
              <p:nvPr/>
            </p:nvCxnSpPr>
            <p:spPr>
              <a:xfrm flipH="1" flipV="1">
                <a:off x="2790825" y="3602831"/>
                <a:ext cx="259556" cy="12858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Łącznik prostoliniowy 590"/>
              <p:cNvCxnSpPr/>
              <p:nvPr/>
            </p:nvCxnSpPr>
            <p:spPr>
              <a:xfrm flipH="1">
                <a:off x="3073003" y="4002881"/>
                <a:ext cx="170260" cy="74191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Łącznik prostoliniowy 591"/>
              <p:cNvCxnSpPr/>
              <p:nvPr/>
            </p:nvCxnSpPr>
            <p:spPr>
              <a:xfrm flipH="1" flipV="1">
                <a:off x="4257774" y="2457177"/>
                <a:ext cx="78482" cy="16219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Łącznik prostoliniowy 592"/>
              <p:cNvCxnSpPr/>
              <p:nvPr/>
            </p:nvCxnSpPr>
            <p:spPr>
              <a:xfrm flipH="1" flipV="1">
                <a:off x="4592861" y="2051323"/>
                <a:ext cx="327273" cy="16219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Łącznik prostoliniowy 593"/>
              <p:cNvCxnSpPr/>
              <p:nvPr/>
            </p:nvCxnSpPr>
            <p:spPr>
              <a:xfrm flipH="1" flipV="1">
                <a:off x="4464559" y="1922946"/>
                <a:ext cx="145541" cy="139217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Łącznik prostoliniowy 594"/>
              <p:cNvCxnSpPr/>
              <p:nvPr/>
            </p:nvCxnSpPr>
            <p:spPr>
              <a:xfrm flipH="1" flipV="1">
                <a:off x="3158133" y="3686224"/>
                <a:ext cx="22324" cy="83395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Łącznik prostoliniowy 595"/>
              <p:cNvCxnSpPr/>
              <p:nvPr/>
            </p:nvCxnSpPr>
            <p:spPr>
              <a:xfrm flipH="1" flipV="1">
                <a:off x="3073003" y="3657620"/>
                <a:ext cx="91678" cy="40461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Łącznik prostoliniowy 596"/>
              <p:cNvCxnSpPr/>
              <p:nvPr/>
            </p:nvCxnSpPr>
            <p:spPr>
              <a:xfrm flipH="1">
                <a:off x="3043238" y="3648075"/>
                <a:ext cx="45243" cy="100013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Łącznik prostoliniowy 597"/>
              <p:cNvCxnSpPr/>
              <p:nvPr/>
            </p:nvCxnSpPr>
            <p:spPr>
              <a:xfrm flipH="1" flipV="1">
                <a:off x="1371601" y="2169319"/>
                <a:ext cx="145256" cy="4763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Łącznik prostoliniowy 598"/>
              <p:cNvCxnSpPr/>
              <p:nvPr/>
            </p:nvCxnSpPr>
            <p:spPr>
              <a:xfrm flipH="1" flipV="1">
                <a:off x="2627784" y="3284984"/>
                <a:ext cx="103635" cy="33912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Łącznik prostoliniowy 599"/>
              <p:cNvCxnSpPr/>
              <p:nvPr/>
            </p:nvCxnSpPr>
            <p:spPr>
              <a:xfrm flipH="1">
                <a:off x="2531987" y="3284984"/>
                <a:ext cx="103636" cy="0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Łącznik prostoliniowy 600"/>
              <p:cNvCxnSpPr/>
              <p:nvPr/>
            </p:nvCxnSpPr>
            <p:spPr>
              <a:xfrm flipH="1" flipV="1">
                <a:off x="2457450" y="3202781"/>
                <a:ext cx="90488" cy="90489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Łącznik prostoliniowy 601"/>
              <p:cNvCxnSpPr/>
              <p:nvPr/>
            </p:nvCxnSpPr>
            <p:spPr>
              <a:xfrm flipV="1">
                <a:off x="2314796" y="3567113"/>
                <a:ext cx="4542" cy="9050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Łącznik prostoliniowy 602"/>
              <p:cNvCxnSpPr/>
              <p:nvPr/>
            </p:nvCxnSpPr>
            <p:spPr>
              <a:xfrm flipH="1" flipV="1">
                <a:off x="2166938" y="3336132"/>
                <a:ext cx="152400" cy="242887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Łącznik prostoliniowy 603"/>
              <p:cNvCxnSpPr/>
              <p:nvPr/>
            </p:nvCxnSpPr>
            <p:spPr>
              <a:xfrm flipV="1">
                <a:off x="2339752" y="3248025"/>
                <a:ext cx="162942" cy="70871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Łącznik prostoliniowy 604"/>
              <p:cNvCxnSpPr/>
              <p:nvPr/>
            </p:nvCxnSpPr>
            <p:spPr>
              <a:xfrm flipH="1" flipV="1">
                <a:off x="2267744" y="3248026"/>
                <a:ext cx="87312" cy="71437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Łącznik prostoliniowy 605"/>
              <p:cNvCxnSpPr/>
              <p:nvPr/>
            </p:nvCxnSpPr>
            <p:spPr>
              <a:xfrm flipH="1">
                <a:off x="3851920" y="3202781"/>
                <a:ext cx="216024" cy="69057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Łącznik prostoliniowy 606"/>
              <p:cNvCxnSpPr/>
              <p:nvPr/>
            </p:nvCxnSpPr>
            <p:spPr>
              <a:xfrm flipH="1">
                <a:off x="4060032" y="3095625"/>
                <a:ext cx="30956" cy="116681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Łącznik prostoliniowy 607"/>
              <p:cNvCxnSpPr/>
              <p:nvPr/>
            </p:nvCxnSpPr>
            <p:spPr>
              <a:xfrm flipH="1">
                <a:off x="4075510" y="3040856"/>
                <a:ext cx="120253" cy="54769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Łącznik prostoliniowy 608"/>
              <p:cNvCxnSpPr/>
              <p:nvPr/>
            </p:nvCxnSpPr>
            <p:spPr>
              <a:xfrm flipH="1">
                <a:off x="4188619" y="2924944"/>
                <a:ext cx="69155" cy="125437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Łącznik prostoliniowy 609"/>
              <p:cNvCxnSpPr/>
              <p:nvPr/>
            </p:nvCxnSpPr>
            <p:spPr>
              <a:xfrm flipH="1">
                <a:off x="4257675" y="2857500"/>
                <a:ext cx="309563" cy="73819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Łącznik prostoliniowy 610"/>
              <p:cNvCxnSpPr/>
              <p:nvPr/>
            </p:nvCxnSpPr>
            <p:spPr>
              <a:xfrm flipH="1">
                <a:off x="4564857" y="2780928"/>
                <a:ext cx="154782" cy="76572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Łącznik prostoliniowy 611"/>
              <p:cNvCxnSpPr/>
              <p:nvPr/>
            </p:nvCxnSpPr>
            <p:spPr>
              <a:xfrm flipH="1">
                <a:off x="4719639" y="2708920"/>
                <a:ext cx="152400" cy="7200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Łącznik prostoliniowy 612"/>
              <p:cNvCxnSpPr/>
              <p:nvPr/>
            </p:nvCxnSpPr>
            <p:spPr>
              <a:xfrm flipH="1">
                <a:off x="4852988" y="2636912"/>
                <a:ext cx="95251" cy="8723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upa 385"/>
            <p:cNvGrpSpPr/>
            <p:nvPr/>
          </p:nvGrpSpPr>
          <p:grpSpPr>
            <a:xfrm>
              <a:off x="683568" y="2645569"/>
              <a:ext cx="3869382" cy="2988469"/>
              <a:chOff x="683568" y="2645569"/>
              <a:chExt cx="3869382" cy="2988469"/>
            </a:xfrm>
          </p:grpSpPr>
          <p:cxnSp>
            <p:nvCxnSpPr>
              <p:cNvPr id="578" name="Łącznik prostoliniowy 577"/>
              <p:cNvCxnSpPr/>
              <p:nvPr/>
            </p:nvCxnSpPr>
            <p:spPr>
              <a:xfrm>
                <a:off x="3995936" y="4293096"/>
                <a:ext cx="72008" cy="108012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Łącznik prostoliniowy 578"/>
              <p:cNvCxnSpPr/>
              <p:nvPr/>
            </p:nvCxnSpPr>
            <p:spPr>
              <a:xfrm>
                <a:off x="3779912" y="4269079"/>
                <a:ext cx="223651" cy="27003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Łącznik prostoliniowy 579"/>
              <p:cNvCxnSpPr/>
              <p:nvPr/>
            </p:nvCxnSpPr>
            <p:spPr>
              <a:xfrm>
                <a:off x="3285380" y="4058024"/>
                <a:ext cx="496045" cy="211557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Łącznik prostoliniowy 580"/>
              <p:cNvCxnSpPr/>
              <p:nvPr/>
            </p:nvCxnSpPr>
            <p:spPr>
              <a:xfrm>
                <a:off x="3143250" y="3833813"/>
                <a:ext cx="161925" cy="235743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Łącznik prostoliniowy 581"/>
              <p:cNvCxnSpPr/>
              <p:nvPr/>
            </p:nvCxnSpPr>
            <p:spPr>
              <a:xfrm>
                <a:off x="3869531" y="5460206"/>
                <a:ext cx="0" cy="173832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Łącznik prostoliniowy 582"/>
              <p:cNvCxnSpPr/>
              <p:nvPr/>
            </p:nvCxnSpPr>
            <p:spPr>
              <a:xfrm flipH="1">
                <a:off x="3757613" y="5445224"/>
                <a:ext cx="238323" cy="17364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Łącznik prostoliniowy 583"/>
              <p:cNvCxnSpPr/>
              <p:nvPr/>
            </p:nvCxnSpPr>
            <p:spPr>
              <a:xfrm>
                <a:off x="2733675" y="3312319"/>
                <a:ext cx="110133" cy="80677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Łącznik prostoliniowy 584"/>
              <p:cNvCxnSpPr/>
              <p:nvPr/>
            </p:nvCxnSpPr>
            <p:spPr>
              <a:xfrm flipH="1">
                <a:off x="827584" y="2645569"/>
                <a:ext cx="103485" cy="17031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Łącznik prostoliniowy 585"/>
              <p:cNvCxnSpPr/>
              <p:nvPr/>
            </p:nvCxnSpPr>
            <p:spPr>
              <a:xfrm flipH="1">
                <a:off x="683568" y="2662781"/>
                <a:ext cx="149423" cy="100907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Łącznik prostoliniowy 586"/>
              <p:cNvCxnSpPr/>
              <p:nvPr/>
            </p:nvCxnSpPr>
            <p:spPr>
              <a:xfrm>
                <a:off x="688181" y="2750344"/>
                <a:ext cx="31391" cy="165744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Łącznik prostoliniowy 587"/>
              <p:cNvCxnSpPr/>
              <p:nvPr/>
            </p:nvCxnSpPr>
            <p:spPr>
              <a:xfrm>
                <a:off x="4499992" y="3392996"/>
                <a:ext cx="36004" cy="54006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Łącznik prostoliniowy 588"/>
              <p:cNvCxnSpPr/>
              <p:nvPr/>
            </p:nvCxnSpPr>
            <p:spPr>
              <a:xfrm flipH="1">
                <a:off x="4476750" y="3440906"/>
                <a:ext cx="76200" cy="42863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7" name="Łącznik prostoliniowy 386"/>
            <p:cNvCxnSpPr/>
            <p:nvPr/>
          </p:nvCxnSpPr>
          <p:spPr>
            <a:xfrm>
              <a:off x="4441130" y="2803809"/>
              <a:ext cx="36004" cy="10801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Łącznik prostoliniowy 387"/>
            <p:cNvCxnSpPr/>
            <p:nvPr/>
          </p:nvCxnSpPr>
          <p:spPr>
            <a:xfrm>
              <a:off x="3049730" y="3753036"/>
              <a:ext cx="18002" cy="10801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Łącznik prostoliniowy 388"/>
            <p:cNvCxnSpPr/>
            <p:nvPr/>
          </p:nvCxnSpPr>
          <p:spPr>
            <a:xfrm>
              <a:off x="3067732" y="3861048"/>
              <a:ext cx="76200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Łącznik prostoliniowy 389"/>
            <p:cNvCxnSpPr/>
            <p:nvPr/>
          </p:nvCxnSpPr>
          <p:spPr>
            <a:xfrm flipV="1">
              <a:off x="3143932" y="3753036"/>
              <a:ext cx="38100" cy="10801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Łącznik prostoliniowy 390"/>
            <p:cNvCxnSpPr/>
            <p:nvPr/>
          </p:nvCxnSpPr>
          <p:spPr>
            <a:xfrm flipV="1">
              <a:off x="2750371" y="1880828"/>
              <a:ext cx="273457" cy="36004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Łącznik prostoliniowy 391"/>
            <p:cNvCxnSpPr/>
            <p:nvPr/>
          </p:nvCxnSpPr>
          <p:spPr>
            <a:xfrm flipH="1">
              <a:off x="2483769" y="1412776"/>
              <a:ext cx="144015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Łącznik prostoliniowy 392"/>
            <p:cNvCxnSpPr/>
            <p:nvPr/>
          </p:nvCxnSpPr>
          <p:spPr>
            <a:xfrm>
              <a:off x="2600164" y="1412776"/>
              <a:ext cx="27620" cy="14401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Łącznik prostoliniowy 393"/>
            <p:cNvCxnSpPr/>
            <p:nvPr/>
          </p:nvCxnSpPr>
          <p:spPr>
            <a:xfrm>
              <a:off x="2625403" y="1535363"/>
              <a:ext cx="144016" cy="8039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Łącznik prostoliniowy 394"/>
            <p:cNvCxnSpPr/>
            <p:nvPr/>
          </p:nvCxnSpPr>
          <p:spPr>
            <a:xfrm flipH="1">
              <a:off x="2769419" y="1615755"/>
              <a:ext cx="1" cy="157061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Łącznik prostoliniowy 540"/>
            <p:cNvCxnSpPr/>
            <p:nvPr/>
          </p:nvCxnSpPr>
          <p:spPr>
            <a:xfrm flipH="1">
              <a:off x="3559126" y="2142380"/>
              <a:ext cx="72007" cy="14401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Łącznik prostoliniowy 542"/>
            <p:cNvCxnSpPr/>
            <p:nvPr/>
          </p:nvCxnSpPr>
          <p:spPr>
            <a:xfrm flipH="1">
              <a:off x="3566269" y="2137618"/>
              <a:ext cx="72007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Łącznik prostoliniowy 543"/>
            <p:cNvCxnSpPr/>
            <p:nvPr/>
          </p:nvCxnSpPr>
          <p:spPr>
            <a:xfrm flipH="1" flipV="1">
              <a:off x="2346895" y="2684532"/>
              <a:ext cx="144016" cy="72008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Łącznik prostoliniowy 552"/>
            <p:cNvCxnSpPr/>
            <p:nvPr/>
          </p:nvCxnSpPr>
          <p:spPr>
            <a:xfrm flipH="1">
              <a:off x="2159731" y="2420888"/>
              <a:ext cx="36005" cy="299648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Łącznik prostoliniowy 553"/>
            <p:cNvCxnSpPr/>
            <p:nvPr/>
          </p:nvCxnSpPr>
          <p:spPr>
            <a:xfrm>
              <a:off x="2541328" y="2924944"/>
              <a:ext cx="14448" cy="14401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Łącznik prostoliniowy 554"/>
            <p:cNvCxnSpPr/>
            <p:nvPr/>
          </p:nvCxnSpPr>
          <p:spPr>
            <a:xfrm flipV="1">
              <a:off x="2844237" y="4472827"/>
              <a:ext cx="38100" cy="10801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Łącznik prostoliniowy 555"/>
            <p:cNvCxnSpPr/>
            <p:nvPr/>
          </p:nvCxnSpPr>
          <p:spPr>
            <a:xfrm flipV="1">
              <a:off x="2887099" y="4869160"/>
              <a:ext cx="100725" cy="5400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Łącznik prostoliniowy 556"/>
            <p:cNvCxnSpPr/>
            <p:nvPr/>
          </p:nvCxnSpPr>
          <p:spPr>
            <a:xfrm>
              <a:off x="2887099" y="4896163"/>
              <a:ext cx="124181" cy="261029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Łącznik prostoliniowy 557"/>
            <p:cNvCxnSpPr/>
            <p:nvPr/>
          </p:nvCxnSpPr>
          <p:spPr>
            <a:xfrm flipV="1">
              <a:off x="2992199" y="5040179"/>
              <a:ext cx="151733" cy="10542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Łącznik prostoliniowy 558"/>
            <p:cNvCxnSpPr/>
            <p:nvPr/>
          </p:nvCxnSpPr>
          <p:spPr>
            <a:xfrm>
              <a:off x="3131840" y="5040179"/>
              <a:ext cx="144016" cy="5271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Łącznik prostoliniowy 559"/>
            <p:cNvCxnSpPr/>
            <p:nvPr/>
          </p:nvCxnSpPr>
          <p:spPr>
            <a:xfrm flipH="1">
              <a:off x="993029" y="2874583"/>
              <a:ext cx="95818" cy="122369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Łącznik prostoliniowy 560"/>
            <p:cNvCxnSpPr/>
            <p:nvPr/>
          </p:nvCxnSpPr>
          <p:spPr>
            <a:xfrm flipH="1">
              <a:off x="875782" y="2996952"/>
              <a:ext cx="117247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Łącznik prostoliniowy 561"/>
            <p:cNvCxnSpPr/>
            <p:nvPr/>
          </p:nvCxnSpPr>
          <p:spPr>
            <a:xfrm flipH="1">
              <a:off x="755576" y="3068960"/>
              <a:ext cx="72008" cy="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Łącznik prostoliniowy 562"/>
            <p:cNvCxnSpPr/>
            <p:nvPr/>
          </p:nvCxnSpPr>
          <p:spPr>
            <a:xfrm>
              <a:off x="2483768" y="3429000"/>
              <a:ext cx="115851" cy="18211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Łącznik prostoliniowy 563"/>
            <p:cNvCxnSpPr/>
            <p:nvPr/>
          </p:nvCxnSpPr>
          <p:spPr>
            <a:xfrm>
              <a:off x="1076942" y="2230015"/>
              <a:ext cx="98777" cy="72008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Łącznik prostoliniowy 564"/>
            <p:cNvCxnSpPr/>
            <p:nvPr/>
          </p:nvCxnSpPr>
          <p:spPr>
            <a:xfrm flipV="1">
              <a:off x="1168495" y="2266019"/>
              <a:ext cx="163145" cy="20377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Łącznik prostoliniowy 565"/>
            <p:cNvCxnSpPr/>
            <p:nvPr/>
          </p:nvCxnSpPr>
          <p:spPr>
            <a:xfrm>
              <a:off x="1499466" y="1878447"/>
              <a:ext cx="48198" cy="20383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Łącznik prostoliniowy 566"/>
            <p:cNvCxnSpPr/>
            <p:nvPr/>
          </p:nvCxnSpPr>
          <p:spPr>
            <a:xfrm flipH="1">
              <a:off x="2177733" y="3229843"/>
              <a:ext cx="90011" cy="127149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Łącznik prostoliniowy 567"/>
            <p:cNvCxnSpPr/>
            <p:nvPr/>
          </p:nvCxnSpPr>
          <p:spPr>
            <a:xfrm>
              <a:off x="2095500" y="3321845"/>
              <a:ext cx="97855" cy="28004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Łącznik prostoliniowy 568"/>
            <p:cNvCxnSpPr/>
            <p:nvPr/>
          </p:nvCxnSpPr>
          <p:spPr>
            <a:xfrm>
              <a:off x="3741238" y="4382817"/>
              <a:ext cx="66381" cy="4154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Łącznik prostoliniowy 569"/>
            <p:cNvCxnSpPr/>
            <p:nvPr/>
          </p:nvCxnSpPr>
          <p:spPr>
            <a:xfrm>
              <a:off x="3800476" y="4417220"/>
              <a:ext cx="19050" cy="5715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Łącznik prostoliniowy 570"/>
            <p:cNvCxnSpPr/>
            <p:nvPr/>
          </p:nvCxnSpPr>
          <p:spPr>
            <a:xfrm flipH="1">
              <a:off x="3810001" y="4471990"/>
              <a:ext cx="9525" cy="54843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Łącznik prostoliniowy 571"/>
            <p:cNvCxnSpPr/>
            <p:nvPr/>
          </p:nvCxnSpPr>
          <p:spPr>
            <a:xfrm flipH="1">
              <a:off x="3748381" y="4516472"/>
              <a:ext cx="68764" cy="54843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Łącznik prostoliniowy 572"/>
            <p:cNvCxnSpPr/>
            <p:nvPr/>
          </p:nvCxnSpPr>
          <p:spPr>
            <a:xfrm>
              <a:off x="3819526" y="2874583"/>
              <a:ext cx="104402" cy="122369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Łącznik prostoliniowy 573"/>
            <p:cNvCxnSpPr/>
            <p:nvPr/>
          </p:nvCxnSpPr>
          <p:spPr>
            <a:xfrm>
              <a:off x="4427984" y="2276872"/>
              <a:ext cx="86866" cy="10801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Łącznik prostoliniowy 574"/>
            <p:cNvCxnSpPr/>
            <p:nvPr/>
          </p:nvCxnSpPr>
          <p:spPr>
            <a:xfrm>
              <a:off x="4391980" y="2062163"/>
              <a:ext cx="36004" cy="214709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Łącznik prostoliniowy 575"/>
            <p:cNvCxnSpPr/>
            <p:nvPr/>
          </p:nvCxnSpPr>
          <p:spPr>
            <a:xfrm>
              <a:off x="4690645" y="1776921"/>
              <a:ext cx="36004" cy="10801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Łącznik prostoliniowy 576"/>
            <p:cNvCxnSpPr/>
            <p:nvPr/>
          </p:nvCxnSpPr>
          <p:spPr>
            <a:xfrm flipH="1">
              <a:off x="3730605" y="4285449"/>
              <a:ext cx="110683" cy="164572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08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Uwarunkowania rozwoju systemu dystrybucyjnego 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02089"/>
              </p:ext>
            </p:extLst>
          </p:nvPr>
        </p:nvGraphicFramePr>
        <p:xfrm>
          <a:off x="467544" y="1268760"/>
          <a:ext cx="82619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Bieżące działania w obszarze rozwoju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18273998"/>
              </p:ext>
            </p:extLst>
          </p:nvPr>
        </p:nvGraphicFramePr>
        <p:xfrm>
          <a:off x="827584" y="1268760"/>
          <a:ext cx="77048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6" descr="Big tick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73" y="3458476"/>
            <a:ext cx="366818" cy="3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ig tick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23" y="2564904"/>
            <a:ext cx="366818" cy="3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ig tick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0699"/>
            <a:ext cx="366818" cy="3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ig tick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23" y="4354471"/>
            <a:ext cx="366818" cy="3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ig tick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28" y="5239833"/>
            <a:ext cx="366818" cy="3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Plan prezentacji</a:t>
            </a:r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FA6359-1C1D-4619-9CE2-546A5BCC0E4B}" type="slidenum">
              <a:rPr lang="en-US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smtClean="0">
              <a:solidFill>
                <a:schemeClr val="bg1"/>
              </a:solidFill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707528"/>
              </p:ext>
            </p:extLst>
          </p:nvPr>
        </p:nvGraphicFramePr>
        <p:xfrm>
          <a:off x="539552" y="1196752"/>
          <a:ext cx="8208912" cy="464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366672"/>
              </p:ext>
            </p:extLst>
          </p:nvPr>
        </p:nvGraphicFramePr>
        <p:xfrm>
          <a:off x="381066" y="1863606"/>
          <a:ext cx="8305734" cy="410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5" name="pole tekstowe 14"/>
          <p:cNvSpPr txBox="1"/>
          <p:nvPr/>
        </p:nvSpPr>
        <p:spPr bwMode="auto">
          <a:xfrm>
            <a:off x="934557" y="1155720"/>
            <a:ext cx="7081554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z="2000" dirty="0" smtClean="0">
                <a:solidFill>
                  <a:schemeClr val="bg1"/>
                </a:solidFill>
              </a:rPr>
              <a:t>Rozwój </a:t>
            </a:r>
            <a:r>
              <a:rPr lang="pl-PL" sz="2000" dirty="0">
                <a:solidFill>
                  <a:schemeClr val="bg1"/>
                </a:solidFill>
              </a:rPr>
              <a:t>sieci dystrybucyjnej </a:t>
            </a:r>
            <a:r>
              <a:rPr lang="pl-PL" sz="2000" dirty="0" smtClean="0">
                <a:solidFill>
                  <a:schemeClr val="bg1"/>
                </a:solidFill>
              </a:rPr>
              <a:t>– element zapewnienia </a:t>
            </a:r>
          </a:p>
          <a:p>
            <a:pPr lvl="0" algn="ctr"/>
            <a:r>
              <a:rPr lang="pl-PL" sz="2000" b="1" dirty="0">
                <a:solidFill>
                  <a:schemeClr val="bg1"/>
                </a:solidFill>
              </a:rPr>
              <a:t>t</a:t>
            </a:r>
            <a:r>
              <a:rPr lang="pl-PL" sz="2000" b="1" dirty="0" smtClean="0">
                <a:solidFill>
                  <a:schemeClr val="bg1"/>
                </a:solidFill>
              </a:rPr>
              <a:t>echnicznego bezpieczeństwa dostaw </a:t>
            </a:r>
            <a:r>
              <a:rPr lang="pl-PL" sz="2000" b="1" dirty="0" smtClean="0">
                <a:solidFill>
                  <a:schemeClr val="bg1"/>
                </a:solidFill>
              </a:rPr>
              <a:t>gazu ziemnego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R:\RR\SKANY\Sieć_zgazy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31245"/>
            <a:ext cx="9073008" cy="63267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Dostęp do sieci gazowej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7164287" y="908720"/>
            <a:ext cx="1915641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l-PL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Stopień dostępu do sieci gazowej: </a:t>
            </a:r>
            <a:r>
              <a:rPr lang="pl-PL" sz="1600" b="1" dirty="0" smtClean="0">
                <a:ln w="50800"/>
                <a:solidFill>
                  <a:srgbClr val="FF0000"/>
                </a:solidFill>
              </a:rPr>
              <a:t>58%</a:t>
            </a:r>
            <a:br>
              <a:rPr lang="pl-PL" sz="1600" b="1" dirty="0" smtClean="0">
                <a:ln w="50800"/>
                <a:solidFill>
                  <a:srgbClr val="FF0000"/>
                </a:solidFill>
              </a:rPr>
            </a:br>
            <a:endParaRPr lang="pl-PL" sz="1600" b="1" dirty="0" smtClean="0">
              <a:ln w="50800"/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1434 gminy, w których PSG świadczy usługę dystrybucji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1045 gmin, w których PSG nie świadczy usługi dystrybucji</a:t>
            </a:r>
            <a:endParaRPr lang="pl-PL" sz="1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241425" y="6561138"/>
            <a:ext cx="2633663" cy="144462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62010-4171-4FD9-AB3C-7DCDD3372149}" type="slidenum">
              <a:rPr lang="en-US" altLang="pl-PL" smtClean="0"/>
              <a:pPr/>
              <a:t>22</a:t>
            </a:fld>
            <a:endParaRPr lang="en-US" altLang="pl-PL"/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395536" y="602370"/>
            <a:ext cx="8540052" cy="4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pl-PL" sz="2100" kern="0" dirty="0" smtClean="0"/>
              <a:t>Zasięg usług dystrybucji gazu ziemnego vs rozwój regionów </a:t>
            </a:r>
            <a:endParaRPr lang="pl-PL" sz="2100" kern="0" dirty="0"/>
          </a:p>
        </p:txBody>
      </p:sp>
      <p:sp>
        <p:nvSpPr>
          <p:cNvPr id="10" name="Prostokąt 9"/>
          <p:cNvSpPr/>
          <p:nvPr/>
        </p:nvSpPr>
        <p:spPr>
          <a:xfrm>
            <a:off x="5072251" y="1400065"/>
            <a:ext cx="3360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bg2"/>
                </a:solidFill>
                <a:latin typeface="+mj-lt"/>
              </a:rPr>
              <a:t>PKB per capita wg podregionów w 2013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19194" y="1423887"/>
            <a:ext cx="3841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chemeClr val="bg2"/>
                </a:solidFill>
                <a:latin typeface="+mj-lt"/>
              </a:rPr>
              <a:t>Obszar działania Polskiej Spółki Gazownictwa</a:t>
            </a:r>
            <a:endParaRPr lang="pl-PL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pole tekstowe 33"/>
          <p:cNvSpPr txBox="1"/>
          <p:nvPr/>
        </p:nvSpPr>
        <p:spPr bwMode="auto">
          <a:xfrm>
            <a:off x="6066164" y="6076219"/>
            <a:ext cx="3168352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900" dirty="0" smtClean="0">
                <a:solidFill>
                  <a:schemeClr val="bg2"/>
                </a:solidFill>
              </a:rPr>
              <a:t>Źródło: Plan na rzecz Odpowiedzialnego Rozwoju,</a:t>
            </a:r>
            <a:br>
              <a:rPr lang="pl-PL" sz="900" dirty="0" smtClean="0">
                <a:solidFill>
                  <a:schemeClr val="bg2"/>
                </a:solidFill>
              </a:rPr>
            </a:br>
            <a:r>
              <a:rPr lang="pl-PL" sz="900" dirty="0" smtClean="0">
                <a:solidFill>
                  <a:schemeClr val="bg2"/>
                </a:solidFill>
              </a:rPr>
              <a:t>            Ministerstwo Rozwoju, Warszawa 16 lutego 2016</a:t>
            </a:r>
          </a:p>
        </p:txBody>
      </p:sp>
      <p:grpSp>
        <p:nvGrpSpPr>
          <p:cNvPr id="49" name="Grupa 48"/>
          <p:cNvGrpSpPr/>
          <p:nvPr/>
        </p:nvGrpSpPr>
        <p:grpSpPr>
          <a:xfrm>
            <a:off x="395536" y="1911475"/>
            <a:ext cx="8173496" cy="3893790"/>
            <a:chOff x="395536" y="2278061"/>
            <a:chExt cx="8173496" cy="3527203"/>
          </a:xfrm>
        </p:grpSpPr>
        <p:cxnSp>
          <p:nvCxnSpPr>
            <p:cNvPr id="14" name="Łącznik prosty ze strzałką 13"/>
            <p:cNvCxnSpPr/>
            <p:nvPr/>
          </p:nvCxnSpPr>
          <p:spPr>
            <a:xfrm flipV="1">
              <a:off x="1979712" y="3789040"/>
              <a:ext cx="3888432" cy="1440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348880"/>
              <a:ext cx="4892595" cy="3456384"/>
            </a:xfrm>
            <a:prstGeom prst="rect">
              <a:avLst/>
            </a:prstGeom>
          </p:spPr>
        </p:pic>
        <p:pic>
          <p:nvPicPr>
            <p:cNvPr id="44" name="Obraz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5545" y="2447066"/>
              <a:ext cx="3593628" cy="3336978"/>
            </a:xfrm>
            <a:prstGeom prst="rect">
              <a:avLst/>
            </a:prstGeom>
          </p:spPr>
        </p:pic>
        <p:sp>
          <p:nvSpPr>
            <p:cNvPr id="6" name="Prostokąt 5"/>
            <p:cNvSpPr/>
            <p:nvPr/>
          </p:nvSpPr>
          <p:spPr>
            <a:xfrm>
              <a:off x="7597291" y="2278061"/>
              <a:ext cx="97174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1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UE 28 </a:t>
              </a:r>
              <a:r>
                <a:rPr lang="pl-PL" sz="11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100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3230967" y="2294794"/>
              <a:ext cx="1972321" cy="27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6" name="Łącznik prosty ze strzałką 15"/>
            <p:cNvCxnSpPr/>
            <p:nvPr/>
          </p:nvCxnSpPr>
          <p:spPr>
            <a:xfrm flipV="1">
              <a:off x="1115616" y="3211573"/>
              <a:ext cx="4032448" cy="1454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 flipV="1">
              <a:off x="3419872" y="3789040"/>
              <a:ext cx="3600400" cy="1440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 flipV="1">
              <a:off x="2339752" y="2618990"/>
              <a:ext cx="4176464" cy="23394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/>
            <p:cNvCxnSpPr/>
            <p:nvPr/>
          </p:nvCxnSpPr>
          <p:spPr>
            <a:xfrm flipV="1">
              <a:off x="1979712" y="4581128"/>
              <a:ext cx="3960440" cy="1440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/>
            <p:cNvCxnSpPr/>
            <p:nvPr/>
          </p:nvCxnSpPr>
          <p:spPr>
            <a:xfrm>
              <a:off x="2843808" y="5301208"/>
              <a:ext cx="3816424" cy="520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/>
            <p:nvPr/>
          </p:nvCxnSpPr>
          <p:spPr>
            <a:xfrm>
              <a:off x="3923928" y="5085184"/>
              <a:ext cx="3888432" cy="1440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>
              <a:off x="3995936" y="4437112"/>
              <a:ext cx="410445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/>
            <p:nvPr/>
          </p:nvCxnSpPr>
          <p:spPr>
            <a:xfrm flipV="1">
              <a:off x="3995936" y="3328406"/>
              <a:ext cx="4104456" cy="285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ze strzałką 31"/>
            <p:cNvCxnSpPr/>
            <p:nvPr/>
          </p:nvCxnSpPr>
          <p:spPr>
            <a:xfrm flipV="1">
              <a:off x="2456520" y="3437914"/>
              <a:ext cx="3987688" cy="1432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ze strzałką 38"/>
            <p:cNvCxnSpPr/>
            <p:nvPr/>
          </p:nvCxnSpPr>
          <p:spPr>
            <a:xfrm flipH="1">
              <a:off x="3275856" y="5229200"/>
              <a:ext cx="374441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chemat blokowy: łącznik 41"/>
            <p:cNvSpPr/>
            <p:nvPr/>
          </p:nvSpPr>
          <p:spPr>
            <a:xfrm>
              <a:off x="3351106" y="4617132"/>
              <a:ext cx="1202402" cy="1080120"/>
            </a:xfrm>
            <a:prstGeom prst="flowChartConnector">
              <a:avLst/>
            </a:prstGeom>
            <a:noFill/>
            <a:ln w="158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48" name="Łącznik prosty ze strzałką 47"/>
            <p:cNvCxnSpPr/>
            <p:nvPr/>
          </p:nvCxnSpPr>
          <p:spPr>
            <a:xfrm flipV="1">
              <a:off x="1979712" y="3760520"/>
              <a:ext cx="3888432" cy="20339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472" y="5353284"/>
            <a:ext cx="466200" cy="95603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679856" y="5370601"/>
            <a:ext cx="7018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50</a:t>
            </a:r>
            <a:b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50 - 66</a:t>
            </a: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66</a:t>
            </a: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aśnienie prostokątne zaokrąglone 42"/>
          <p:cNvSpPr/>
          <p:nvPr/>
        </p:nvSpPr>
        <p:spPr>
          <a:xfrm>
            <a:off x="3419872" y="5858885"/>
            <a:ext cx="1512168" cy="522443"/>
          </a:xfrm>
          <a:prstGeom prst="wedgeRoundRectCallout">
            <a:avLst>
              <a:gd name="adj1" fmla="val -13160"/>
              <a:gd name="adj2" fmla="val -83354"/>
              <a:gd name="adj3" fmla="val 16667"/>
            </a:avLst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bg2"/>
                </a:solidFill>
              </a:rPr>
              <a:t>„Matecznik branży gazowej w Polsce” </a:t>
            </a:r>
            <a:endParaRPr lang="pl-PL" sz="1100" dirty="0">
              <a:solidFill>
                <a:schemeClr val="bg2"/>
              </a:solidFill>
            </a:endParaRPr>
          </a:p>
        </p:txBody>
      </p:sp>
      <p:sp>
        <p:nvSpPr>
          <p:cNvPr id="29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241425" y="6561138"/>
            <a:ext cx="2633663" cy="144462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ygięta w górę 5"/>
          <p:cNvSpPr/>
          <p:nvPr/>
        </p:nvSpPr>
        <p:spPr>
          <a:xfrm rot="5400000">
            <a:off x="3714756" y="4143317"/>
            <a:ext cx="850392" cy="1584176"/>
          </a:xfrm>
          <a:prstGeom prst="bentUpArrow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>
            <a:off x="3347864" y="1700321"/>
            <a:ext cx="4608512" cy="3024336"/>
          </a:xfrm>
          <a:prstGeom prst="rightArrow">
            <a:avLst>
              <a:gd name="adj1" fmla="val 86282"/>
              <a:gd name="adj2" fmla="val 50000"/>
            </a:avLst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000" dirty="0" smtClean="0"/>
              <a:t>Niezawodność infrastruktury –</a:t>
            </a:r>
            <a:br>
              <a:rPr lang="pl-PL" sz="2000" dirty="0" smtClean="0"/>
            </a:br>
            <a:r>
              <a:rPr lang="pl-PL" sz="2000" dirty="0" smtClean="0"/>
              <a:t> istotny element bezpieczeństwa rynku gazu ziemnego 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4143696" y="2996952"/>
            <a:ext cx="253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99,96%</a:t>
            </a:r>
            <a:endParaRPr lang="pl-PL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32040" y="4851742"/>
            <a:ext cx="1346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0,04%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 bwMode="auto">
          <a:xfrm>
            <a:off x="3449450" y="5036407"/>
            <a:ext cx="1194558" cy="215444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</a:t>
            </a:r>
            <a:r>
              <a:rPr lang="pl-PL" b="1" dirty="0" smtClean="0">
                <a:solidFill>
                  <a:schemeClr val="bg1"/>
                </a:solidFill>
              </a:rPr>
              <a:t>rzerwy, awarie, itp..</a:t>
            </a:r>
          </a:p>
        </p:txBody>
      </p:sp>
      <p:sp>
        <p:nvSpPr>
          <p:cNvPr id="11" name="Prostokąt 10"/>
          <p:cNvSpPr/>
          <p:nvPr/>
        </p:nvSpPr>
        <p:spPr>
          <a:xfrm rot="16200000">
            <a:off x="7248435" y="2920100"/>
            <a:ext cx="1983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Odbiorcy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95244" y="1908122"/>
            <a:ext cx="2153357" cy="2807825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 rot="16200000">
            <a:off x="-598377" y="3029946"/>
            <a:ext cx="28937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Punkt wejścia</a:t>
            </a:r>
            <a:endParaRPr lang="pl-PL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 bwMode="auto">
          <a:xfrm>
            <a:off x="3353375" y="2708920"/>
            <a:ext cx="3954929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800" b="1" dirty="0" smtClean="0">
                <a:solidFill>
                  <a:srgbClr val="FF0000"/>
                </a:solidFill>
              </a:rPr>
              <a:t>Ciągłość dostaw paliwa gazowego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8532440" y="2806256"/>
            <a:ext cx="469355" cy="838768"/>
            <a:chOff x="5068917" y="4060340"/>
            <a:chExt cx="333828" cy="622164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184" y="4458241"/>
              <a:ext cx="281499" cy="224263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917" y="4060340"/>
              <a:ext cx="333828" cy="317517"/>
            </a:xfrm>
            <a:prstGeom prst="rect">
              <a:avLst/>
            </a:prstGeom>
          </p:spPr>
        </p:pic>
      </p:grpSp>
      <p:grpSp>
        <p:nvGrpSpPr>
          <p:cNvPr id="18" name="Grupa 17"/>
          <p:cNvGrpSpPr/>
          <p:nvPr/>
        </p:nvGrpSpPr>
        <p:grpSpPr>
          <a:xfrm>
            <a:off x="95827" y="2998285"/>
            <a:ext cx="515733" cy="428403"/>
            <a:chOff x="-2800804" y="1693257"/>
            <a:chExt cx="4368800" cy="3629025"/>
          </a:xfrm>
          <a:solidFill>
            <a:srgbClr val="4C545B"/>
          </a:solidFill>
        </p:grpSpPr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-1387929" y="1693257"/>
              <a:ext cx="1543050" cy="1311275"/>
            </a:xfrm>
            <a:custGeom>
              <a:avLst/>
              <a:gdLst>
                <a:gd name="T0" fmla="*/ 762 w 972"/>
                <a:gd name="T1" fmla="*/ 676 h 826"/>
                <a:gd name="T2" fmla="*/ 554 w 972"/>
                <a:gd name="T3" fmla="*/ 418 h 826"/>
                <a:gd name="T4" fmla="*/ 554 w 972"/>
                <a:gd name="T5" fmla="*/ 260 h 826"/>
                <a:gd name="T6" fmla="*/ 708 w 972"/>
                <a:gd name="T7" fmla="*/ 254 h 826"/>
                <a:gd name="T8" fmla="*/ 862 w 972"/>
                <a:gd name="T9" fmla="*/ 242 h 826"/>
                <a:gd name="T10" fmla="*/ 898 w 972"/>
                <a:gd name="T11" fmla="*/ 218 h 826"/>
                <a:gd name="T12" fmla="*/ 926 w 972"/>
                <a:gd name="T13" fmla="*/ 196 h 826"/>
                <a:gd name="T14" fmla="*/ 942 w 972"/>
                <a:gd name="T15" fmla="*/ 176 h 826"/>
                <a:gd name="T16" fmla="*/ 946 w 972"/>
                <a:gd name="T17" fmla="*/ 154 h 826"/>
                <a:gd name="T18" fmla="*/ 942 w 972"/>
                <a:gd name="T19" fmla="*/ 134 h 826"/>
                <a:gd name="T20" fmla="*/ 926 w 972"/>
                <a:gd name="T21" fmla="*/ 112 h 826"/>
                <a:gd name="T22" fmla="*/ 898 w 972"/>
                <a:gd name="T23" fmla="*/ 92 h 826"/>
                <a:gd name="T24" fmla="*/ 862 w 972"/>
                <a:gd name="T25" fmla="*/ 68 h 826"/>
                <a:gd name="T26" fmla="*/ 708 w 972"/>
                <a:gd name="T27" fmla="*/ 54 h 826"/>
                <a:gd name="T28" fmla="*/ 554 w 972"/>
                <a:gd name="T29" fmla="*/ 48 h 826"/>
                <a:gd name="T30" fmla="*/ 418 w 972"/>
                <a:gd name="T31" fmla="*/ 0 h 826"/>
                <a:gd name="T32" fmla="*/ 418 w 972"/>
                <a:gd name="T33" fmla="*/ 48 h 826"/>
                <a:gd name="T34" fmla="*/ 264 w 972"/>
                <a:gd name="T35" fmla="*/ 54 h 826"/>
                <a:gd name="T36" fmla="*/ 110 w 972"/>
                <a:gd name="T37" fmla="*/ 68 h 826"/>
                <a:gd name="T38" fmla="*/ 74 w 972"/>
                <a:gd name="T39" fmla="*/ 92 h 826"/>
                <a:gd name="T40" fmla="*/ 46 w 972"/>
                <a:gd name="T41" fmla="*/ 112 h 826"/>
                <a:gd name="T42" fmla="*/ 30 w 972"/>
                <a:gd name="T43" fmla="*/ 134 h 826"/>
                <a:gd name="T44" fmla="*/ 26 w 972"/>
                <a:gd name="T45" fmla="*/ 154 h 826"/>
                <a:gd name="T46" fmla="*/ 30 w 972"/>
                <a:gd name="T47" fmla="*/ 176 h 826"/>
                <a:gd name="T48" fmla="*/ 46 w 972"/>
                <a:gd name="T49" fmla="*/ 196 h 826"/>
                <a:gd name="T50" fmla="*/ 74 w 972"/>
                <a:gd name="T51" fmla="*/ 218 h 826"/>
                <a:gd name="T52" fmla="*/ 110 w 972"/>
                <a:gd name="T53" fmla="*/ 242 h 826"/>
                <a:gd name="T54" fmla="*/ 264 w 972"/>
                <a:gd name="T55" fmla="*/ 254 h 826"/>
                <a:gd name="T56" fmla="*/ 418 w 972"/>
                <a:gd name="T57" fmla="*/ 260 h 826"/>
                <a:gd name="T58" fmla="*/ 210 w 972"/>
                <a:gd name="T59" fmla="*/ 418 h 826"/>
                <a:gd name="T60" fmla="*/ 0 w 972"/>
                <a:gd name="T61" fmla="*/ 676 h 826"/>
                <a:gd name="T62" fmla="*/ 972 w 972"/>
                <a:gd name="T63" fmla="*/ 826 h 826"/>
                <a:gd name="T64" fmla="*/ 340 w 972"/>
                <a:gd name="T65" fmla="*/ 548 h 826"/>
                <a:gd name="T66" fmla="*/ 632 w 972"/>
                <a:gd name="T67" fmla="*/ 676 h 826"/>
                <a:gd name="T68" fmla="*/ 340 w 972"/>
                <a:gd name="T69" fmla="*/ 548 h 826"/>
                <a:gd name="T70" fmla="*/ 340 w 972"/>
                <a:gd name="T71" fmla="*/ 54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2" h="826">
                  <a:moveTo>
                    <a:pt x="972" y="676"/>
                  </a:moveTo>
                  <a:lnTo>
                    <a:pt x="762" y="676"/>
                  </a:lnTo>
                  <a:lnTo>
                    <a:pt x="762" y="418"/>
                  </a:lnTo>
                  <a:lnTo>
                    <a:pt x="554" y="418"/>
                  </a:lnTo>
                  <a:lnTo>
                    <a:pt x="554" y="260"/>
                  </a:lnTo>
                  <a:lnTo>
                    <a:pt x="554" y="260"/>
                  </a:lnTo>
                  <a:lnTo>
                    <a:pt x="632" y="258"/>
                  </a:lnTo>
                  <a:lnTo>
                    <a:pt x="708" y="254"/>
                  </a:lnTo>
                  <a:lnTo>
                    <a:pt x="784" y="248"/>
                  </a:lnTo>
                  <a:lnTo>
                    <a:pt x="862" y="242"/>
                  </a:lnTo>
                  <a:lnTo>
                    <a:pt x="862" y="242"/>
                  </a:lnTo>
                  <a:lnTo>
                    <a:pt x="898" y="218"/>
                  </a:lnTo>
                  <a:lnTo>
                    <a:pt x="914" y="208"/>
                  </a:lnTo>
                  <a:lnTo>
                    <a:pt x="926" y="196"/>
                  </a:lnTo>
                  <a:lnTo>
                    <a:pt x="934" y="186"/>
                  </a:lnTo>
                  <a:lnTo>
                    <a:pt x="942" y="176"/>
                  </a:lnTo>
                  <a:lnTo>
                    <a:pt x="946" y="164"/>
                  </a:lnTo>
                  <a:lnTo>
                    <a:pt x="946" y="154"/>
                  </a:lnTo>
                  <a:lnTo>
                    <a:pt x="946" y="144"/>
                  </a:lnTo>
                  <a:lnTo>
                    <a:pt x="942" y="134"/>
                  </a:lnTo>
                  <a:lnTo>
                    <a:pt x="934" y="124"/>
                  </a:lnTo>
                  <a:lnTo>
                    <a:pt x="926" y="112"/>
                  </a:lnTo>
                  <a:lnTo>
                    <a:pt x="914" y="102"/>
                  </a:lnTo>
                  <a:lnTo>
                    <a:pt x="898" y="92"/>
                  </a:lnTo>
                  <a:lnTo>
                    <a:pt x="862" y="68"/>
                  </a:lnTo>
                  <a:lnTo>
                    <a:pt x="862" y="68"/>
                  </a:lnTo>
                  <a:lnTo>
                    <a:pt x="784" y="60"/>
                  </a:lnTo>
                  <a:lnTo>
                    <a:pt x="708" y="54"/>
                  </a:lnTo>
                  <a:lnTo>
                    <a:pt x="632" y="50"/>
                  </a:lnTo>
                  <a:lnTo>
                    <a:pt x="554" y="48"/>
                  </a:lnTo>
                  <a:lnTo>
                    <a:pt x="554" y="0"/>
                  </a:lnTo>
                  <a:lnTo>
                    <a:pt x="418" y="0"/>
                  </a:lnTo>
                  <a:lnTo>
                    <a:pt x="418" y="48"/>
                  </a:lnTo>
                  <a:lnTo>
                    <a:pt x="418" y="48"/>
                  </a:lnTo>
                  <a:lnTo>
                    <a:pt x="340" y="50"/>
                  </a:lnTo>
                  <a:lnTo>
                    <a:pt x="264" y="54"/>
                  </a:lnTo>
                  <a:lnTo>
                    <a:pt x="188" y="60"/>
                  </a:lnTo>
                  <a:lnTo>
                    <a:pt x="110" y="68"/>
                  </a:lnTo>
                  <a:lnTo>
                    <a:pt x="110" y="68"/>
                  </a:lnTo>
                  <a:lnTo>
                    <a:pt x="74" y="92"/>
                  </a:lnTo>
                  <a:lnTo>
                    <a:pt x="58" y="102"/>
                  </a:lnTo>
                  <a:lnTo>
                    <a:pt x="46" y="112"/>
                  </a:lnTo>
                  <a:lnTo>
                    <a:pt x="38" y="124"/>
                  </a:lnTo>
                  <a:lnTo>
                    <a:pt x="30" y="134"/>
                  </a:lnTo>
                  <a:lnTo>
                    <a:pt x="26" y="144"/>
                  </a:lnTo>
                  <a:lnTo>
                    <a:pt x="26" y="154"/>
                  </a:lnTo>
                  <a:lnTo>
                    <a:pt x="26" y="164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46" y="196"/>
                  </a:lnTo>
                  <a:lnTo>
                    <a:pt x="58" y="208"/>
                  </a:lnTo>
                  <a:lnTo>
                    <a:pt x="74" y="218"/>
                  </a:lnTo>
                  <a:lnTo>
                    <a:pt x="110" y="242"/>
                  </a:lnTo>
                  <a:lnTo>
                    <a:pt x="110" y="242"/>
                  </a:lnTo>
                  <a:lnTo>
                    <a:pt x="188" y="248"/>
                  </a:lnTo>
                  <a:lnTo>
                    <a:pt x="264" y="254"/>
                  </a:lnTo>
                  <a:lnTo>
                    <a:pt x="340" y="258"/>
                  </a:lnTo>
                  <a:lnTo>
                    <a:pt x="418" y="260"/>
                  </a:lnTo>
                  <a:lnTo>
                    <a:pt x="418" y="418"/>
                  </a:lnTo>
                  <a:lnTo>
                    <a:pt x="210" y="418"/>
                  </a:lnTo>
                  <a:lnTo>
                    <a:pt x="210" y="676"/>
                  </a:lnTo>
                  <a:lnTo>
                    <a:pt x="0" y="676"/>
                  </a:lnTo>
                  <a:lnTo>
                    <a:pt x="0" y="826"/>
                  </a:lnTo>
                  <a:lnTo>
                    <a:pt x="972" y="826"/>
                  </a:lnTo>
                  <a:lnTo>
                    <a:pt x="972" y="676"/>
                  </a:lnTo>
                  <a:close/>
                  <a:moveTo>
                    <a:pt x="340" y="548"/>
                  </a:moveTo>
                  <a:lnTo>
                    <a:pt x="632" y="548"/>
                  </a:lnTo>
                  <a:lnTo>
                    <a:pt x="632" y="676"/>
                  </a:lnTo>
                  <a:lnTo>
                    <a:pt x="340" y="676"/>
                  </a:lnTo>
                  <a:lnTo>
                    <a:pt x="340" y="548"/>
                  </a:lnTo>
                  <a:close/>
                  <a:moveTo>
                    <a:pt x="340" y="548"/>
                  </a:moveTo>
                  <a:lnTo>
                    <a:pt x="340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-1387929" y="1693257"/>
              <a:ext cx="1543050" cy="1311275"/>
            </a:xfrm>
            <a:custGeom>
              <a:avLst/>
              <a:gdLst>
                <a:gd name="T0" fmla="*/ 762 w 972"/>
                <a:gd name="T1" fmla="*/ 676 h 826"/>
                <a:gd name="T2" fmla="*/ 554 w 972"/>
                <a:gd name="T3" fmla="*/ 418 h 826"/>
                <a:gd name="T4" fmla="*/ 554 w 972"/>
                <a:gd name="T5" fmla="*/ 260 h 826"/>
                <a:gd name="T6" fmla="*/ 708 w 972"/>
                <a:gd name="T7" fmla="*/ 254 h 826"/>
                <a:gd name="T8" fmla="*/ 862 w 972"/>
                <a:gd name="T9" fmla="*/ 242 h 826"/>
                <a:gd name="T10" fmla="*/ 898 w 972"/>
                <a:gd name="T11" fmla="*/ 218 h 826"/>
                <a:gd name="T12" fmla="*/ 926 w 972"/>
                <a:gd name="T13" fmla="*/ 196 h 826"/>
                <a:gd name="T14" fmla="*/ 942 w 972"/>
                <a:gd name="T15" fmla="*/ 176 h 826"/>
                <a:gd name="T16" fmla="*/ 946 w 972"/>
                <a:gd name="T17" fmla="*/ 154 h 826"/>
                <a:gd name="T18" fmla="*/ 942 w 972"/>
                <a:gd name="T19" fmla="*/ 134 h 826"/>
                <a:gd name="T20" fmla="*/ 926 w 972"/>
                <a:gd name="T21" fmla="*/ 112 h 826"/>
                <a:gd name="T22" fmla="*/ 898 w 972"/>
                <a:gd name="T23" fmla="*/ 92 h 826"/>
                <a:gd name="T24" fmla="*/ 862 w 972"/>
                <a:gd name="T25" fmla="*/ 68 h 826"/>
                <a:gd name="T26" fmla="*/ 708 w 972"/>
                <a:gd name="T27" fmla="*/ 54 h 826"/>
                <a:gd name="T28" fmla="*/ 554 w 972"/>
                <a:gd name="T29" fmla="*/ 48 h 826"/>
                <a:gd name="T30" fmla="*/ 418 w 972"/>
                <a:gd name="T31" fmla="*/ 0 h 826"/>
                <a:gd name="T32" fmla="*/ 418 w 972"/>
                <a:gd name="T33" fmla="*/ 48 h 826"/>
                <a:gd name="T34" fmla="*/ 264 w 972"/>
                <a:gd name="T35" fmla="*/ 54 h 826"/>
                <a:gd name="T36" fmla="*/ 110 w 972"/>
                <a:gd name="T37" fmla="*/ 68 h 826"/>
                <a:gd name="T38" fmla="*/ 74 w 972"/>
                <a:gd name="T39" fmla="*/ 92 h 826"/>
                <a:gd name="T40" fmla="*/ 46 w 972"/>
                <a:gd name="T41" fmla="*/ 112 h 826"/>
                <a:gd name="T42" fmla="*/ 30 w 972"/>
                <a:gd name="T43" fmla="*/ 134 h 826"/>
                <a:gd name="T44" fmla="*/ 26 w 972"/>
                <a:gd name="T45" fmla="*/ 154 h 826"/>
                <a:gd name="T46" fmla="*/ 30 w 972"/>
                <a:gd name="T47" fmla="*/ 176 h 826"/>
                <a:gd name="T48" fmla="*/ 46 w 972"/>
                <a:gd name="T49" fmla="*/ 196 h 826"/>
                <a:gd name="T50" fmla="*/ 74 w 972"/>
                <a:gd name="T51" fmla="*/ 218 h 826"/>
                <a:gd name="T52" fmla="*/ 110 w 972"/>
                <a:gd name="T53" fmla="*/ 242 h 826"/>
                <a:gd name="T54" fmla="*/ 264 w 972"/>
                <a:gd name="T55" fmla="*/ 254 h 826"/>
                <a:gd name="T56" fmla="*/ 418 w 972"/>
                <a:gd name="T57" fmla="*/ 260 h 826"/>
                <a:gd name="T58" fmla="*/ 210 w 972"/>
                <a:gd name="T59" fmla="*/ 418 h 826"/>
                <a:gd name="T60" fmla="*/ 0 w 972"/>
                <a:gd name="T61" fmla="*/ 676 h 826"/>
                <a:gd name="T62" fmla="*/ 972 w 972"/>
                <a:gd name="T63" fmla="*/ 82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2" h="826">
                  <a:moveTo>
                    <a:pt x="972" y="676"/>
                  </a:moveTo>
                  <a:lnTo>
                    <a:pt x="762" y="676"/>
                  </a:lnTo>
                  <a:lnTo>
                    <a:pt x="762" y="418"/>
                  </a:lnTo>
                  <a:lnTo>
                    <a:pt x="554" y="418"/>
                  </a:lnTo>
                  <a:lnTo>
                    <a:pt x="554" y="260"/>
                  </a:lnTo>
                  <a:lnTo>
                    <a:pt x="554" y="260"/>
                  </a:lnTo>
                  <a:lnTo>
                    <a:pt x="632" y="258"/>
                  </a:lnTo>
                  <a:lnTo>
                    <a:pt x="708" y="254"/>
                  </a:lnTo>
                  <a:lnTo>
                    <a:pt x="784" y="248"/>
                  </a:lnTo>
                  <a:lnTo>
                    <a:pt x="862" y="242"/>
                  </a:lnTo>
                  <a:lnTo>
                    <a:pt x="862" y="242"/>
                  </a:lnTo>
                  <a:lnTo>
                    <a:pt x="898" y="218"/>
                  </a:lnTo>
                  <a:lnTo>
                    <a:pt x="914" y="208"/>
                  </a:lnTo>
                  <a:lnTo>
                    <a:pt x="926" y="196"/>
                  </a:lnTo>
                  <a:lnTo>
                    <a:pt x="934" y="186"/>
                  </a:lnTo>
                  <a:lnTo>
                    <a:pt x="942" y="176"/>
                  </a:lnTo>
                  <a:lnTo>
                    <a:pt x="946" y="164"/>
                  </a:lnTo>
                  <a:lnTo>
                    <a:pt x="946" y="154"/>
                  </a:lnTo>
                  <a:lnTo>
                    <a:pt x="946" y="144"/>
                  </a:lnTo>
                  <a:lnTo>
                    <a:pt x="942" y="134"/>
                  </a:lnTo>
                  <a:lnTo>
                    <a:pt x="934" y="124"/>
                  </a:lnTo>
                  <a:lnTo>
                    <a:pt x="926" y="112"/>
                  </a:lnTo>
                  <a:lnTo>
                    <a:pt x="914" y="102"/>
                  </a:lnTo>
                  <a:lnTo>
                    <a:pt x="898" y="92"/>
                  </a:lnTo>
                  <a:lnTo>
                    <a:pt x="862" y="68"/>
                  </a:lnTo>
                  <a:lnTo>
                    <a:pt x="862" y="68"/>
                  </a:lnTo>
                  <a:lnTo>
                    <a:pt x="784" y="60"/>
                  </a:lnTo>
                  <a:lnTo>
                    <a:pt x="708" y="54"/>
                  </a:lnTo>
                  <a:lnTo>
                    <a:pt x="632" y="50"/>
                  </a:lnTo>
                  <a:lnTo>
                    <a:pt x="554" y="48"/>
                  </a:lnTo>
                  <a:lnTo>
                    <a:pt x="554" y="0"/>
                  </a:lnTo>
                  <a:lnTo>
                    <a:pt x="418" y="0"/>
                  </a:lnTo>
                  <a:lnTo>
                    <a:pt x="418" y="48"/>
                  </a:lnTo>
                  <a:lnTo>
                    <a:pt x="418" y="48"/>
                  </a:lnTo>
                  <a:lnTo>
                    <a:pt x="340" y="50"/>
                  </a:lnTo>
                  <a:lnTo>
                    <a:pt x="264" y="54"/>
                  </a:lnTo>
                  <a:lnTo>
                    <a:pt x="188" y="60"/>
                  </a:lnTo>
                  <a:lnTo>
                    <a:pt x="110" y="68"/>
                  </a:lnTo>
                  <a:lnTo>
                    <a:pt x="110" y="68"/>
                  </a:lnTo>
                  <a:lnTo>
                    <a:pt x="74" y="92"/>
                  </a:lnTo>
                  <a:lnTo>
                    <a:pt x="58" y="102"/>
                  </a:lnTo>
                  <a:lnTo>
                    <a:pt x="46" y="112"/>
                  </a:lnTo>
                  <a:lnTo>
                    <a:pt x="38" y="124"/>
                  </a:lnTo>
                  <a:lnTo>
                    <a:pt x="30" y="134"/>
                  </a:lnTo>
                  <a:lnTo>
                    <a:pt x="26" y="144"/>
                  </a:lnTo>
                  <a:lnTo>
                    <a:pt x="26" y="154"/>
                  </a:lnTo>
                  <a:lnTo>
                    <a:pt x="26" y="164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46" y="196"/>
                  </a:lnTo>
                  <a:lnTo>
                    <a:pt x="58" y="208"/>
                  </a:lnTo>
                  <a:lnTo>
                    <a:pt x="74" y="218"/>
                  </a:lnTo>
                  <a:lnTo>
                    <a:pt x="110" y="242"/>
                  </a:lnTo>
                  <a:lnTo>
                    <a:pt x="110" y="242"/>
                  </a:lnTo>
                  <a:lnTo>
                    <a:pt x="188" y="248"/>
                  </a:lnTo>
                  <a:lnTo>
                    <a:pt x="264" y="254"/>
                  </a:lnTo>
                  <a:lnTo>
                    <a:pt x="340" y="258"/>
                  </a:lnTo>
                  <a:lnTo>
                    <a:pt x="418" y="260"/>
                  </a:lnTo>
                  <a:lnTo>
                    <a:pt x="418" y="418"/>
                  </a:lnTo>
                  <a:lnTo>
                    <a:pt x="210" y="418"/>
                  </a:lnTo>
                  <a:lnTo>
                    <a:pt x="210" y="676"/>
                  </a:lnTo>
                  <a:lnTo>
                    <a:pt x="0" y="676"/>
                  </a:lnTo>
                  <a:lnTo>
                    <a:pt x="0" y="826"/>
                  </a:lnTo>
                  <a:lnTo>
                    <a:pt x="972" y="826"/>
                  </a:lnTo>
                  <a:lnTo>
                    <a:pt x="972" y="67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-848179" y="2563207"/>
              <a:ext cx="463550" cy="203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-848179" y="2563207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-2324554" y="3220432"/>
              <a:ext cx="3416300" cy="2101850"/>
            </a:xfrm>
            <a:custGeom>
              <a:avLst/>
              <a:gdLst>
                <a:gd name="T0" fmla="*/ 1990 w 2152"/>
                <a:gd name="T1" fmla="*/ 574 h 1324"/>
                <a:gd name="T2" fmla="*/ 1558 w 2152"/>
                <a:gd name="T3" fmla="*/ 574 h 1324"/>
                <a:gd name="T4" fmla="*/ 1558 w 2152"/>
                <a:gd name="T5" fmla="*/ 574 h 1324"/>
                <a:gd name="T6" fmla="*/ 1536 w 2152"/>
                <a:gd name="T7" fmla="*/ 572 h 1324"/>
                <a:gd name="T8" fmla="*/ 1514 w 2152"/>
                <a:gd name="T9" fmla="*/ 564 h 1324"/>
                <a:gd name="T10" fmla="*/ 1494 w 2152"/>
                <a:gd name="T11" fmla="*/ 552 h 1324"/>
                <a:gd name="T12" fmla="*/ 1476 w 2152"/>
                <a:gd name="T13" fmla="*/ 538 h 1324"/>
                <a:gd name="T14" fmla="*/ 1462 w 2152"/>
                <a:gd name="T15" fmla="*/ 522 h 1324"/>
                <a:gd name="T16" fmla="*/ 1452 w 2152"/>
                <a:gd name="T17" fmla="*/ 502 h 1324"/>
                <a:gd name="T18" fmla="*/ 1446 w 2152"/>
                <a:gd name="T19" fmla="*/ 480 h 1324"/>
                <a:gd name="T20" fmla="*/ 1442 w 2152"/>
                <a:gd name="T21" fmla="*/ 456 h 1324"/>
                <a:gd name="T22" fmla="*/ 1442 w 2152"/>
                <a:gd name="T23" fmla="*/ 288 h 1324"/>
                <a:gd name="T24" fmla="*/ 1442 w 2152"/>
                <a:gd name="T25" fmla="*/ 288 h 1324"/>
                <a:gd name="T26" fmla="*/ 1444 w 2152"/>
                <a:gd name="T27" fmla="*/ 276 h 1324"/>
                <a:gd name="T28" fmla="*/ 1446 w 2152"/>
                <a:gd name="T29" fmla="*/ 264 h 1324"/>
                <a:gd name="T30" fmla="*/ 1452 w 2152"/>
                <a:gd name="T31" fmla="*/ 242 h 1324"/>
                <a:gd name="T32" fmla="*/ 1464 w 2152"/>
                <a:gd name="T33" fmla="*/ 222 h 1324"/>
                <a:gd name="T34" fmla="*/ 1478 w 2152"/>
                <a:gd name="T35" fmla="*/ 204 h 1324"/>
                <a:gd name="T36" fmla="*/ 1496 w 2152"/>
                <a:gd name="T37" fmla="*/ 190 h 1324"/>
                <a:gd name="T38" fmla="*/ 1516 w 2152"/>
                <a:gd name="T39" fmla="*/ 178 h 1324"/>
                <a:gd name="T40" fmla="*/ 1538 w 2152"/>
                <a:gd name="T41" fmla="*/ 172 h 1324"/>
                <a:gd name="T42" fmla="*/ 1550 w 2152"/>
                <a:gd name="T43" fmla="*/ 170 h 1324"/>
                <a:gd name="T44" fmla="*/ 1562 w 2152"/>
                <a:gd name="T45" fmla="*/ 170 h 1324"/>
                <a:gd name="T46" fmla="*/ 1562 w 2152"/>
                <a:gd name="T47" fmla="*/ 0 h 1324"/>
                <a:gd name="T48" fmla="*/ 590 w 2152"/>
                <a:gd name="T49" fmla="*/ 0 h 1324"/>
                <a:gd name="T50" fmla="*/ 590 w 2152"/>
                <a:gd name="T51" fmla="*/ 170 h 1324"/>
                <a:gd name="T52" fmla="*/ 590 w 2152"/>
                <a:gd name="T53" fmla="*/ 170 h 1324"/>
                <a:gd name="T54" fmla="*/ 602 w 2152"/>
                <a:gd name="T55" fmla="*/ 170 h 1324"/>
                <a:gd name="T56" fmla="*/ 614 w 2152"/>
                <a:gd name="T57" fmla="*/ 172 h 1324"/>
                <a:gd name="T58" fmla="*/ 636 w 2152"/>
                <a:gd name="T59" fmla="*/ 178 h 1324"/>
                <a:gd name="T60" fmla="*/ 656 w 2152"/>
                <a:gd name="T61" fmla="*/ 190 h 1324"/>
                <a:gd name="T62" fmla="*/ 674 w 2152"/>
                <a:gd name="T63" fmla="*/ 204 h 1324"/>
                <a:gd name="T64" fmla="*/ 688 w 2152"/>
                <a:gd name="T65" fmla="*/ 222 h 1324"/>
                <a:gd name="T66" fmla="*/ 700 w 2152"/>
                <a:gd name="T67" fmla="*/ 242 h 1324"/>
                <a:gd name="T68" fmla="*/ 706 w 2152"/>
                <a:gd name="T69" fmla="*/ 264 h 1324"/>
                <a:gd name="T70" fmla="*/ 708 w 2152"/>
                <a:gd name="T71" fmla="*/ 276 h 1324"/>
                <a:gd name="T72" fmla="*/ 710 w 2152"/>
                <a:gd name="T73" fmla="*/ 288 h 1324"/>
                <a:gd name="T74" fmla="*/ 710 w 2152"/>
                <a:gd name="T75" fmla="*/ 456 h 1324"/>
                <a:gd name="T76" fmla="*/ 710 w 2152"/>
                <a:gd name="T77" fmla="*/ 456 h 1324"/>
                <a:gd name="T78" fmla="*/ 708 w 2152"/>
                <a:gd name="T79" fmla="*/ 468 h 1324"/>
                <a:gd name="T80" fmla="*/ 706 w 2152"/>
                <a:gd name="T81" fmla="*/ 480 h 1324"/>
                <a:gd name="T82" fmla="*/ 700 w 2152"/>
                <a:gd name="T83" fmla="*/ 502 h 1324"/>
                <a:gd name="T84" fmla="*/ 690 w 2152"/>
                <a:gd name="T85" fmla="*/ 522 h 1324"/>
                <a:gd name="T86" fmla="*/ 676 w 2152"/>
                <a:gd name="T87" fmla="*/ 538 h 1324"/>
                <a:gd name="T88" fmla="*/ 658 w 2152"/>
                <a:gd name="T89" fmla="*/ 552 h 1324"/>
                <a:gd name="T90" fmla="*/ 638 w 2152"/>
                <a:gd name="T91" fmla="*/ 564 h 1324"/>
                <a:gd name="T92" fmla="*/ 616 w 2152"/>
                <a:gd name="T93" fmla="*/ 572 h 1324"/>
                <a:gd name="T94" fmla="*/ 594 w 2152"/>
                <a:gd name="T95" fmla="*/ 574 h 1324"/>
                <a:gd name="T96" fmla="*/ 162 w 2152"/>
                <a:gd name="T97" fmla="*/ 574 h 1324"/>
                <a:gd name="T98" fmla="*/ 162 w 2152"/>
                <a:gd name="T99" fmla="*/ 472 h 1324"/>
                <a:gd name="T100" fmla="*/ 0 w 2152"/>
                <a:gd name="T101" fmla="*/ 472 h 1324"/>
                <a:gd name="T102" fmla="*/ 0 w 2152"/>
                <a:gd name="T103" fmla="*/ 1324 h 1324"/>
                <a:gd name="T104" fmla="*/ 162 w 2152"/>
                <a:gd name="T105" fmla="*/ 1324 h 1324"/>
                <a:gd name="T106" fmla="*/ 162 w 2152"/>
                <a:gd name="T107" fmla="*/ 1220 h 1324"/>
                <a:gd name="T108" fmla="*/ 1990 w 2152"/>
                <a:gd name="T109" fmla="*/ 1220 h 1324"/>
                <a:gd name="T110" fmla="*/ 1990 w 2152"/>
                <a:gd name="T111" fmla="*/ 1324 h 1324"/>
                <a:gd name="T112" fmla="*/ 2152 w 2152"/>
                <a:gd name="T113" fmla="*/ 1324 h 1324"/>
                <a:gd name="T114" fmla="*/ 2152 w 2152"/>
                <a:gd name="T115" fmla="*/ 472 h 1324"/>
                <a:gd name="T116" fmla="*/ 1990 w 2152"/>
                <a:gd name="T117" fmla="*/ 472 h 1324"/>
                <a:gd name="T118" fmla="*/ 1990 w 2152"/>
                <a:gd name="T119" fmla="*/ 574 h 1324"/>
                <a:gd name="T120" fmla="*/ 1990 w 2152"/>
                <a:gd name="T121" fmla="*/ 574 h 1324"/>
                <a:gd name="T122" fmla="*/ 1990 w 2152"/>
                <a:gd name="T123" fmla="*/ 57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52" h="1324">
                  <a:moveTo>
                    <a:pt x="1990" y="574"/>
                  </a:moveTo>
                  <a:lnTo>
                    <a:pt x="1558" y="574"/>
                  </a:lnTo>
                  <a:lnTo>
                    <a:pt x="1558" y="574"/>
                  </a:lnTo>
                  <a:lnTo>
                    <a:pt x="1536" y="572"/>
                  </a:lnTo>
                  <a:lnTo>
                    <a:pt x="1514" y="564"/>
                  </a:lnTo>
                  <a:lnTo>
                    <a:pt x="1494" y="552"/>
                  </a:lnTo>
                  <a:lnTo>
                    <a:pt x="1476" y="538"/>
                  </a:lnTo>
                  <a:lnTo>
                    <a:pt x="1462" y="522"/>
                  </a:lnTo>
                  <a:lnTo>
                    <a:pt x="1452" y="502"/>
                  </a:lnTo>
                  <a:lnTo>
                    <a:pt x="1446" y="480"/>
                  </a:lnTo>
                  <a:lnTo>
                    <a:pt x="1442" y="456"/>
                  </a:lnTo>
                  <a:lnTo>
                    <a:pt x="1442" y="288"/>
                  </a:lnTo>
                  <a:lnTo>
                    <a:pt x="1442" y="288"/>
                  </a:lnTo>
                  <a:lnTo>
                    <a:pt x="1444" y="276"/>
                  </a:lnTo>
                  <a:lnTo>
                    <a:pt x="1446" y="264"/>
                  </a:lnTo>
                  <a:lnTo>
                    <a:pt x="1452" y="242"/>
                  </a:lnTo>
                  <a:lnTo>
                    <a:pt x="1464" y="222"/>
                  </a:lnTo>
                  <a:lnTo>
                    <a:pt x="1478" y="204"/>
                  </a:lnTo>
                  <a:lnTo>
                    <a:pt x="1496" y="190"/>
                  </a:lnTo>
                  <a:lnTo>
                    <a:pt x="1516" y="178"/>
                  </a:lnTo>
                  <a:lnTo>
                    <a:pt x="1538" y="172"/>
                  </a:lnTo>
                  <a:lnTo>
                    <a:pt x="1550" y="170"/>
                  </a:lnTo>
                  <a:lnTo>
                    <a:pt x="1562" y="170"/>
                  </a:lnTo>
                  <a:lnTo>
                    <a:pt x="1562" y="0"/>
                  </a:lnTo>
                  <a:lnTo>
                    <a:pt x="590" y="0"/>
                  </a:lnTo>
                  <a:lnTo>
                    <a:pt x="590" y="170"/>
                  </a:lnTo>
                  <a:lnTo>
                    <a:pt x="590" y="170"/>
                  </a:lnTo>
                  <a:lnTo>
                    <a:pt x="602" y="170"/>
                  </a:lnTo>
                  <a:lnTo>
                    <a:pt x="614" y="172"/>
                  </a:lnTo>
                  <a:lnTo>
                    <a:pt x="636" y="178"/>
                  </a:lnTo>
                  <a:lnTo>
                    <a:pt x="656" y="190"/>
                  </a:lnTo>
                  <a:lnTo>
                    <a:pt x="674" y="204"/>
                  </a:lnTo>
                  <a:lnTo>
                    <a:pt x="688" y="222"/>
                  </a:lnTo>
                  <a:lnTo>
                    <a:pt x="700" y="242"/>
                  </a:lnTo>
                  <a:lnTo>
                    <a:pt x="706" y="264"/>
                  </a:lnTo>
                  <a:lnTo>
                    <a:pt x="708" y="276"/>
                  </a:lnTo>
                  <a:lnTo>
                    <a:pt x="710" y="288"/>
                  </a:lnTo>
                  <a:lnTo>
                    <a:pt x="710" y="456"/>
                  </a:lnTo>
                  <a:lnTo>
                    <a:pt x="710" y="456"/>
                  </a:lnTo>
                  <a:lnTo>
                    <a:pt x="708" y="468"/>
                  </a:lnTo>
                  <a:lnTo>
                    <a:pt x="706" y="480"/>
                  </a:lnTo>
                  <a:lnTo>
                    <a:pt x="700" y="502"/>
                  </a:lnTo>
                  <a:lnTo>
                    <a:pt x="690" y="522"/>
                  </a:lnTo>
                  <a:lnTo>
                    <a:pt x="676" y="538"/>
                  </a:lnTo>
                  <a:lnTo>
                    <a:pt x="658" y="552"/>
                  </a:lnTo>
                  <a:lnTo>
                    <a:pt x="638" y="564"/>
                  </a:lnTo>
                  <a:lnTo>
                    <a:pt x="616" y="572"/>
                  </a:lnTo>
                  <a:lnTo>
                    <a:pt x="594" y="574"/>
                  </a:lnTo>
                  <a:lnTo>
                    <a:pt x="162" y="574"/>
                  </a:lnTo>
                  <a:lnTo>
                    <a:pt x="162" y="472"/>
                  </a:lnTo>
                  <a:lnTo>
                    <a:pt x="0" y="472"/>
                  </a:lnTo>
                  <a:lnTo>
                    <a:pt x="0" y="1324"/>
                  </a:lnTo>
                  <a:lnTo>
                    <a:pt x="162" y="1324"/>
                  </a:lnTo>
                  <a:lnTo>
                    <a:pt x="162" y="1220"/>
                  </a:lnTo>
                  <a:lnTo>
                    <a:pt x="1990" y="1220"/>
                  </a:lnTo>
                  <a:lnTo>
                    <a:pt x="1990" y="1324"/>
                  </a:lnTo>
                  <a:lnTo>
                    <a:pt x="2152" y="1324"/>
                  </a:lnTo>
                  <a:lnTo>
                    <a:pt x="2152" y="472"/>
                  </a:lnTo>
                  <a:lnTo>
                    <a:pt x="1990" y="472"/>
                  </a:lnTo>
                  <a:lnTo>
                    <a:pt x="1990" y="574"/>
                  </a:lnTo>
                  <a:close/>
                  <a:moveTo>
                    <a:pt x="1990" y="574"/>
                  </a:moveTo>
                  <a:lnTo>
                    <a:pt x="1990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-2324554" y="3220432"/>
              <a:ext cx="3416300" cy="2101850"/>
            </a:xfrm>
            <a:custGeom>
              <a:avLst/>
              <a:gdLst>
                <a:gd name="T0" fmla="*/ 1990 w 2152"/>
                <a:gd name="T1" fmla="*/ 574 h 1324"/>
                <a:gd name="T2" fmla="*/ 1558 w 2152"/>
                <a:gd name="T3" fmla="*/ 574 h 1324"/>
                <a:gd name="T4" fmla="*/ 1558 w 2152"/>
                <a:gd name="T5" fmla="*/ 574 h 1324"/>
                <a:gd name="T6" fmla="*/ 1536 w 2152"/>
                <a:gd name="T7" fmla="*/ 572 h 1324"/>
                <a:gd name="T8" fmla="*/ 1514 w 2152"/>
                <a:gd name="T9" fmla="*/ 564 h 1324"/>
                <a:gd name="T10" fmla="*/ 1494 w 2152"/>
                <a:gd name="T11" fmla="*/ 552 h 1324"/>
                <a:gd name="T12" fmla="*/ 1476 w 2152"/>
                <a:gd name="T13" fmla="*/ 538 h 1324"/>
                <a:gd name="T14" fmla="*/ 1462 w 2152"/>
                <a:gd name="T15" fmla="*/ 522 h 1324"/>
                <a:gd name="T16" fmla="*/ 1452 w 2152"/>
                <a:gd name="T17" fmla="*/ 502 h 1324"/>
                <a:gd name="T18" fmla="*/ 1446 w 2152"/>
                <a:gd name="T19" fmla="*/ 480 h 1324"/>
                <a:gd name="T20" fmla="*/ 1442 w 2152"/>
                <a:gd name="T21" fmla="*/ 456 h 1324"/>
                <a:gd name="T22" fmla="*/ 1442 w 2152"/>
                <a:gd name="T23" fmla="*/ 288 h 1324"/>
                <a:gd name="T24" fmla="*/ 1442 w 2152"/>
                <a:gd name="T25" fmla="*/ 288 h 1324"/>
                <a:gd name="T26" fmla="*/ 1444 w 2152"/>
                <a:gd name="T27" fmla="*/ 276 h 1324"/>
                <a:gd name="T28" fmla="*/ 1446 w 2152"/>
                <a:gd name="T29" fmla="*/ 264 h 1324"/>
                <a:gd name="T30" fmla="*/ 1452 w 2152"/>
                <a:gd name="T31" fmla="*/ 242 h 1324"/>
                <a:gd name="T32" fmla="*/ 1464 w 2152"/>
                <a:gd name="T33" fmla="*/ 222 h 1324"/>
                <a:gd name="T34" fmla="*/ 1478 w 2152"/>
                <a:gd name="T35" fmla="*/ 204 h 1324"/>
                <a:gd name="T36" fmla="*/ 1496 w 2152"/>
                <a:gd name="T37" fmla="*/ 190 h 1324"/>
                <a:gd name="T38" fmla="*/ 1516 w 2152"/>
                <a:gd name="T39" fmla="*/ 178 h 1324"/>
                <a:gd name="T40" fmla="*/ 1538 w 2152"/>
                <a:gd name="T41" fmla="*/ 172 h 1324"/>
                <a:gd name="T42" fmla="*/ 1550 w 2152"/>
                <a:gd name="T43" fmla="*/ 170 h 1324"/>
                <a:gd name="T44" fmla="*/ 1562 w 2152"/>
                <a:gd name="T45" fmla="*/ 170 h 1324"/>
                <a:gd name="T46" fmla="*/ 1562 w 2152"/>
                <a:gd name="T47" fmla="*/ 0 h 1324"/>
                <a:gd name="T48" fmla="*/ 590 w 2152"/>
                <a:gd name="T49" fmla="*/ 0 h 1324"/>
                <a:gd name="T50" fmla="*/ 590 w 2152"/>
                <a:gd name="T51" fmla="*/ 170 h 1324"/>
                <a:gd name="T52" fmla="*/ 590 w 2152"/>
                <a:gd name="T53" fmla="*/ 170 h 1324"/>
                <a:gd name="T54" fmla="*/ 602 w 2152"/>
                <a:gd name="T55" fmla="*/ 170 h 1324"/>
                <a:gd name="T56" fmla="*/ 614 w 2152"/>
                <a:gd name="T57" fmla="*/ 172 h 1324"/>
                <a:gd name="T58" fmla="*/ 636 w 2152"/>
                <a:gd name="T59" fmla="*/ 178 h 1324"/>
                <a:gd name="T60" fmla="*/ 656 w 2152"/>
                <a:gd name="T61" fmla="*/ 190 h 1324"/>
                <a:gd name="T62" fmla="*/ 674 w 2152"/>
                <a:gd name="T63" fmla="*/ 204 h 1324"/>
                <a:gd name="T64" fmla="*/ 688 w 2152"/>
                <a:gd name="T65" fmla="*/ 222 h 1324"/>
                <a:gd name="T66" fmla="*/ 700 w 2152"/>
                <a:gd name="T67" fmla="*/ 242 h 1324"/>
                <a:gd name="T68" fmla="*/ 706 w 2152"/>
                <a:gd name="T69" fmla="*/ 264 h 1324"/>
                <a:gd name="T70" fmla="*/ 708 w 2152"/>
                <a:gd name="T71" fmla="*/ 276 h 1324"/>
                <a:gd name="T72" fmla="*/ 710 w 2152"/>
                <a:gd name="T73" fmla="*/ 288 h 1324"/>
                <a:gd name="T74" fmla="*/ 710 w 2152"/>
                <a:gd name="T75" fmla="*/ 456 h 1324"/>
                <a:gd name="T76" fmla="*/ 710 w 2152"/>
                <a:gd name="T77" fmla="*/ 456 h 1324"/>
                <a:gd name="T78" fmla="*/ 708 w 2152"/>
                <a:gd name="T79" fmla="*/ 468 h 1324"/>
                <a:gd name="T80" fmla="*/ 706 w 2152"/>
                <a:gd name="T81" fmla="*/ 480 h 1324"/>
                <a:gd name="T82" fmla="*/ 700 w 2152"/>
                <a:gd name="T83" fmla="*/ 502 h 1324"/>
                <a:gd name="T84" fmla="*/ 690 w 2152"/>
                <a:gd name="T85" fmla="*/ 522 h 1324"/>
                <a:gd name="T86" fmla="*/ 676 w 2152"/>
                <a:gd name="T87" fmla="*/ 538 h 1324"/>
                <a:gd name="T88" fmla="*/ 658 w 2152"/>
                <a:gd name="T89" fmla="*/ 552 h 1324"/>
                <a:gd name="T90" fmla="*/ 638 w 2152"/>
                <a:gd name="T91" fmla="*/ 564 h 1324"/>
                <a:gd name="T92" fmla="*/ 616 w 2152"/>
                <a:gd name="T93" fmla="*/ 572 h 1324"/>
                <a:gd name="T94" fmla="*/ 594 w 2152"/>
                <a:gd name="T95" fmla="*/ 574 h 1324"/>
                <a:gd name="T96" fmla="*/ 162 w 2152"/>
                <a:gd name="T97" fmla="*/ 574 h 1324"/>
                <a:gd name="T98" fmla="*/ 162 w 2152"/>
                <a:gd name="T99" fmla="*/ 472 h 1324"/>
                <a:gd name="T100" fmla="*/ 0 w 2152"/>
                <a:gd name="T101" fmla="*/ 472 h 1324"/>
                <a:gd name="T102" fmla="*/ 0 w 2152"/>
                <a:gd name="T103" fmla="*/ 1324 h 1324"/>
                <a:gd name="T104" fmla="*/ 162 w 2152"/>
                <a:gd name="T105" fmla="*/ 1324 h 1324"/>
                <a:gd name="T106" fmla="*/ 162 w 2152"/>
                <a:gd name="T107" fmla="*/ 1220 h 1324"/>
                <a:gd name="T108" fmla="*/ 1990 w 2152"/>
                <a:gd name="T109" fmla="*/ 1220 h 1324"/>
                <a:gd name="T110" fmla="*/ 1990 w 2152"/>
                <a:gd name="T111" fmla="*/ 1324 h 1324"/>
                <a:gd name="T112" fmla="*/ 2152 w 2152"/>
                <a:gd name="T113" fmla="*/ 1324 h 1324"/>
                <a:gd name="T114" fmla="*/ 2152 w 2152"/>
                <a:gd name="T115" fmla="*/ 472 h 1324"/>
                <a:gd name="T116" fmla="*/ 1990 w 2152"/>
                <a:gd name="T117" fmla="*/ 472 h 1324"/>
                <a:gd name="T118" fmla="*/ 1990 w 2152"/>
                <a:gd name="T119" fmla="*/ 574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2" h="1324">
                  <a:moveTo>
                    <a:pt x="1990" y="574"/>
                  </a:moveTo>
                  <a:lnTo>
                    <a:pt x="1558" y="574"/>
                  </a:lnTo>
                  <a:lnTo>
                    <a:pt x="1558" y="574"/>
                  </a:lnTo>
                  <a:lnTo>
                    <a:pt x="1536" y="572"/>
                  </a:lnTo>
                  <a:lnTo>
                    <a:pt x="1514" y="564"/>
                  </a:lnTo>
                  <a:lnTo>
                    <a:pt x="1494" y="552"/>
                  </a:lnTo>
                  <a:lnTo>
                    <a:pt x="1476" y="538"/>
                  </a:lnTo>
                  <a:lnTo>
                    <a:pt x="1462" y="522"/>
                  </a:lnTo>
                  <a:lnTo>
                    <a:pt x="1452" y="502"/>
                  </a:lnTo>
                  <a:lnTo>
                    <a:pt x="1446" y="480"/>
                  </a:lnTo>
                  <a:lnTo>
                    <a:pt x="1442" y="456"/>
                  </a:lnTo>
                  <a:lnTo>
                    <a:pt x="1442" y="288"/>
                  </a:lnTo>
                  <a:lnTo>
                    <a:pt x="1442" y="288"/>
                  </a:lnTo>
                  <a:lnTo>
                    <a:pt x="1444" y="276"/>
                  </a:lnTo>
                  <a:lnTo>
                    <a:pt x="1446" y="264"/>
                  </a:lnTo>
                  <a:lnTo>
                    <a:pt x="1452" y="242"/>
                  </a:lnTo>
                  <a:lnTo>
                    <a:pt x="1464" y="222"/>
                  </a:lnTo>
                  <a:lnTo>
                    <a:pt x="1478" y="204"/>
                  </a:lnTo>
                  <a:lnTo>
                    <a:pt x="1496" y="190"/>
                  </a:lnTo>
                  <a:lnTo>
                    <a:pt x="1516" y="178"/>
                  </a:lnTo>
                  <a:lnTo>
                    <a:pt x="1538" y="172"/>
                  </a:lnTo>
                  <a:lnTo>
                    <a:pt x="1550" y="170"/>
                  </a:lnTo>
                  <a:lnTo>
                    <a:pt x="1562" y="170"/>
                  </a:lnTo>
                  <a:lnTo>
                    <a:pt x="1562" y="0"/>
                  </a:lnTo>
                  <a:lnTo>
                    <a:pt x="590" y="0"/>
                  </a:lnTo>
                  <a:lnTo>
                    <a:pt x="590" y="170"/>
                  </a:lnTo>
                  <a:lnTo>
                    <a:pt x="590" y="170"/>
                  </a:lnTo>
                  <a:lnTo>
                    <a:pt x="602" y="170"/>
                  </a:lnTo>
                  <a:lnTo>
                    <a:pt x="614" y="172"/>
                  </a:lnTo>
                  <a:lnTo>
                    <a:pt x="636" y="178"/>
                  </a:lnTo>
                  <a:lnTo>
                    <a:pt x="656" y="190"/>
                  </a:lnTo>
                  <a:lnTo>
                    <a:pt x="674" y="204"/>
                  </a:lnTo>
                  <a:lnTo>
                    <a:pt x="688" y="222"/>
                  </a:lnTo>
                  <a:lnTo>
                    <a:pt x="700" y="242"/>
                  </a:lnTo>
                  <a:lnTo>
                    <a:pt x="706" y="264"/>
                  </a:lnTo>
                  <a:lnTo>
                    <a:pt x="708" y="276"/>
                  </a:lnTo>
                  <a:lnTo>
                    <a:pt x="710" y="288"/>
                  </a:lnTo>
                  <a:lnTo>
                    <a:pt x="710" y="456"/>
                  </a:lnTo>
                  <a:lnTo>
                    <a:pt x="710" y="456"/>
                  </a:lnTo>
                  <a:lnTo>
                    <a:pt x="708" y="468"/>
                  </a:lnTo>
                  <a:lnTo>
                    <a:pt x="706" y="480"/>
                  </a:lnTo>
                  <a:lnTo>
                    <a:pt x="700" y="502"/>
                  </a:lnTo>
                  <a:lnTo>
                    <a:pt x="690" y="522"/>
                  </a:lnTo>
                  <a:lnTo>
                    <a:pt x="676" y="538"/>
                  </a:lnTo>
                  <a:lnTo>
                    <a:pt x="658" y="552"/>
                  </a:lnTo>
                  <a:lnTo>
                    <a:pt x="638" y="564"/>
                  </a:lnTo>
                  <a:lnTo>
                    <a:pt x="616" y="572"/>
                  </a:lnTo>
                  <a:lnTo>
                    <a:pt x="594" y="574"/>
                  </a:lnTo>
                  <a:lnTo>
                    <a:pt x="162" y="574"/>
                  </a:lnTo>
                  <a:lnTo>
                    <a:pt x="162" y="472"/>
                  </a:lnTo>
                  <a:lnTo>
                    <a:pt x="0" y="472"/>
                  </a:lnTo>
                  <a:lnTo>
                    <a:pt x="0" y="1324"/>
                  </a:lnTo>
                  <a:lnTo>
                    <a:pt x="162" y="1324"/>
                  </a:lnTo>
                  <a:lnTo>
                    <a:pt x="162" y="1220"/>
                  </a:lnTo>
                  <a:lnTo>
                    <a:pt x="1990" y="1220"/>
                  </a:lnTo>
                  <a:lnTo>
                    <a:pt x="1990" y="1324"/>
                  </a:lnTo>
                  <a:lnTo>
                    <a:pt x="2152" y="1324"/>
                  </a:lnTo>
                  <a:lnTo>
                    <a:pt x="2152" y="472"/>
                  </a:lnTo>
                  <a:lnTo>
                    <a:pt x="1990" y="472"/>
                  </a:lnTo>
                  <a:lnTo>
                    <a:pt x="1990" y="5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834571" y="4131657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1310821" y="3969732"/>
              <a:ext cx="257175" cy="135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-2800804" y="3969732"/>
              <a:ext cx="257175" cy="1352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30" name="Łącznik prosty ze strzałką 29"/>
          <p:cNvCxnSpPr/>
          <p:nvPr/>
        </p:nvCxnSpPr>
        <p:spPr>
          <a:xfrm>
            <a:off x="1577508" y="4293096"/>
            <a:ext cx="1236455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TUcjmKLK2FyPfrIF22MdOc2iFVTWg0THd8HBiatgeSlcunsRR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8883">
                        <a14:backgroundMark x1="14525" y1="83889" x2="14525" y2="83889"/>
                        <a14:backgroundMark x1="18436" y1="83333" x2="18436" y2="83333"/>
                        <a14:backgroundMark x1="13408" y1="88333" x2="13408" y2="88333"/>
                        <a14:backgroundMark x1="16760" y1="91111" x2="16760" y2="91111"/>
                        <a14:backgroundMark x1="21229" y1="90556" x2="21229" y2="90556"/>
                        <a14:backgroundMark x1="7263" y1="81667" x2="30168" y2="87778"/>
                        <a14:backgroundMark x1="26816" y1="85000" x2="26816" y2="85000"/>
                        <a14:backgroundMark x1="23464" y1="86667" x2="23464" y2="86667"/>
                        <a14:backgroundMark x1="23464" y1="86667" x2="23464" y2="86667"/>
                        <a14:backgroundMark x1="26257" y1="86111" x2="26257" y2="86111"/>
                        <a14:backgroundMark x1="30168" y1="86111" x2="30168" y2="86111"/>
                        <a14:backgroundMark x1="30726" y1="86111" x2="30726" y2="86111"/>
                        <a14:backgroundMark x1="31285" y1="83889" x2="31285" y2="83889"/>
                        <a14:backgroundMark x1="31844" y1="81667" x2="31844" y2="81667"/>
                        <a14:backgroundMark x1="36872" y1="84444" x2="36872" y2="84444"/>
                        <a14:backgroundMark x1="36872" y1="86111" x2="36872" y2="86111"/>
                        <a14:backgroundMark x1="37989" y1="86667" x2="37989" y2="86667"/>
                        <a14:backgroundMark x1="38547" y1="82778" x2="38547" y2="82778"/>
                        <a14:backgroundMark x1="39106" y1="86111" x2="39106" y2="86111"/>
                        <a14:backgroundMark x1="39106" y1="87222" x2="39106" y2="87222"/>
                        <a14:backgroundMark x1="34637" y1="87222" x2="34637" y2="87222"/>
                        <a14:backgroundMark x1="34637" y1="87222" x2="34637" y2="87222"/>
                        <a14:backgroundMark x1="27933" y1="87778" x2="27933" y2="8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622751"/>
            <a:ext cx="1440160" cy="14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Łącznik prosty ze strzałką 35"/>
          <p:cNvCxnSpPr/>
          <p:nvPr/>
        </p:nvCxnSpPr>
        <p:spPr>
          <a:xfrm>
            <a:off x="1577508" y="2348880"/>
            <a:ext cx="1236455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W_GRZA~1\AppData\Local\Temp\Rar$DI01.097\Pogotowie_gazowe_MG_23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66" y="5337052"/>
            <a:ext cx="1577508" cy="1051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241425" y="6561138"/>
            <a:ext cx="2633663" cy="144462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789363"/>
            <a:ext cx="7772400" cy="1008062"/>
          </a:xfrm>
        </p:spPr>
        <p:txBody>
          <a:bodyPr/>
          <a:lstStyle/>
          <a:p>
            <a:pPr eaLnBrk="1" hangingPunct="1"/>
            <a:r>
              <a:rPr lang="pl-PL" sz="2000" dirty="0" smtClean="0"/>
              <a:t>Dziękuję za uwagę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790575"/>
          </a:xfrm>
        </p:spPr>
        <p:txBody>
          <a:bodyPr/>
          <a:lstStyle/>
          <a:p>
            <a:pPr eaLnBrk="1" hangingPunct="1"/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5219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 bwMode="auto">
          <a:xfrm rot="19687892">
            <a:off x="971600" y="2636912"/>
            <a:ext cx="7632848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8000" b="1" dirty="0" smtClean="0">
                <a:solidFill>
                  <a:schemeClr val="bg1"/>
                </a:solidFill>
              </a:rPr>
              <a:t>BACK - UP</a:t>
            </a:r>
          </a:p>
        </p:txBody>
      </p:sp>
    </p:spTree>
    <p:extLst>
      <p:ext uri="{BB962C8B-B14F-4D97-AF65-F5344CB8AC3E}">
        <p14:creationId xmlns:p14="http://schemas.microsoft.com/office/powerpoint/2010/main" val="16229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7098" y="188640"/>
            <a:ext cx="7354887" cy="504056"/>
          </a:xfrm>
        </p:spPr>
        <p:txBody>
          <a:bodyPr anchor="t"/>
          <a:lstStyle/>
          <a:p>
            <a:r>
              <a:rPr lang="pl-PL" sz="2600" dirty="0" smtClean="0"/>
              <a:t>Potencjalne kierunki rozwoju OSD </a:t>
            </a:r>
            <a:endParaRPr lang="pl-PL" sz="2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EBEC1C-0204-41E7-BCD8-266375D3C495}" type="slidenum">
              <a:rPr lang="en-US" altLang="pl-PL" smtClean="0"/>
              <a:pPr/>
              <a:t>26</a:t>
            </a:fld>
            <a:endParaRPr lang="en-US" alt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7710117" cy="442521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 bwMode="auto">
          <a:xfrm>
            <a:off x="1043608" y="6474822"/>
            <a:ext cx="7720384" cy="338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Źródło</a:t>
            </a:r>
            <a:r>
              <a:rPr lang="pl-PL" sz="800" dirty="0" smtClean="0">
                <a:solidFill>
                  <a:schemeClr val="bg1"/>
                </a:solidFill>
              </a:rPr>
              <a:t>: </a:t>
            </a:r>
            <a:r>
              <a:rPr lang="pl-PL" sz="800" b="1" dirty="0">
                <a:solidFill>
                  <a:schemeClr val="bg1"/>
                </a:solidFill>
                <a:cs typeface="Arial" pitchFamily="34" charset="0"/>
              </a:rPr>
              <a:t>Nowe </a:t>
            </a:r>
            <a:r>
              <a:rPr lang="pl-PL" sz="800" b="1" dirty="0" err="1">
                <a:solidFill>
                  <a:schemeClr val="bg1"/>
                </a:solidFill>
                <a:cs typeface="Arial" pitchFamily="34" charset="0"/>
              </a:rPr>
              <a:t>Trennium</a:t>
            </a:r>
            <a:r>
              <a:rPr lang="pl-PL" sz="800" b="1" dirty="0">
                <a:solidFill>
                  <a:schemeClr val="bg1"/>
                </a:solidFill>
                <a:cs typeface="Arial" pitchFamily="34" charset="0"/>
              </a:rPr>
              <a:t> 2015-2018 International </a:t>
            </a:r>
            <a:r>
              <a:rPr lang="pl-PL" sz="800" b="1" dirty="0" err="1">
                <a:solidFill>
                  <a:schemeClr val="bg1"/>
                </a:solidFill>
                <a:cs typeface="Arial" pitchFamily="34" charset="0"/>
              </a:rPr>
              <a:t>Gas</a:t>
            </a:r>
            <a:r>
              <a:rPr lang="pl-PL" sz="8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l-PL" sz="800" b="1" dirty="0" smtClean="0">
                <a:solidFill>
                  <a:schemeClr val="bg1"/>
                </a:solidFill>
                <a:cs typeface="Arial" pitchFamily="34" charset="0"/>
              </a:rPr>
              <a:t>Union,  </a:t>
            </a:r>
            <a:r>
              <a:rPr lang="pl-PL" sz="800" dirty="0">
                <a:solidFill>
                  <a:schemeClr val="bg1"/>
                </a:solidFill>
              </a:rPr>
              <a:t>Badania, rozwój i innowacje  w przeszłej i aktualnej perspektywie prac International </a:t>
            </a:r>
            <a:r>
              <a:rPr lang="pl-PL" sz="800" dirty="0" err="1">
                <a:solidFill>
                  <a:schemeClr val="bg1"/>
                </a:solidFill>
              </a:rPr>
              <a:t>Gas</a:t>
            </a:r>
            <a:r>
              <a:rPr lang="pl-PL" sz="800" dirty="0">
                <a:solidFill>
                  <a:schemeClr val="bg1"/>
                </a:solidFill>
              </a:rPr>
              <a:t> Union - IGU</a:t>
            </a:r>
          </a:p>
          <a:p>
            <a:pPr lvl="0"/>
            <a:endParaRPr lang="pl-PL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 bwMode="auto">
          <a:xfrm>
            <a:off x="323528" y="1051408"/>
            <a:ext cx="8368457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Postęp techniczny powoduje, iż OSD powinien być przygotowany na obsługę nowych produktów oraz nowych technologii.</a:t>
            </a:r>
            <a:br>
              <a:rPr lang="pl-PL" sz="1200" dirty="0" smtClean="0">
                <a:solidFill>
                  <a:schemeClr val="bg1"/>
                </a:solidFill>
              </a:rPr>
            </a:br>
            <a:r>
              <a:rPr lang="pl-PL" sz="1200" dirty="0" smtClean="0">
                <a:solidFill>
                  <a:schemeClr val="bg1"/>
                </a:solidFill>
              </a:rPr>
              <a:t/>
            </a:r>
            <a:br>
              <a:rPr lang="pl-PL" sz="1200" dirty="0" smtClean="0">
                <a:solidFill>
                  <a:schemeClr val="bg1"/>
                </a:solidFill>
              </a:rPr>
            </a:br>
            <a:r>
              <a:rPr lang="pl-PL" sz="1200" dirty="0" smtClean="0">
                <a:solidFill>
                  <a:schemeClr val="bg1"/>
                </a:solidFill>
              </a:rPr>
              <a:t>Jest to potencjalny obszar „walki konkurencyjnej” pomiędzy OSD funkcjonującymi na rynku </a:t>
            </a:r>
          </a:p>
        </p:txBody>
      </p:sp>
    </p:spTree>
    <p:extLst>
      <p:ext uri="{BB962C8B-B14F-4D97-AF65-F5344CB8AC3E}">
        <p14:creationId xmlns:p14="http://schemas.microsoft.com/office/powerpoint/2010/main" val="42508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14" name="Symbol zastępczy zawartości 1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772816"/>
          <a:ext cx="8640959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5" name="pole tekstowe 14"/>
          <p:cNvSpPr txBox="1"/>
          <p:nvPr/>
        </p:nvSpPr>
        <p:spPr bwMode="auto">
          <a:xfrm>
            <a:off x="251520" y="1124744"/>
            <a:ext cx="5985934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z="2000" dirty="0">
                <a:solidFill>
                  <a:schemeClr val="bg1"/>
                </a:solidFill>
              </a:rPr>
              <a:t>Gazowa sieć dystrybucyjna wysokiego ciśnienia to</a:t>
            </a:r>
            <a:r>
              <a:rPr lang="pl-PL" sz="2000" dirty="0" smtClean="0">
                <a:solidFill>
                  <a:schemeClr val="bg1"/>
                </a:solidFill>
              </a:rPr>
              <a:t>: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152400"/>
            <a:ext cx="8291264" cy="540296"/>
          </a:xfrm>
        </p:spPr>
        <p:txBody>
          <a:bodyPr anchor="t"/>
          <a:lstStyle/>
          <a:p>
            <a:r>
              <a:rPr lang="pl-PL" sz="2800" dirty="0" smtClean="0"/>
              <a:t>LNG – nowe możliwości rozwoju OSD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EBEC1C-0204-41E7-BCD8-266375D3C495}" type="slidenum">
              <a:rPr lang="en-US" altLang="pl-PL" smtClean="0"/>
              <a:pPr/>
              <a:t>28</a:t>
            </a:fld>
            <a:endParaRPr lang="en-US" altLang="pl-PL"/>
          </a:p>
        </p:txBody>
      </p:sp>
      <p:pic>
        <p:nvPicPr>
          <p:cNvPr id="6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6640"/>
            <a:ext cx="3258767" cy="231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226646" cy="23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 bwMode="auto">
          <a:xfrm>
            <a:off x="395537" y="1196752"/>
            <a:ext cx="4693136" cy="42780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Rozpowszechnienie stosowania LNG w warunkach polskiej gospodarki może przyczynić się do: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</a:rPr>
              <a:t>likwidacji tzw. „białych plam” i doprowadzenia gazu ziemnego do klientów wyspowych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z</a:t>
            </a:r>
            <a:r>
              <a:rPr lang="pl-PL" dirty="0" smtClean="0">
                <a:solidFill>
                  <a:schemeClr val="bg1"/>
                </a:solidFill>
              </a:rPr>
              <a:t>astosowanie stacji regazyfikacji jako elementów infrastruktury dystrybucyjnej pozwala zaspokoić oczekiwania klientów przemysłowych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bg1"/>
                </a:solidFill>
              </a:rPr>
              <a:t>zwiększa efektywność planowania rozwoju infrastruktury liniowej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z</a:t>
            </a:r>
            <a:r>
              <a:rPr lang="pl-PL" dirty="0" smtClean="0">
                <a:solidFill>
                  <a:schemeClr val="bg1"/>
                </a:solidFill>
              </a:rPr>
              <a:t>większenia wolumenu dystrybuowanego gazu ziemnego</a:t>
            </a:r>
          </a:p>
        </p:txBody>
      </p:sp>
    </p:spTree>
    <p:extLst>
      <p:ext uri="{BB962C8B-B14F-4D97-AF65-F5344CB8AC3E}">
        <p14:creationId xmlns:p14="http://schemas.microsoft.com/office/powerpoint/2010/main" val="37940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152400"/>
            <a:ext cx="8291264" cy="941388"/>
          </a:xfrm>
        </p:spPr>
        <p:txBody>
          <a:bodyPr/>
          <a:lstStyle/>
          <a:p>
            <a:r>
              <a:rPr lang="pl-PL" sz="2600" dirty="0" smtClean="0"/>
              <a:t>Rozwój infrastruktury paliw alternatywnych – CNG / LNG i LCNG</a:t>
            </a:r>
            <a:endParaRPr lang="pl-PL" sz="26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6F21E-A140-4DCF-B91A-BE14248C7F47}" type="slidenum">
              <a:rPr lang="en-US" altLang="pl-PL" smtClean="0"/>
              <a:pPr/>
              <a:t>29</a:t>
            </a:fld>
            <a:endParaRPr lang="en-US" alt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12975"/>
            <a:ext cx="4402832" cy="2862383"/>
          </a:xfrm>
          <a:prstGeom prst="rect">
            <a:avLst/>
          </a:prstGeom>
        </p:spPr>
      </p:pic>
      <p:pic>
        <p:nvPicPr>
          <p:cNvPr id="1028" name="Picture 4" descr="http://www.mzkzg.pl/pliki/wiadomosci_komunikacyjne/stacja%20CNG/cng_baza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74660"/>
            <a:ext cx="3652019" cy="273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 bwMode="auto">
          <a:xfrm>
            <a:off x="395536" y="1196752"/>
            <a:ext cx="8426202" cy="1600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Rozwój infrastruktury paliw alternatywnych może być elementem wpływającym na funkcjonowanie OSD</a:t>
            </a:r>
            <a:br>
              <a:rPr lang="pl-PL" sz="1400" dirty="0" smtClean="0">
                <a:solidFill>
                  <a:schemeClr val="bg1"/>
                </a:solidFill>
              </a:rPr>
            </a:br>
            <a:endParaRPr lang="pl-PL" sz="14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bg1"/>
                </a:solidFill>
              </a:rPr>
              <a:t>W przypadku aglomeracji miejskich prognozowany jest rozwój sieci stacji CNG co wpłynie na konieczność dostosowanie (nowe inwestycje / modernizacja) infrastruktury dystrybucyjnej</a:t>
            </a:r>
            <a:br>
              <a:rPr lang="pl-PL" sz="1400" dirty="0" smtClean="0">
                <a:solidFill>
                  <a:schemeClr val="bg1"/>
                </a:solidFill>
              </a:rPr>
            </a:br>
            <a:endParaRPr lang="pl-PL" sz="14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bg1"/>
                </a:solidFill>
              </a:rPr>
              <a:t>W przypadku terenów przez które przebiega szlak TEN-T prognozowany jest rozwój sieci logistycznej umożliwiającej dystrybucję gazu ziemnego LNG </a:t>
            </a:r>
          </a:p>
        </p:txBody>
      </p:sp>
    </p:spTree>
    <p:extLst>
      <p:ext uri="{BB962C8B-B14F-4D97-AF65-F5344CB8AC3E}">
        <p14:creationId xmlns:p14="http://schemas.microsoft.com/office/powerpoint/2010/main" val="35387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259632" y="1269551"/>
            <a:ext cx="7344816" cy="1686116"/>
            <a:chOff x="1066" y="981"/>
            <a:chExt cx="4354" cy="2224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066" y="1026"/>
              <a:ext cx="2540" cy="1497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l-PL" altLang="pl-PL" sz="900"/>
            </a:p>
          </p:txBody>
        </p: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1066" y="981"/>
              <a:ext cx="4354" cy="2224"/>
              <a:chOff x="1066" y="981"/>
              <a:chExt cx="4354" cy="2224"/>
            </a:xfrm>
          </p:grpSpPr>
          <p:sp>
            <p:nvSpPr>
              <p:cNvPr id="9" name="Line 29"/>
              <p:cNvSpPr>
                <a:spLocks noChangeShapeType="1"/>
              </p:cNvSpPr>
              <p:nvPr/>
            </p:nvSpPr>
            <p:spPr bwMode="auto">
              <a:xfrm>
                <a:off x="3651" y="981"/>
                <a:ext cx="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 sz="900"/>
              </a:p>
            </p:txBody>
          </p:sp>
          <p:grpSp>
            <p:nvGrpSpPr>
              <p:cNvPr id="10" name="Group 38"/>
              <p:cNvGrpSpPr>
                <a:grpSpLocks/>
              </p:cNvGrpSpPr>
              <p:nvPr/>
            </p:nvGrpSpPr>
            <p:grpSpPr bwMode="auto">
              <a:xfrm>
                <a:off x="1066" y="1030"/>
                <a:ext cx="4354" cy="2175"/>
                <a:chOff x="1066" y="1030"/>
                <a:chExt cx="4354" cy="2175"/>
              </a:xfrm>
            </p:grpSpPr>
            <p:sp>
              <p:nvSpPr>
                <p:cNvPr id="11" name="AutoShape 22"/>
                <p:cNvSpPr>
                  <a:spLocks noChangeArrowheads="1"/>
                </p:cNvSpPr>
                <p:nvPr/>
              </p:nvSpPr>
              <p:spPr bwMode="auto">
                <a:xfrm>
                  <a:off x="1066" y="1072"/>
                  <a:ext cx="2540" cy="544"/>
                </a:xfrm>
                <a:prstGeom prst="rightArrow">
                  <a:avLst>
                    <a:gd name="adj1" fmla="val 50000"/>
                    <a:gd name="adj2" fmla="val 11672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pl-PL" altLang="pl-PL" sz="1200" dirty="0">
                      <a:solidFill>
                        <a:schemeClr val="bg1"/>
                      </a:solidFill>
                      <a:latin typeface="Arial" charset="0"/>
                    </a:rPr>
                    <a:t>Rozwój gospodarki</a:t>
                  </a:r>
                </a:p>
              </p:txBody>
            </p:sp>
            <p:sp>
              <p:nvSpPr>
                <p:cNvPr id="12" name="AutoShape 24"/>
                <p:cNvSpPr>
                  <a:spLocks noChangeArrowheads="1"/>
                </p:cNvSpPr>
                <p:nvPr/>
              </p:nvSpPr>
              <p:spPr bwMode="auto">
                <a:xfrm>
                  <a:off x="1066" y="1661"/>
                  <a:ext cx="2540" cy="544"/>
                </a:xfrm>
                <a:prstGeom prst="rightArrow">
                  <a:avLst>
                    <a:gd name="adj1" fmla="val 50000"/>
                    <a:gd name="adj2" fmla="val 11672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pl-PL" altLang="pl-PL" sz="1200" dirty="0">
                      <a:solidFill>
                        <a:schemeClr val="bg1"/>
                      </a:solidFill>
                      <a:latin typeface="Arial" charset="0"/>
                    </a:rPr>
                    <a:t>Rozwój społeczeństwa</a:t>
                  </a:r>
                </a:p>
              </p:txBody>
            </p:sp>
            <p:sp>
              <p:nvSpPr>
                <p:cNvPr id="13" name="AutoShape 23"/>
                <p:cNvSpPr>
                  <a:spLocks noChangeArrowheads="1"/>
                </p:cNvSpPr>
                <p:nvPr/>
              </p:nvSpPr>
              <p:spPr bwMode="auto">
                <a:xfrm>
                  <a:off x="1066" y="2584"/>
                  <a:ext cx="4349" cy="306"/>
                </a:xfrm>
                <a:prstGeom prst="rightArrow">
                  <a:avLst>
                    <a:gd name="adj1" fmla="val 36602"/>
                    <a:gd name="adj2" fmla="val 58429"/>
                  </a:avLst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pl-PL" altLang="pl-PL" sz="900"/>
                </a:p>
              </p:txBody>
            </p:sp>
            <p:sp>
              <p:nvSpPr>
                <p:cNvPr id="1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50" y="2295"/>
                  <a:ext cx="127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l-PL" altLang="pl-PL" sz="1200" dirty="0">
                      <a:solidFill>
                        <a:schemeClr val="bg1"/>
                      </a:solidFill>
                      <a:latin typeface="Arial" charset="0"/>
                    </a:rPr>
                    <a:t>Funkcjonowanie  środowiska</a:t>
                  </a:r>
                </a:p>
              </p:txBody>
            </p:sp>
            <p:sp>
              <p:nvSpPr>
                <p:cNvPr id="15" name="Rectangle 30"/>
                <p:cNvSpPr>
                  <a:spLocks noChangeArrowheads="1"/>
                </p:cNvSpPr>
                <p:nvPr/>
              </p:nvSpPr>
              <p:spPr bwMode="auto">
                <a:xfrm>
                  <a:off x="3696" y="1030"/>
                  <a:ext cx="1724" cy="149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pl-PL" altLang="pl-PL" sz="1200" dirty="0">
                      <a:solidFill>
                        <a:schemeClr val="bg1"/>
                      </a:solidFill>
                      <a:latin typeface="Arial" charset="0"/>
                    </a:rPr>
                    <a:t>Zaspokajanie obecnych </a:t>
                  </a:r>
                </a:p>
                <a:p>
                  <a:pPr algn="ctr"/>
                  <a:r>
                    <a:rPr lang="pl-PL" altLang="pl-PL" sz="1200" dirty="0">
                      <a:solidFill>
                        <a:schemeClr val="bg1"/>
                      </a:solidFill>
                      <a:latin typeface="Arial" charset="0"/>
                    </a:rPr>
                    <a:t>i przyszłych potrzeb</a:t>
                  </a:r>
                </a:p>
                <a:p>
                  <a:pPr algn="ctr"/>
                  <a:r>
                    <a:rPr lang="pl-PL" altLang="pl-PL" sz="1200" dirty="0">
                      <a:solidFill>
                        <a:schemeClr val="bg1"/>
                      </a:solidFill>
                      <a:latin typeface="Arial" charset="0"/>
                    </a:rPr>
                    <a:t>bez ograniczania ich </a:t>
                  </a:r>
                </a:p>
                <a:p>
                  <a:pPr algn="ctr"/>
                  <a:r>
                    <a:rPr lang="pl-PL" altLang="pl-PL" sz="1200" dirty="0">
                      <a:solidFill>
                        <a:schemeClr val="bg1"/>
                      </a:solidFill>
                      <a:latin typeface="Arial" charset="0"/>
                    </a:rPr>
                    <a:t>rozwoju</a:t>
                  </a:r>
                </a:p>
              </p:txBody>
            </p:sp>
            <p:sp>
              <p:nvSpPr>
                <p:cNvPr id="1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076" y="2840"/>
                  <a:ext cx="29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l-PL" altLang="pl-PL" sz="1200" dirty="0">
                      <a:solidFill>
                        <a:schemeClr val="bg1"/>
                      </a:solidFill>
                      <a:latin typeface="Arial" charset="0"/>
                    </a:rPr>
                    <a:t>czas</a:t>
                  </a:r>
                </a:p>
              </p:txBody>
            </p:sp>
          </p:grpSp>
        </p:grpSp>
      </p:grpSp>
      <p:grpSp>
        <p:nvGrpSpPr>
          <p:cNvPr id="32" name="Grupa 31"/>
          <p:cNvGrpSpPr/>
          <p:nvPr/>
        </p:nvGrpSpPr>
        <p:grpSpPr>
          <a:xfrm>
            <a:off x="1881153" y="2909420"/>
            <a:ext cx="5832648" cy="3240360"/>
            <a:chOff x="1979712" y="1266268"/>
            <a:chExt cx="5832648" cy="3240360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037436" y="2421137"/>
              <a:ext cx="5748572" cy="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037436" y="2980631"/>
              <a:ext cx="5748572" cy="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037436" y="1811187"/>
              <a:ext cx="5748572" cy="0"/>
            </a:xfrm>
            <a:prstGeom prst="line">
              <a:avLst/>
            </a:prstGeom>
            <a:noFill/>
            <a:ln w="38100">
              <a:solidFill>
                <a:schemeClr val="bg1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 rot="16200000">
              <a:off x="1150728" y="2458433"/>
              <a:ext cx="2187524" cy="383991"/>
            </a:xfrm>
            <a:prstGeom prst="rightArrow">
              <a:avLst>
                <a:gd name="adj1" fmla="val 31380"/>
                <a:gd name="adj2" fmla="val 42446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pl-PL" altLang="pl-PL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979712" y="1266268"/>
              <a:ext cx="19463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l-PL" altLang="pl-PL" sz="1400" dirty="0">
                  <a:solidFill>
                    <a:schemeClr val="bg1"/>
                  </a:solidFill>
                  <a:latin typeface="Arial" charset="0"/>
                </a:rPr>
                <a:t>Gospodarka światowa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511778" y="1913218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l-PL" altLang="pl-PL" sz="1400" dirty="0">
                  <a:solidFill>
                    <a:schemeClr val="bg1"/>
                  </a:solidFill>
                  <a:latin typeface="Arial" charset="0"/>
                </a:rPr>
                <a:t>Gospodarka narodowa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3004943" y="2523169"/>
              <a:ext cx="204414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l-PL" altLang="pl-PL" sz="1400" dirty="0">
                  <a:solidFill>
                    <a:schemeClr val="bg1"/>
                  </a:solidFill>
                  <a:latin typeface="Arial" charset="0"/>
                </a:rPr>
                <a:t>Gospodarka regionalna</a:t>
              </a:r>
            </a:p>
          </p:txBody>
        </p:sp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 rot="16200000">
              <a:off x="2009663" y="2763969"/>
              <a:ext cx="1576452" cy="383991"/>
            </a:xfrm>
            <a:prstGeom prst="rightArrow">
              <a:avLst>
                <a:gd name="adj1" fmla="val 37259"/>
                <a:gd name="adj2" fmla="val 35141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pl-PL" altLang="pl-PL"/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 rot="16200000">
              <a:off x="2826626" y="3068944"/>
              <a:ext cx="966502" cy="383991"/>
            </a:xfrm>
            <a:prstGeom prst="rightArrow">
              <a:avLst>
                <a:gd name="adj1" fmla="val 43139"/>
                <a:gd name="adj2" fmla="val 26618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pl-PL" altLang="pl-PL"/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1996026" y="3794645"/>
              <a:ext cx="1577375" cy="6099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l-PL" altLang="pl-PL" sz="1100" b="1" dirty="0">
                  <a:latin typeface="Arial" charset="0"/>
                </a:rPr>
                <a:t>Przemysł, </a:t>
              </a:r>
            </a:p>
            <a:p>
              <a:pPr algn="ctr"/>
              <a:r>
                <a:rPr lang="pl-PL" altLang="pl-PL" sz="1100" b="1" dirty="0">
                  <a:latin typeface="Arial" charset="0"/>
                </a:rPr>
                <a:t>rolnictwo, </a:t>
              </a:r>
            </a:p>
            <a:p>
              <a:pPr algn="ctr"/>
              <a:r>
                <a:rPr lang="pl-PL" altLang="pl-PL" sz="1100" b="1" dirty="0">
                  <a:latin typeface="Arial" charset="0"/>
                </a:rPr>
                <a:t>usługi </a:t>
              </a:r>
            </a:p>
          </p:txBody>
        </p:sp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>
              <a:off x="3631124" y="3591703"/>
              <a:ext cx="2049207" cy="914925"/>
            </a:xfrm>
            <a:prstGeom prst="rightArrowCallout">
              <a:avLst>
                <a:gd name="adj1" fmla="val 23037"/>
                <a:gd name="adj2" fmla="val 25000"/>
                <a:gd name="adj3" fmla="val 37625"/>
                <a:gd name="adj4" fmla="val 6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l-PL" altLang="pl-PL" sz="1100" b="1" dirty="0">
                  <a:latin typeface="Arial" charset="0"/>
                </a:rPr>
                <a:t>Wytwarzanie dóbr</a:t>
              </a:r>
            </a:p>
            <a:p>
              <a:pPr algn="ctr"/>
              <a:r>
                <a:rPr lang="pl-PL" altLang="pl-PL" sz="1100" b="1" dirty="0">
                  <a:latin typeface="Arial" charset="0"/>
                </a:rPr>
                <a:t>Świadczenie usług</a:t>
              </a:r>
            </a:p>
          </p:txBody>
        </p:sp>
        <p:sp>
          <p:nvSpPr>
            <p:cNvPr id="28" name="AutoShape 16"/>
            <p:cNvSpPr>
              <a:spLocks noChangeArrowheads="1"/>
            </p:cNvSpPr>
            <p:nvPr/>
          </p:nvSpPr>
          <p:spPr bwMode="auto">
            <a:xfrm>
              <a:off x="5706684" y="3591703"/>
              <a:ext cx="2105676" cy="914925"/>
            </a:xfrm>
            <a:prstGeom prst="leftArrowCallout">
              <a:avLst>
                <a:gd name="adj1" fmla="val 25000"/>
                <a:gd name="adj2" fmla="val 25000"/>
                <a:gd name="adj3" fmla="val 34273"/>
                <a:gd name="adj4" fmla="val 6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l-PL" altLang="pl-PL" sz="1100" b="1" dirty="0">
                  <a:latin typeface="Arial" charset="0"/>
                </a:rPr>
                <a:t>Potrzeby </a:t>
              </a:r>
            </a:p>
            <a:p>
              <a:pPr algn="ctr"/>
              <a:r>
                <a:rPr lang="pl-PL" altLang="pl-PL" sz="1100" b="1" dirty="0">
                  <a:latin typeface="Arial" charset="0"/>
                </a:rPr>
                <a:t>ludności</a:t>
              </a:r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4484438" y="2727233"/>
              <a:ext cx="2447002" cy="1118989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bg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5066124" y="3132838"/>
              <a:ext cx="128112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l-PL" altLang="pl-PL" sz="1400" dirty="0">
                  <a:solidFill>
                    <a:schemeClr val="bg1"/>
                  </a:solidFill>
                  <a:latin typeface="Arial" charset="0"/>
                </a:rPr>
                <a:t>GAZ ZIEMNY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9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7" y="152400"/>
            <a:ext cx="8291264" cy="941388"/>
          </a:xfrm>
        </p:spPr>
        <p:txBody>
          <a:bodyPr anchor="t"/>
          <a:lstStyle/>
          <a:p>
            <a:r>
              <a:rPr lang="pl-PL" sz="2600" dirty="0" smtClean="0"/>
              <a:t>Regulacje UE wpływające na funkcjonowanie OSD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069923" cy="5400600"/>
          </a:xfrm>
        </p:spPr>
        <p:txBody>
          <a:bodyPr/>
          <a:lstStyle/>
          <a:p>
            <a:pPr marL="0" indent="0">
              <a:buNone/>
            </a:pPr>
            <a:r>
              <a:rPr lang="pl-PL" sz="1200" dirty="0"/>
              <a:t>Wymienione Dyrektywy są jednymi z </a:t>
            </a:r>
            <a:r>
              <a:rPr lang="pl-PL" sz="1200" dirty="0" smtClean="0"/>
              <a:t>dokumentów, które kształtują politykę </a:t>
            </a:r>
            <a:r>
              <a:rPr lang="pl-PL" sz="1200" dirty="0"/>
              <a:t>energetyczną UE oraz wpływają w sposób bezpośredni lub pośredni na funkcjonowanie </a:t>
            </a:r>
            <a:r>
              <a:rPr lang="pl-PL" sz="1200" dirty="0" smtClean="0"/>
              <a:t>branży energetycznej w tym OSD gazu ziemnego.</a:t>
            </a:r>
            <a:br>
              <a:rPr lang="pl-PL" sz="1200" dirty="0" smtClean="0"/>
            </a:br>
            <a:endParaRPr lang="pl-PL" sz="1200" dirty="0" smtClean="0"/>
          </a:p>
          <a:p>
            <a:pPr marL="717550" indent="0">
              <a:buNone/>
            </a:pPr>
            <a:r>
              <a:rPr lang="pl-PL" sz="1100" dirty="0" smtClean="0"/>
              <a:t>Ich </a:t>
            </a:r>
            <a:r>
              <a:rPr lang="pl-PL" sz="1100" dirty="0"/>
              <a:t>implementacja w warunkach polskiej gospodarki wpływa na konkurencyjność </a:t>
            </a:r>
            <a:r>
              <a:rPr lang="pl-PL" sz="1100" dirty="0" smtClean="0"/>
              <a:t>OSD choć z punktu widzenia Państwa może doprowadzić do powstania kosztów osieroconych (czyli kosztów inwestycji, które zostały poniesione i nieodzyskane przez OSD ze względu na zaniechanie usługi dystrybucyjnej za pośrednictwem danego Operatora).</a:t>
            </a:r>
            <a:br>
              <a:rPr lang="pl-PL" sz="1100" dirty="0" smtClean="0"/>
            </a:br>
            <a:endParaRPr lang="pl-PL" sz="1100" dirty="0" smtClean="0"/>
          </a:p>
          <a:p>
            <a:pPr marL="717550" indent="0">
              <a:buNone/>
            </a:pPr>
            <a:r>
              <a:rPr lang="pl-PL" sz="1100" dirty="0" smtClean="0"/>
              <a:t>To może skutkować pokryciem utraconych kosztów przez innych użytkowników systemu i znajdzie swoje odzwierciedlenie w taryfach OSD.</a:t>
            </a:r>
          </a:p>
          <a:p>
            <a:pPr marL="0" indent="0">
              <a:buNone/>
            </a:pPr>
            <a:endParaRPr lang="pl-PL" sz="1200" b="1" dirty="0"/>
          </a:p>
          <a:p>
            <a:r>
              <a:rPr lang="pl-PL" sz="1100" b="1" dirty="0" smtClean="0"/>
              <a:t>DYREKTYWA </a:t>
            </a:r>
            <a:r>
              <a:rPr lang="pl-PL" sz="1100" b="1" dirty="0"/>
              <a:t>PARLAMENTU EUROPEJSKIEGO I RADY </a:t>
            </a:r>
            <a:r>
              <a:rPr lang="pl-PL" sz="1100" b="1" dirty="0" smtClean="0"/>
              <a:t>2009/73/WE</a:t>
            </a:r>
            <a:r>
              <a:rPr lang="pl-PL" sz="1100" dirty="0"/>
              <a:t> </a:t>
            </a:r>
            <a:r>
              <a:rPr lang="pl-PL" sz="1100" b="1" dirty="0" smtClean="0"/>
              <a:t>z </a:t>
            </a:r>
            <a:r>
              <a:rPr lang="pl-PL" sz="1100" b="1" dirty="0"/>
              <a:t>dnia 13 lipca 2009 </a:t>
            </a:r>
            <a:r>
              <a:rPr lang="pl-PL" sz="1100" b="1" dirty="0" smtClean="0"/>
              <a:t>r.</a:t>
            </a:r>
            <a:r>
              <a:rPr lang="pl-PL" sz="1100" dirty="0"/>
              <a:t> </a:t>
            </a:r>
            <a:r>
              <a:rPr lang="pl-PL" sz="1100" b="1" dirty="0" smtClean="0"/>
              <a:t>dotycząca </a:t>
            </a:r>
            <a:r>
              <a:rPr lang="pl-PL" sz="1100" b="1" dirty="0"/>
              <a:t>wspólnych zasad rynku wewnętrznego gazu ziemnego i uchylająca dyrektywę </a:t>
            </a:r>
            <a:r>
              <a:rPr lang="pl-PL" sz="1100" b="1" dirty="0" smtClean="0"/>
              <a:t>2003/55/WE</a:t>
            </a:r>
            <a:endParaRPr lang="pl-PL" sz="1100" dirty="0"/>
          </a:p>
          <a:p>
            <a:r>
              <a:rPr lang="pl-PL" sz="1100" b="1" dirty="0"/>
              <a:t>ROZPORZĄDZENIE PARLAMENTU EUROPEJSKIEGO I RADY (WE) Nr </a:t>
            </a:r>
            <a:r>
              <a:rPr lang="pl-PL" sz="1100" b="1" dirty="0" smtClean="0"/>
              <a:t>715/2009</a:t>
            </a:r>
            <a:r>
              <a:rPr lang="pl-PL" sz="1100" dirty="0"/>
              <a:t> </a:t>
            </a:r>
            <a:r>
              <a:rPr lang="pl-PL" sz="1100" b="1" dirty="0" smtClean="0"/>
              <a:t>z </a:t>
            </a:r>
            <a:r>
              <a:rPr lang="pl-PL" sz="1100" b="1" dirty="0"/>
              <a:t>dnia 13 lipca 2009 </a:t>
            </a:r>
            <a:r>
              <a:rPr lang="pl-PL" sz="1100" b="1" dirty="0" smtClean="0"/>
              <a:t>r.</a:t>
            </a:r>
            <a:r>
              <a:rPr lang="pl-PL" sz="1100" dirty="0"/>
              <a:t> </a:t>
            </a:r>
            <a:r>
              <a:rPr lang="pl-PL" sz="1100" b="1" dirty="0" smtClean="0"/>
              <a:t>w </a:t>
            </a:r>
            <a:r>
              <a:rPr lang="pl-PL" sz="1100" b="1" dirty="0"/>
              <a:t>sprawie warunków dostępu do sieci przesyłowych gazu ziemnego i uchylające rozporządzenie (WE) nr </a:t>
            </a:r>
            <a:r>
              <a:rPr lang="pl-PL" sz="1100" b="1" dirty="0" smtClean="0"/>
              <a:t>1775/2005</a:t>
            </a:r>
          </a:p>
          <a:p>
            <a:r>
              <a:rPr lang="pl-PL" sz="1100" b="1" dirty="0"/>
              <a:t>DYREKTYWA PARLAMENTU EUROPEJSKIEGO I RADY 2012/27/UE z dnia 25 października 2012 r. w sprawie efektywności energetycznej, zmiany dyrektyw 2009/125/WE i 2010/30/UE oraz uchylenia dyrektyw 2004/8/WE i </a:t>
            </a:r>
            <a:r>
              <a:rPr lang="pl-PL" sz="1100" b="1" dirty="0" smtClean="0"/>
              <a:t>2006/32/WE</a:t>
            </a:r>
          </a:p>
          <a:p>
            <a:r>
              <a:rPr lang="pl-PL" sz="1100" b="1" dirty="0"/>
              <a:t>DYREKTYWA PARLAMENTU EUROPEJSKIEGO I RADY 2014/94/UE z dnia 22 października 2014 r. w sprawie rozwoju infrastruktury paliw alternatywnych </a:t>
            </a:r>
            <a:endParaRPr lang="pl-PL" sz="1100" b="1" dirty="0" smtClean="0"/>
          </a:p>
          <a:p>
            <a:pPr marL="0" indent="0">
              <a:buNone/>
            </a:pPr>
            <a:endParaRPr lang="pl-PL" sz="1200" b="1" dirty="0"/>
          </a:p>
          <a:p>
            <a:pPr marL="0" indent="0">
              <a:buNone/>
            </a:pPr>
            <a:r>
              <a:rPr lang="pl-PL" sz="1200" b="1" dirty="0" smtClean="0"/>
              <a:t>Należy podkreślić, iż regulacje prawne z punktu widzenia OSD to nie tylko obowiązki, ale również szanse na rozwój. </a:t>
            </a:r>
          </a:p>
          <a:p>
            <a:pPr marL="0" indent="0">
              <a:buNone/>
            </a:pPr>
            <a:r>
              <a:rPr lang="pl-PL" sz="1200" b="1" dirty="0" smtClean="0"/>
              <a:t/>
            </a:r>
            <a:br>
              <a:rPr lang="pl-PL" sz="1200" b="1" dirty="0" smtClean="0"/>
            </a:br>
            <a:r>
              <a:rPr lang="pl-PL" sz="1200" b="1" dirty="0" smtClean="0"/>
              <a:t>Rozwój związany z wprowadzaniem nowych technologii, nowych produktów, jakie należy dostarczać odbiorcom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EBEC1C-0204-41E7-BCD8-266375D3C495}" type="slidenum">
              <a:rPr lang="en-US" altLang="pl-PL" smtClean="0"/>
              <a:pPr/>
              <a:t>30</a:t>
            </a:fld>
            <a:endParaRPr lang="en-US" altLang="pl-PL"/>
          </a:p>
        </p:txBody>
      </p:sp>
      <p:sp>
        <p:nvSpPr>
          <p:cNvPr id="7" name="pole tekstowe 6"/>
          <p:cNvSpPr txBox="1"/>
          <p:nvPr/>
        </p:nvSpPr>
        <p:spPr bwMode="auto">
          <a:xfrm>
            <a:off x="688886" y="4725144"/>
            <a:ext cx="7997915" cy="461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/>
            </a:r>
            <a:br>
              <a:rPr lang="pl-PL" sz="1200" dirty="0" smtClean="0">
                <a:solidFill>
                  <a:schemeClr val="bg1"/>
                </a:solidFill>
              </a:rPr>
            </a:br>
            <a:endParaRPr lang="pl-PL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62010-4171-4FD9-AB3C-7DCDD3372149}" type="slidenum">
              <a:rPr lang="en-US" altLang="pl-PL" smtClean="0"/>
              <a:pPr/>
              <a:t>4</a:t>
            </a:fld>
            <a:endParaRPr lang="en-US" altLang="pl-PL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-828600" y="1052736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aśnienie ze strzałką w dół 3"/>
          <p:cNvSpPr/>
          <p:nvPr/>
        </p:nvSpPr>
        <p:spPr>
          <a:xfrm>
            <a:off x="5652120" y="1628800"/>
            <a:ext cx="3024336" cy="1296144"/>
          </a:xfrm>
          <a:prstGeom prst="downArrowCallou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Ocena rynku gazu </a:t>
            </a:r>
            <a:br>
              <a:rPr lang="pl-PL" dirty="0" smtClean="0"/>
            </a:br>
            <a:r>
              <a:rPr lang="pl-PL" dirty="0" smtClean="0"/>
              <a:t>(strona popytowa i podażowa)</a:t>
            </a:r>
            <a:endParaRPr lang="pl-PL" dirty="0"/>
          </a:p>
        </p:txBody>
      </p:sp>
      <p:sp>
        <p:nvSpPr>
          <p:cNvPr id="5" name="Objaśnienie ze strzałką w dół 4"/>
          <p:cNvSpPr/>
          <p:nvPr/>
        </p:nvSpPr>
        <p:spPr>
          <a:xfrm>
            <a:off x="5652120" y="2996952"/>
            <a:ext cx="3024336" cy="151216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856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Scenariusze rozwoju systemu dystrybucji dostosowane do potrzeb klientów i dostępnych technologii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5652120" y="4653136"/>
            <a:ext cx="3024336" cy="136815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Wpływ na funkcjonowanie rynku w skali makro, </a:t>
            </a:r>
            <a:r>
              <a:rPr lang="pl-PL" dirty="0" err="1" smtClean="0"/>
              <a:t>mezo</a:t>
            </a:r>
            <a:r>
              <a:rPr lang="pl-PL" dirty="0" smtClean="0"/>
              <a:t> i mikroekonomicznej</a:t>
            </a:r>
            <a:endParaRPr lang="pl-PL" dirty="0"/>
          </a:p>
        </p:txBody>
      </p:sp>
      <p:cxnSp>
        <p:nvCxnSpPr>
          <p:cNvPr id="8" name="Łącznik łamany 7"/>
          <p:cNvCxnSpPr>
            <a:stCxn id="6" idx="3"/>
            <a:endCxn id="4" idx="3"/>
          </p:cNvCxnSpPr>
          <p:nvPr/>
        </p:nvCxnSpPr>
        <p:spPr>
          <a:xfrm flipV="1">
            <a:off x="8676456" y="2049898"/>
            <a:ext cx="12700" cy="3287314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ytuł 1"/>
          <p:cNvSpPr txBox="1">
            <a:spLocks/>
          </p:cNvSpPr>
          <p:nvPr/>
        </p:nvSpPr>
        <p:spPr bwMode="auto">
          <a:xfrm>
            <a:off x="281686" y="141660"/>
            <a:ext cx="8540052" cy="9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pl-PL" sz="2400" kern="0" dirty="0" smtClean="0"/>
              <a:t>Zrównoważony rozwój element bezpieczeństwa energetycznego </a:t>
            </a:r>
            <a:endParaRPr lang="pl-PL" sz="2400" kern="0" dirty="0"/>
          </a:p>
        </p:txBody>
      </p:sp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241425" y="6561138"/>
            <a:ext cx="2633663" cy="144462"/>
          </a:xfrm>
        </p:spPr>
        <p:txBody>
          <a:bodyPr/>
          <a:lstStyle/>
          <a:p>
            <a:pPr>
              <a:defRPr/>
            </a:pPr>
            <a:r>
              <a:rPr lang="pl-PL" dirty="0" err="1" smtClean="0"/>
              <a:t>Gazterm</a:t>
            </a:r>
            <a:r>
              <a:rPr lang="pl-PL" dirty="0" smtClean="0"/>
              <a:t> 2016, Międzyzdroje 16-18 maja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FF9900"/>
                </a:solidFill>
              </a:rPr>
              <a:t>Wymagana jest sukcesywna rozbudowa systemu gazowego przesyłowego i dystrybucyjnego…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…. gwarantująca </a:t>
            </a:r>
            <a:r>
              <a:rPr lang="pl-PL" sz="2400" dirty="0" smtClean="0">
                <a:solidFill>
                  <a:srgbClr val="FF9900"/>
                </a:solidFill>
              </a:rPr>
              <a:t>uzyskanie uzasadnienia biznesowego</a:t>
            </a:r>
            <a:r>
              <a:rPr lang="pl-PL" sz="2400" dirty="0" smtClean="0"/>
              <a:t> dla jej realizacji …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… aby </a:t>
            </a:r>
            <a:r>
              <a:rPr lang="pl-PL" sz="2400" dirty="0" smtClean="0">
                <a:solidFill>
                  <a:srgbClr val="FF9900"/>
                </a:solidFill>
              </a:rPr>
              <a:t>zachować racjonalną politykę inwestycyjną</a:t>
            </a:r>
            <a:r>
              <a:rPr lang="pl-PL" sz="2400" dirty="0" smtClean="0"/>
              <a:t>, nie generując nadmiernego wzrostu cen i stawek opłat za dostarczanie paliw gazowych, przy zapewnieniu ciągłości, niezawodności i jakości ich dostarczania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Gazterm 2016, Międzyzdroje 16-18 maja 2016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Miejsce PSG na rynku gazu i zadania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/>
              <a:t>Gazterm</a:t>
            </a:r>
            <a:r>
              <a:rPr lang="pl-PL" dirty="0"/>
              <a:t> 2016, Międzyzdroje 16-18 maja 2016</a:t>
            </a:r>
            <a:endParaRPr lang="en-US" dirty="0"/>
          </a:p>
        </p:txBody>
      </p:sp>
      <p:sp>
        <p:nvSpPr>
          <p:cNvPr id="5" name="Isosceles Triangle 81"/>
          <p:cNvSpPr/>
          <p:nvPr/>
        </p:nvSpPr>
        <p:spPr>
          <a:xfrm rot="5400000">
            <a:off x="4202113" y="3952527"/>
            <a:ext cx="1182688" cy="446087"/>
          </a:xfrm>
          <a:prstGeom prst="triangle">
            <a:avLst/>
          </a:prstGeom>
          <a:solidFill>
            <a:srgbClr val="CDC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6309"/>
              </a:solidFill>
            </a:endParaRPr>
          </a:p>
        </p:txBody>
      </p:sp>
      <p:grpSp>
        <p:nvGrpSpPr>
          <p:cNvPr id="6" name="Grupa 30"/>
          <p:cNvGrpSpPr>
            <a:grpSpLocks noChangeAspect="1"/>
          </p:cNvGrpSpPr>
          <p:nvPr/>
        </p:nvGrpSpPr>
        <p:grpSpPr bwMode="auto">
          <a:xfrm>
            <a:off x="5562600" y="3184177"/>
            <a:ext cx="2547938" cy="2405063"/>
            <a:chOff x="4644224" y="2673120"/>
            <a:chExt cx="3600184" cy="3400174"/>
          </a:xfrm>
        </p:grpSpPr>
        <p:grpSp>
          <p:nvGrpSpPr>
            <p:cNvPr id="7" name="Group 77"/>
            <p:cNvGrpSpPr>
              <a:grpSpLocks/>
            </p:cNvGrpSpPr>
            <p:nvPr/>
          </p:nvGrpSpPr>
          <p:grpSpPr bwMode="auto">
            <a:xfrm>
              <a:off x="4644224" y="2673120"/>
              <a:ext cx="3600184" cy="3400174"/>
              <a:chOff x="2771800" y="4293096"/>
              <a:chExt cx="1944000" cy="1836000"/>
            </a:xfrm>
          </p:grpSpPr>
          <p:grpSp>
            <p:nvGrpSpPr>
              <p:cNvPr id="11" name="Group 75"/>
              <p:cNvGrpSpPr>
                <a:grpSpLocks noChangeAspect="1"/>
              </p:cNvGrpSpPr>
              <p:nvPr/>
            </p:nvGrpSpPr>
            <p:grpSpPr bwMode="auto">
              <a:xfrm>
                <a:off x="2771800" y="4293096"/>
                <a:ext cx="1944000" cy="1836000"/>
                <a:chOff x="-2628800" y="908720"/>
                <a:chExt cx="2887503" cy="2723198"/>
              </a:xfrm>
            </p:grpSpPr>
            <p:grpSp>
              <p:nvGrpSpPr>
                <p:cNvPr id="13" name="Group 46"/>
                <p:cNvGrpSpPr>
                  <a:grpSpLocks noChangeAspect="1"/>
                </p:cNvGrpSpPr>
                <p:nvPr/>
              </p:nvGrpSpPr>
              <p:grpSpPr bwMode="auto">
                <a:xfrm>
                  <a:off x="-2628800" y="908720"/>
                  <a:ext cx="2887503" cy="2723198"/>
                  <a:chOff x="2311401" y="2132013"/>
                  <a:chExt cx="3208337" cy="3025776"/>
                </a:xfrm>
              </p:grpSpPr>
              <p:sp>
                <p:nvSpPr>
                  <p:cNvPr id="21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2311401" y="2283801"/>
                    <a:ext cx="1669135" cy="1841429"/>
                  </a:xfrm>
                  <a:custGeom>
                    <a:avLst/>
                    <a:gdLst/>
                    <a:ahLst/>
                    <a:cxnLst>
                      <a:cxn ang="0">
                        <a:pos x="229" y="2021"/>
                      </a:cxn>
                      <a:cxn ang="0">
                        <a:pos x="12" y="1709"/>
                      </a:cxn>
                      <a:cxn ang="0">
                        <a:pos x="206" y="1048"/>
                      </a:cxn>
                      <a:cxn ang="0">
                        <a:pos x="215" y="560"/>
                      </a:cxn>
                      <a:cxn ang="0">
                        <a:pos x="1317" y="263"/>
                      </a:cxn>
                      <a:cxn ang="0">
                        <a:pos x="1667" y="2"/>
                      </a:cxn>
                      <a:cxn ang="0">
                        <a:pos x="1920" y="359"/>
                      </a:cxn>
                      <a:cxn ang="0">
                        <a:pos x="2165" y="1018"/>
                      </a:cxn>
                      <a:cxn ang="0">
                        <a:pos x="2437" y="1572"/>
                      </a:cxn>
                      <a:cxn ang="0">
                        <a:pos x="2485" y="1966"/>
                      </a:cxn>
                      <a:cxn ang="0">
                        <a:pos x="3240" y="2254"/>
                      </a:cxn>
                      <a:cxn ang="0">
                        <a:pos x="3530" y="2628"/>
                      </a:cxn>
                      <a:cxn ang="0">
                        <a:pos x="3377" y="2793"/>
                      </a:cxn>
                      <a:cxn ang="0">
                        <a:pos x="3048" y="3102"/>
                      </a:cxn>
                      <a:cxn ang="0">
                        <a:pos x="2909" y="3400"/>
                      </a:cxn>
                      <a:cxn ang="0">
                        <a:pos x="2982" y="3731"/>
                      </a:cxn>
                      <a:cxn ang="0">
                        <a:pos x="2560" y="3882"/>
                      </a:cxn>
                      <a:cxn ang="0">
                        <a:pos x="2294" y="3754"/>
                      </a:cxn>
                      <a:cxn ang="0">
                        <a:pos x="2055" y="3614"/>
                      </a:cxn>
                      <a:cxn ang="0">
                        <a:pos x="2193" y="3321"/>
                      </a:cxn>
                      <a:cxn ang="0">
                        <a:pos x="2107" y="3267"/>
                      </a:cxn>
                      <a:cxn ang="0">
                        <a:pos x="2088" y="3406"/>
                      </a:cxn>
                      <a:cxn ang="0">
                        <a:pos x="1889" y="3486"/>
                      </a:cxn>
                      <a:cxn ang="0">
                        <a:pos x="1383" y="3312"/>
                      </a:cxn>
                      <a:cxn ang="0">
                        <a:pos x="1200" y="2954"/>
                      </a:cxn>
                      <a:cxn ang="0">
                        <a:pos x="1224" y="2643"/>
                      </a:cxn>
                      <a:cxn ang="0">
                        <a:pos x="1243" y="2451"/>
                      </a:cxn>
                      <a:cxn ang="0">
                        <a:pos x="1105" y="2537"/>
                      </a:cxn>
                      <a:cxn ang="0">
                        <a:pos x="711" y="2443"/>
                      </a:cxn>
                      <a:cxn ang="0">
                        <a:pos x="577" y="2357"/>
                      </a:cxn>
                      <a:cxn ang="0">
                        <a:pos x="343" y="2470"/>
                      </a:cxn>
                      <a:cxn ang="0">
                        <a:pos x="364" y="2428"/>
                      </a:cxn>
                      <a:cxn ang="0">
                        <a:pos x="600" y="2307"/>
                      </a:cxn>
                      <a:cxn ang="0">
                        <a:pos x="872" y="2410"/>
                      </a:cxn>
                      <a:cxn ang="0">
                        <a:pos x="1164" y="2493"/>
                      </a:cxn>
                      <a:cxn ang="0">
                        <a:pos x="1283" y="2484"/>
                      </a:cxn>
                      <a:cxn ang="0">
                        <a:pos x="1263" y="2703"/>
                      </a:cxn>
                      <a:cxn ang="0">
                        <a:pos x="1255" y="3073"/>
                      </a:cxn>
                      <a:cxn ang="0">
                        <a:pos x="1484" y="3349"/>
                      </a:cxn>
                      <a:cxn ang="0">
                        <a:pos x="1912" y="3445"/>
                      </a:cxn>
                      <a:cxn ang="0">
                        <a:pos x="2102" y="3369"/>
                      </a:cxn>
                      <a:cxn ang="0">
                        <a:pos x="2092" y="3212"/>
                      </a:cxn>
                      <a:cxn ang="0">
                        <a:pos x="2234" y="3370"/>
                      </a:cxn>
                      <a:cxn ang="0">
                        <a:pos x="2103" y="3647"/>
                      </a:cxn>
                      <a:cxn ang="0">
                        <a:pos x="2421" y="3804"/>
                      </a:cxn>
                      <a:cxn ang="0">
                        <a:pos x="2744" y="3797"/>
                      </a:cxn>
                      <a:cxn ang="0">
                        <a:pos x="2937" y="3698"/>
                      </a:cxn>
                      <a:cxn ang="0">
                        <a:pos x="2892" y="3342"/>
                      </a:cxn>
                      <a:cxn ang="0">
                        <a:pos x="3192" y="2998"/>
                      </a:cxn>
                      <a:cxn ang="0">
                        <a:pos x="3384" y="2724"/>
                      </a:cxn>
                      <a:cxn ang="0">
                        <a:pos x="3432" y="2483"/>
                      </a:cxn>
                      <a:cxn ang="0">
                        <a:pos x="2884" y="2227"/>
                      </a:cxn>
                      <a:cxn ang="0">
                        <a:pos x="2401" y="1949"/>
                      </a:cxn>
                      <a:cxn ang="0">
                        <a:pos x="2348" y="1350"/>
                      </a:cxn>
                      <a:cxn ang="0">
                        <a:pos x="2059" y="1001"/>
                      </a:cxn>
                      <a:cxn ang="0">
                        <a:pos x="1773" y="133"/>
                      </a:cxn>
                      <a:cxn ang="0">
                        <a:pos x="1655" y="67"/>
                      </a:cxn>
                      <a:cxn ang="0">
                        <a:pos x="917" y="420"/>
                      </a:cxn>
                      <a:cxn ang="0">
                        <a:pos x="182" y="643"/>
                      </a:cxn>
                      <a:cxn ang="0">
                        <a:pos x="288" y="1287"/>
                      </a:cxn>
                      <a:cxn ang="0">
                        <a:pos x="57" y="1808"/>
                      </a:cxn>
                      <a:cxn ang="0">
                        <a:pos x="312" y="2083"/>
                      </a:cxn>
                    </a:cxnLst>
                    <a:rect l="0" t="0" r="r" b="b"/>
                    <a:pathLst>
                      <a:path w="3531" h="3888">
                        <a:moveTo>
                          <a:pt x="296" y="2420"/>
                        </a:moveTo>
                        <a:cubicBezTo>
                          <a:pt x="296" y="2418"/>
                          <a:pt x="295" y="2417"/>
                          <a:pt x="294" y="2415"/>
                        </a:cubicBezTo>
                        <a:lnTo>
                          <a:pt x="286" y="2385"/>
                        </a:lnTo>
                        <a:cubicBezTo>
                          <a:pt x="286" y="2383"/>
                          <a:pt x="286" y="2382"/>
                          <a:pt x="286" y="2380"/>
                        </a:cubicBezTo>
                        <a:lnTo>
                          <a:pt x="283" y="2341"/>
                        </a:lnTo>
                        <a:lnTo>
                          <a:pt x="280" y="2293"/>
                        </a:lnTo>
                        <a:lnTo>
                          <a:pt x="279" y="2242"/>
                        </a:lnTo>
                        <a:lnTo>
                          <a:pt x="274" y="2138"/>
                        </a:lnTo>
                        <a:lnTo>
                          <a:pt x="265" y="2092"/>
                        </a:lnTo>
                        <a:lnTo>
                          <a:pt x="266" y="2095"/>
                        </a:lnTo>
                        <a:lnTo>
                          <a:pt x="251" y="2052"/>
                        </a:lnTo>
                        <a:lnTo>
                          <a:pt x="254" y="2058"/>
                        </a:lnTo>
                        <a:lnTo>
                          <a:pt x="229" y="2021"/>
                        </a:lnTo>
                        <a:lnTo>
                          <a:pt x="231" y="2024"/>
                        </a:lnTo>
                        <a:lnTo>
                          <a:pt x="197" y="1990"/>
                        </a:lnTo>
                        <a:lnTo>
                          <a:pt x="200" y="1993"/>
                        </a:lnTo>
                        <a:lnTo>
                          <a:pt x="117" y="1933"/>
                        </a:lnTo>
                        <a:lnTo>
                          <a:pt x="76" y="1902"/>
                        </a:lnTo>
                        <a:lnTo>
                          <a:pt x="40" y="1867"/>
                        </a:lnTo>
                        <a:cubicBezTo>
                          <a:pt x="38" y="1865"/>
                          <a:pt x="37" y="1864"/>
                          <a:pt x="36" y="1862"/>
                        </a:cubicBezTo>
                        <a:lnTo>
                          <a:pt x="13" y="1825"/>
                        </a:lnTo>
                        <a:cubicBezTo>
                          <a:pt x="12" y="1823"/>
                          <a:pt x="11" y="1820"/>
                          <a:pt x="10" y="1817"/>
                        </a:cubicBezTo>
                        <a:lnTo>
                          <a:pt x="1" y="1773"/>
                        </a:lnTo>
                        <a:cubicBezTo>
                          <a:pt x="0" y="1770"/>
                          <a:pt x="0" y="1767"/>
                          <a:pt x="1" y="1764"/>
                        </a:cubicBezTo>
                        <a:lnTo>
                          <a:pt x="10" y="1715"/>
                        </a:lnTo>
                        <a:cubicBezTo>
                          <a:pt x="10" y="1713"/>
                          <a:pt x="11" y="1711"/>
                          <a:pt x="12" y="1709"/>
                        </a:cubicBezTo>
                        <a:lnTo>
                          <a:pt x="37" y="1656"/>
                        </a:lnTo>
                        <a:lnTo>
                          <a:pt x="74" y="1597"/>
                        </a:lnTo>
                        <a:lnTo>
                          <a:pt x="116" y="1536"/>
                        </a:lnTo>
                        <a:lnTo>
                          <a:pt x="159" y="1474"/>
                        </a:lnTo>
                        <a:lnTo>
                          <a:pt x="197" y="1410"/>
                        </a:lnTo>
                        <a:lnTo>
                          <a:pt x="227" y="1345"/>
                        </a:lnTo>
                        <a:lnTo>
                          <a:pt x="225" y="1350"/>
                        </a:lnTo>
                        <a:lnTo>
                          <a:pt x="241" y="1282"/>
                        </a:lnTo>
                        <a:lnTo>
                          <a:pt x="240" y="1287"/>
                        </a:lnTo>
                        <a:lnTo>
                          <a:pt x="240" y="1213"/>
                        </a:lnTo>
                        <a:lnTo>
                          <a:pt x="241" y="1217"/>
                        </a:lnTo>
                        <a:lnTo>
                          <a:pt x="228" y="1134"/>
                        </a:lnTo>
                        <a:lnTo>
                          <a:pt x="206" y="1048"/>
                        </a:lnTo>
                        <a:lnTo>
                          <a:pt x="180" y="961"/>
                        </a:lnTo>
                        <a:lnTo>
                          <a:pt x="155" y="875"/>
                        </a:lnTo>
                        <a:lnTo>
                          <a:pt x="134" y="796"/>
                        </a:lnTo>
                        <a:lnTo>
                          <a:pt x="123" y="724"/>
                        </a:lnTo>
                        <a:cubicBezTo>
                          <a:pt x="123" y="723"/>
                          <a:pt x="122" y="721"/>
                          <a:pt x="122" y="720"/>
                        </a:cubicBezTo>
                        <a:lnTo>
                          <a:pt x="124" y="665"/>
                        </a:lnTo>
                        <a:cubicBezTo>
                          <a:pt x="125" y="662"/>
                          <a:pt x="125" y="659"/>
                          <a:pt x="126" y="656"/>
                        </a:cubicBezTo>
                        <a:lnTo>
                          <a:pt x="142" y="617"/>
                        </a:lnTo>
                        <a:cubicBezTo>
                          <a:pt x="143" y="615"/>
                          <a:pt x="145" y="612"/>
                          <a:pt x="147" y="610"/>
                        </a:cubicBezTo>
                        <a:lnTo>
                          <a:pt x="172" y="583"/>
                        </a:lnTo>
                        <a:cubicBezTo>
                          <a:pt x="174" y="581"/>
                          <a:pt x="176" y="579"/>
                          <a:pt x="179" y="578"/>
                        </a:cubicBezTo>
                        <a:lnTo>
                          <a:pt x="211" y="562"/>
                        </a:lnTo>
                        <a:cubicBezTo>
                          <a:pt x="212" y="561"/>
                          <a:pt x="214" y="561"/>
                          <a:pt x="215" y="560"/>
                        </a:cubicBezTo>
                        <a:lnTo>
                          <a:pt x="253" y="550"/>
                        </a:lnTo>
                        <a:lnTo>
                          <a:pt x="342" y="539"/>
                        </a:lnTo>
                        <a:lnTo>
                          <a:pt x="387" y="532"/>
                        </a:lnTo>
                        <a:lnTo>
                          <a:pt x="428" y="520"/>
                        </a:lnTo>
                        <a:lnTo>
                          <a:pt x="516" y="491"/>
                        </a:lnTo>
                        <a:lnTo>
                          <a:pt x="610" y="461"/>
                        </a:lnTo>
                        <a:lnTo>
                          <a:pt x="715" y="429"/>
                        </a:lnTo>
                        <a:lnTo>
                          <a:pt x="835" y="393"/>
                        </a:lnTo>
                        <a:lnTo>
                          <a:pt x="904" y="373"/>
                        </a:lnTo>
                        <a:lnTo>
                          <a:pt x="984" y="353"/>
                        </a:lnTo>
                        <a:lnTo>
                          <a:pt x="1153" y="309"/>
                        </a:lnTo>
                        <a:lnTo>
                          <a:pt x="1238" y="286"/>
                        </a:lnTo>
                        <a:lnTo>
                          <a:pt x="1317" y="263"/>
                        </a:lnTo>
                        <a:lnTo>
                          <a:pt x="1388" y="240"/>
                        </a:lnTo>
                        <a:lnTo>
                          <a:pt x="1445" y="216"/>
                        </a:lnTo>
                        <a:lnTo>
                          <a:pt x="1490" y="191"/>
                        </a:lnTo>
                        <a:lnTo>
                          <a:pt x="1486" y="193"/>
                        </a:lnTo>
                        <a:lnTo>
                          <a:pt x="1524" y="160"/>
                        </a:lnTo>
                        <a:lnTo>
                          <a:pt x="1551" y="129"/>
                        </a:lnTo>
                        <a:lnTo>
                          <a:pt x="1575" y="96"/>
                        </a:lnTo>
                        <a:lnTo>
                          <a:pt x="1596" y="66"/>
                        </a:lnTo>
                        <a:lnTo>
                          <a:pt x="1616" y="38"/>
                        </a:lnTo>
                        <a:cubicBezTo>
                          <a:pt x="1617" y="37"/>
                          <a:pt x="1618" y="36"/>
                          <a:pt x="1618" y="35"/>
                        </a:cubicBezTo>
                        <a:lnTo>
                          <a:pt x="1637" y="16"/>
                        </a:lnTo>
                        <a:cubicBezTo>
                          <a:pt x="1640" y="14"/>
                          <a:pt x="1642" y="12"/>
                          <a:pt x="1645" y="11"/>
                        </a:cubicBezTo>
                        <a:lnTo>
                          <a:pt x="1667" y="2"/>
                        </a:lnTo>
                        <a:cubicBezTo>
                          <a:pt x="1671" y="1"/>
                          <a:pt x="1674" y="0"/>
                          <a:pt x="1678" y="0"/>
                        </a:cubicBezTo>
                        <a:lnTo>
                          <a:pt x="1700" y="1"/>
                        </a:lnTo>
                        <a:cubicBezTo>
                          <a:pt x="1702" y="2"/>
                          <a:pt x="1704" y="2"/>
                          <a:pt x="1706" y="3"/>
                        </a:cubicBezTo>
                        <a:lnTo>
                          <a:pt x="1727" y="10"/>
                        </a:lnTo>
                        <a:cubicBezTo>
                          <a:pt x="1730" y="11"/>
                          <a:pt x="1732" y="12"/>
                          <a:pt x="1734" y="13"/>
                        </a:cubicBezTo>
                        <a:lnTo>
                          <a:pt x="1754" y="28"/>
                        </a:lnTo>
                        <a:cubicBezTo>
                          <a:pt x="1755" y="29"/>
                          <a:pt x="1756" y="30"/>
                          <a:pt x="1757" y="31"/>
                        </a:cubicBezTo>
                        <a:lnTo>
                          <a:pt x="1775" y="51"/>
                        </a:lnTo>
                        <a:lnTo>
                          <a:pt x="1812" y="106"/>
                        </a:lnTo>
                        <a:lnTo>
                          <a:pt x="1849" y="173"/>
                        </a:lnTo>
                        <a:lnTo>
                          <a:pt x="1867" y="212"/>
                        </a:lnTo>
                        <a:lnTo>
                          <a:pt x="1886" y="257"/>
                        </a:lnTo>
                        <a:lnTo>
                          <a:pt x="1920" y="359"/>
                        </a:lnTo>
                        <a:lnTo>
                          <a:pt x="1953" y="466"/>
                        </a:lnTo>
                        <a:lnTo>
                          <a:pt x="1984" y="570"/>
                        </a:lnTo>
                        <a:lnTo>
                          <a:pt x="2009" y="673"/>
                        </a:lnTo>
                        <a:lnTo>
                          <a:pt x="2029" y="778"/>
                        </a:lnTo>
                        <a:lnTo>
                          <a:pt x="2052" y="874"/>
                        </a:lnTo>
                        <a:lnTo>
                          <a:pt x="2064" y="914"/>
                        </a:lnTo>
                        <a:lnTo>
                          <a:pt x="2080" y="948"/>
                        </a:lnTo>
                        <a:lnTo>
                          <a:pt x="2078" y="945"/>
                        </a:lnTo>
                        <a:lnTo>
                          <a:pt x="2098" y="974"/>
                        </a:lnTo>
                        <a:lnTo>
                          <a:pt x="2095" y="970"/>
                        </a:lnTo>
                        <a:lnTo>
                          <a:pt x="2118" y="991"/>
                        </a:lnTo>
                        <a:lnTo>
                          <a:pt x="2113" y="988"/>
                        </a:lnTo>
                        <a:lnTo>
                          <a:pt x="2165" y="1018"/>
                        </a:lnTo>
                        <a:lnTo>
                          <a:pt x="2218" y="1045"/>
                        </a:lnTo>
                        <a:cubicBezTo>
                          <a:pt x="2219" y="1046"/>
                          <a:pt x="2220" y="1047"/>
                          <a:pt x="2221" y="1047"/>
                        </a:cubicBezTo>
                        <a:lnTo>
                          <a:pt x="2246" y="1066"/>
                        </a:lnTo>
                        <a:cubicBezTo>
                          <a:pt x="2247" y="1067"/>
                          <a:pt x="2248" y="1068"/>
                          <a:pt x="2249" y="1069"/>
                        </a:cubicBezTo>
                        <a:lnTo>
                          <a:pt x="2272" y="1094"/>
                        </a:lnTo>
                        <a:cubicBezTo>
                          <a:pt x="2273" y="1095"/>
                          <a:pt x="2274" y="1096"/>
                          <a:pt x="2275" y="1098"/>
                        </a:cubicBezTo>
                        <a:lnTo>
                          <a:pt x="2317" y="1165"/>
                        </a:lnTo>
                        <a:lnTo>
                          <a:pt x="2358" y="1247"/>
                        </a:lnTo>
                        <a:lnTo>
                          <a:pt x="2393" y="1332"/>
                        </a:lnTo>
                        <a:lnTo>
                          <a:pt x="2419" y="1414"/>
                        </a:lnTo>
                        <a:cubicBezTo>
                          <a:pt x="2420" y="1415"/>
                          <a:pt x="2420" y="1416"/>
                          <a:pt x="2420" y="1417"/>
                        </a:cubicBezTo>
                        <a:lnTo>
                          <a:pt x="2433" y="1493"/>
                        </a:lnTo>
                        <a:lnTo>
                          <a:pt x="2437" y="1572"/>
                        </a:lnTo>
                        <a:lnTo>
                          <a:pt x="2436" y="1647"/>
                        </a:lnTo>
                        <a:lnTo>
                          <a:pt x="2437" y="1714"/>
                        </a:lnTo>
                        <a:lnTo>
                          <a:pt x="2434" y="1777"/>
                        </a:lnTo>
                        <a:lnTo>
                          <a:pt x="2426" y="1836"/>
                        </a:lnTo>
                        <a:lnTo>
                          <a:pt x="2425" y="1886"/>
                        </a:lnTo>
                        <a:lnTo>
                          <a:pt x="2425" y="1879"/>
                        </a:lnTo>
                        <a:lnTo>
                          <a:pt x="2432" y="1905"/>
                        </a:lnTo>
                        <a:lnTo>
                          <a:pt x="2430" y="1900"/>
                        </a:lnTo>
                        <a:lnTo>
                          <a:pt x="2444" y="1926"/>
                        </a:lnTo>
                        <a:lnTo>
                          <a:pt x="2441" y="1922"/>
                        </a:lnTo>
                        <a:lnTo>
                          <a:pt x="2462" y="1947"/>
                        </a:lnTo>
                        <a:lnTo>
                          <a:pt x="2459" y="1944"/>
                        </a:lnTo>
                        <a:lnTo>
                          <a:pt x="2485" y="1966"/>
                        </a:lnTo>
                        <a:lnTo>
                          <a:pt x="2538" y="2000"/>
                        </a:lnTo>
                        <a:lnTo>
                          <a:pt x="2562" y="2014"/>
                        </a:lnTo>
                        <a:lnTo>
                          <a:pt x="2582" y="2023"/>
                        </a:lnTo>
                        <a:lnTo>
                          <a:pt x="2595" y="2028"/>
                        </a:lnTo>
                        <a:lnTo>
                          <a:pt x="2600" y="2030"/>
                        </a:lnTo>
                        <a:lnTo>
                          <a:pt x="2676" y="2071"/>
                        </a:lnTo>
                        <a:lnTo>
                          <a:pt x="2746" y="2111"/>
                        </a:lnTo>
                        <a:lnTo>
                          <a:pt x="2819" y="2148"/>
                        </a:lnTo>
                        <a:lnTo>
                          <a:pt x="2903" y="2182"/>
                        </a:lnTo>
                        <a:lnTo>
                          <a:pt x="2950" y="2196"/>
                        </a:lnTo>
                        <a:lnTo>
                          <a:pt x="3004" y="2208"/>
                        </a:lnTo>
                        <a:lnTo>
                          <a:pt x="3122" y="2228"/>
                        </a:lnTo>
                        <a:lnTo>
                          <a:pt x="3240" y="2254"/>
                        </a:lnTo>
                        <a:lnTo>
                          <a:pt x="3293" y="2273"/>
                        </a:lnTo>
                        <a:cubicBezTo>
                          <a:pt x="3295" y="2273"/>
                          <a:pt x="3296" y="2274"/>
                          <a:pt x="3297" y="2275"/>
                        </a:cubicBezTo>
                        <a:lnTo>
                          <a:pt x="3340" y="2299"/>
                        </a:lnTo>
                        <a:cubicBezTo>
                          <a:pt x="3341" y="2299"/>
                          <a:pt x="3343" y="2300"/>
                          <a:pt x="3344" y="2301"/>
                        </a:cubicBezTo>
                        <a:lnTo>
                          <a:pt x="3381" y="2332"/>
                        </a:lnTo>
                        <a:lnTo>
                          <a:pt x="3417" y="2371"/>
                        </a:lnTo>
                        <a:cubicBezTo>
                          <a:pt x="3418" y="2372"/>
                          <a:pt x="3419" y="2373"/>
                          <a:pt x="3420" y="2375"/>
                        </a:cubicBezTo>
                        <a:lnTo>
                          <a:pt x="3475" y="2461"/>
                        </a:lnTo>
                        <a:cubicBezTo>
                          <a:pt x="3475" y="2462"/>
                          <a:pt x="3476" y="2463"/>
                          <a:pt x="3477" y="2464"/>
                        </a:cubicBezTo>
                        <a:lnTo>
                          <a:pt x="3514" y="2551"/>
                        </a:lnTo>
                        <a:cubicBezTo>
                          <a:pt x="3514" y="2552"/>
                          <a:pt x="3514" y="2553"/>
                          <a:pt x="3515" y="2554"/>
                        </a:cubicBezTo>
                        <a:lnTo>
                          <a:pt x="3525" y="2592"/>
                        </a:lnTo>
                        <a:lnTo>
                          <a:pt x="3530" y="2628"/>
                        </a:lnTo>
                        <a:cubicBezTo>
                          <a:pt x="3531" y="2630"/>
                          <a:pt x="3531" y="2633"/>
                          <a:pt x="3530" y="2635"/>
                        </a:cubicBezTo>
                        <a:lnTo>
                          <a:pt x="3526" y="2661"/>
                        </a:lnTo>
                        <a:cubicBezTo>
                          <a:pt x="3526" y="2664"/>
                          <a:pt x="3525" y="2667"/>
                          <a:pt x="3524" y="2669"/>
                        </a:cubicBezTo>
                        <a:lnTo>
                          <a:pt x="3512" y="2691"/>
                        </a:lnTo>
                        <a:cubicBezTo>
                          <a:pt x="3510" y="2693"/>
                          <a:pt x="3509" y="2695"/>
                          <a:pt x="3507" y="2697"/>
                        </a:cubicBezTo>
                        <a:lnTo>
                          <a:pt x="3488" y="2715"/>
                        </a:lnTo>
                        <a:cubicBezTo>
                          <a:pt x="3487" y="2716"/>
                          <a:pt x="3486" y="2717"/>
                          <a:pt x="3485" y="2717"/>
                        </a:cubicBezTo>
                        <a:lnTo>
                          <a:pt x="3461" y="2733"/>
                        </a:lnTo>
                        <a:lnTo>
                          <a:pt x="3409" y="2765"/>
                        </a:lnTo>
                        <a:lnTo>
                          <a:pt x="3388" y="2781"/>
                        </a:lnTo>
                        <a:lnTo>
                          <a:pt x="3391" y="2779"/>
                        </a:lnTo>
                        <a:lnTo>
                          <a:pt x="3373" y="2799"/>
                        </a:lnTo>
                        <a:lnTo>
                          <a:pt x="3377" y="2793"/>
                        </a:lnTo>
                        <a:lnTo>
                          <a:pt x="3353" y="2842"/>
                        </a:lnTo>
                        <a:lnTo>
                          <a:pt x="3335" y="2894"/>
                        </a:lnTo>
                        <a:lnTo>
                          <a:pt x="3314" y="2949"/>
                        </a:lnTo>
                        <a:cubicBezTo>
                          <a:pt x="3313" y="2951"/>
                          <a:pt x="3312" y="2953"/>
                          <a:pt x="3311" y="2955"/>
                        </a:cubicBezTo>
                        <a:lnTo>
                          <a:pt x="3277" y="3001"/>
                        </a:lnTo>
                        <a:cubicBezTo>
                          <a:pt x="3275" y="3003"/>
                          <a:pt x="3274" y="3004"/>
                          <a:pt x="3271" y="3006"/>
                        </a:cubicBezTo>
                        <a:lnTo>
                          <a:pt x="3246" y="3024"/>
                        </a:lnTo>
                        <a:cubicBezTo>
                          <a:pt x="3245" y="3025"/>
                          <a:pt x="3244" y="3025"/>
                          <a:pt x="3243" y="3026"/>
                        </a:cubicBezTo>
                        <a:lnTo>
                          <a:pt x="3213" y="3041"/>
                        </a:lnTo>
                        <a:lnTo>
                          <a:pt x="3140" y="3066"/>
                        </a:lnTo>
                        <a:lnTo>
                          <a:pt x="3072" y="3091"/>
                        </a:lnTo>
                        <a:lnTo>
                          <a:pt x="3044" y="3105"/>
                        </a:lnTo>
                        <a:lnTo>
                          <a:pt x="3048" y="3102"/>
                        </a:lnTo>
                        <a:lnTo>
                          <a:pt x="3024" y="3121"/>
                        </a:lnTo>
                        <a:lnTo>
                          <a:pt x="3030" y="3116"/>
                        </a:lnTo>
                        <a:lnTo>
                          <a:pt x="2997" y="3167"/>
                        </a:lnTo>
                        <a:lnTo>
                          <a:pt x="2999" y="3161"/>
                        </a:lnTo>
                        <a:lnTo>
                          <a:pt x="2979" y="3223"/>
                        </a:lnTo>
                        <a:lnTo>
                          <a:pt x="2966" y="3282"/>
                        </a:lnTo>
                        <a:lnTo>
                          <a:pt x="2953" y="3331"/>
                        </a:lnTo>
                        <a:cubicBezTo>
                          <a:pt x="2952" y="3333"/>
                          <a:pt x="2951" y="3334"/>
                          <a:pt x="2950" y="3336"/>
                        </a:cubicBezTo>
                        <a:lnTo>
                          <a:pt x="2934" y="3365"/>
                        </a:lnTo>
                        <a:cubicBezTo>
                          <a:pt x="2934" y="3367"/>
                          <a:pt x="2933" y="3368"/>
                          <a:pt x="2931" y="3369"/>
                        </a:cubicBezTo>
                        <a:lnTo>
                          <a:pt x="2916" y="3386"/>
                        </a:lnTo>
                        <a:lnTo>
                          <a:pt x="2919" y="3383"/>
                        </a:lnTo>
                        <a:lnTo>
                          <a:pt x="2909" y="3400"/>
                        </a:lnTo>
                        <a:lnTo>
                          <a:pt x="2912" y="3391"/>
                        </a:lnTo>
                        <a:lnTo>
                          <a:pt x="2908" y="3417"/>
                        </a:lnTo>
                        <a:lnTo>
                          <a:pt x="2908" y="3409"/>
                        </a:lnTo>
                        <a:lnTo>
                          <a:pt x="2916" y="3452"/>
                        </a:lnTo>
                        <a:lnTo>
                          <a:pt x="2932" y="3500"/>
                        </a:lnTo>
                        <a:lnTo>
                          <a:pt x="2949" y="3554"/>
                        </a:lnTo>
                        <a:lnTo>
                          <a:pt x="2962" y="3604"/>
                        </a:lnTo>
                        <a:lnTo>
                          <a:pt x="2972" y="3646"/>
                        </a:lnTo>
                        <a:lnTo>
                          <a:pt x="2983" y="3685"/>
                        </a:lnTo>
                        <a:cubicBezTo>
                          <a:pt x="2984" y="3686"/>
                          <a:pt x="2984" y="3688"/>
                          <a:pt x="2984" y="3690"/>
                        </a:cubicBezTo>
                        <a:lnTo>
                          <a:pt x="2985" y="3708"/>
                        </a:lnTo>
                        <a:cubicBezTo>
                          <a:pt x="2986" y="3710"/>
                          <a:pt x="2985" y="3712"/>
                          <a:pt x="2985" y="3713"/>
                        </a:cubicBezTo>
                        <a:lnTo>
                          <a:pt x="2982" y="3731"/>
                        </a:lnTo>
                        <a:cubicBezTo>
                          <a:pt x="2982" y="3734"/>
                          <a:pt x="2981" y="3737"/>
                          <a:pt x="2979" y="3740"/>
                        </a:cubicBezTo>
                        <a:lnTo>
                          <a:pt x="2969" y="3757"/>
                        </a:lnTo>
                        <a:cubicBezTo>
                          <a:pt x="2968" y="3759"/>
                          <a:pt x="2966" y="3761"/>
                          <a:pt x="2964" y="3763"/>
                        </a:cubicBezTo>
                        <a:lnTo>
                          <a:pt x="2945" y="3779"/>
                        </a:lnTo>
                        <a:cubicBezTo>
                          <a:pt x="2944" y="3780"/>
                          <a:pt x="2942" y="3781"/>
                          <a:pt x="2940" y="3782"/>
                        </a:cubicBezTo>
                        <a:lnTo>
                          <a:pt x="2909" y="3798"/>
                        </a:lnTo>
                        <a:lnTo>
                          <a:pt x="2863" y="3814"/>
                        </a:lnTo>
                        <a:lnTo>
                          <a:pt x="2811" y="3829"/>
                        </a:lnTo>
                        <a:lnTo>
                          <a:pt x="2755" y="3844"/>
                        </a:lnTo>
                        <a:lnTo>
                          <a:pt x="2698" y="3856"/>
                        </a:lnTo>
                        <a:lnTo>
                          <a:pt x="2645" y="3867"/>
                        </a:lnTo>
                        <a:lnTo>
                          <a:pt x="2598" y="3876"/>
                        </a:lnTo>
                        <a:lnTo>
                          <a:pt x="2560" y="3882"/>
                        </a:lnTo>
                        <a:lnTo>
                          <a:pt x="2533" y="3886"/>
                        </a:lnTo>
                        <a:lnTo>
                          <a:pt x="2510" y="3888"/>
                        </a:lnTo>
                        <a:cubicBezTo>
                          <a:pt x="2508" y="3888"/>
                          <a:pt x="2507" y="3888"/>
                          <a:pt x="2506" y="3888"/>
                        </a:cubicBezTo>
                        <a:lnTo>
                          <a:pt x="2477" y="3886"/>
                        </a:lnTo>
                        <a:cubicBezTo>
                          <a:pt x="2474" y="3886"/>
                          <a:pt x="2472" y="3886"/>
                          <a:pt x="2470" y="3885"/>
                        </a:cubicBezTo>
                        <a:lnTo>
                          <a:pt x="2449" y="3877"/>
                        </a:lnTo>
                        <a:lnTo>
                          <a:pt x="2420" y="3862"/>
                        </a:lnTo>
                        <a:lnTo>
                          <a:pt x="2390" y="3840"/>
                        </a:lnTo>
                        <a:cubicBezTo>
                          <a:pt x="2388" y="3839"/>
                          <a:pt x="2387" y="3838"/>
                          <a:pt x="2386" y="3837"/>
                        </a:cubicBezTo>
                        <a:lnTo>
                          <a:pt x="2359" y="3809"/>
                        </a:lnTo>
                        <a:lnTo>
                          <a:pt x="2329" y="3778"/>
                        </a:lnTo>
                        <a:lnTo>
                          <a:pt x="2333" y="3781"/>
                        </a:lnTo>
                        <a:lnTo>
                          <a:pt x="2294" y="3754"/>
                        </a:lnTo>
                        <a:lnTo>
                          <a:pt x="2298" y="3757"/>
                        </a:lnTo>
                        <a:lnTo>
                          <a:pt x="2272" y="3746"/>
                        </a:lnTo>
                        <a:lnTo>
                          <a:pt x="2276" y="3747"/>
                        </a:lnTo>
                        <a:lnTo>
                          <a:pt x="2243" y="3739"/>
                        </a:lnTo>
                        <a:lnTo>
                          <a:pt x="2171" y="3726"/>
                        </a:lnTo>
                        <a:lnTo>
                          <a:pt x="2134" y="3717"/>
                        </a:lnTo>
                        <a:lnTo>
                          <a:pt x="2102" y="3705"/>
                        </a:lnTo>
                        <a:cubicBezTo>
                          <a:pt x="2100" y="3704"/>
                          <a:pt x="2098" y="3703"/>
                          <a:pt x="2096" y="3702"/>
                        </a:cubicBezTo>
                        <a:lnTo>
                          <a:pt x="2074" y="3686"/>
                        </a:lnTo>
                        <a:cubicBezTo>
                          <a:pt x="2072" y="3684"/>
                          <a:pt x="2069" y="3681"/>
                          <a:pt x="2068" y="3678"/>
                        </a:cubicBezTo>
                        <a:lnTo>
                          <a:pt x="2056" y="3657"/>
                        </a:lnTo>
                        <a:cubicBezTo>
                          <a:pt x="2053" y="3653"/>
                          <a:pt x="2052" y="3649"/>
                          <a:pt x="2053" y="3644"/>
                        </a:cubicBezTo>
                        <a:lnTo>
                          <a:pt x="2055" y="3614"/>
                        </a:lnTo>
                        <a:cubicBezTo>
                          <a:pt x="2055" y="3612"/>
                          <a:pt x="2055" y="3610"/>
                          <a:pt x="2056" y="3608"/>
                        </a:cubicBezTo>
                        <a:lnTo>
                          <a:pt x="2069" y="3571"/>
                        </a:lnTo>
                        <a:cubicBezTo>
                          <a:pt x="2069" y="3569"/>
                          <a:pt x="2070" y="3568"/>
                          <a:pt x="2070" y="3567"/>
                        </a:cubicBezTo>
                        <a:lnTo>
                          <a:pt x="2093" y="3524"/>
                        </a:lnTo>
                        <a:lnTo>
                          <a:pt x="2120" y="3478"/>
                        </a:lnTo>
                        <a:lnTo>
                          <a:pt x="2148" y="3432"/>
                        </a:lnTo>
                        <a:lnTo>
                          <a:pt x="2172" y="3390"/>
                        </a:lnTo>
                        <a:lnTo>
                          <a:pt x="2189" y="3353"/>
                        </a:lnTo>
                        <a:lnTo>
                          <a:pt x="2187" y="3357"/>
                        </a:lnTo>
                        <a:lnTo>
                          <a:pt x="2195" y="3327"/>
                        </a:lnTo>
                        <a:lnTo>
                          <a:pt x="2195" y="3337"/>
                        </a:lnTo>
                        <a:lnTo>
                          <a:pt x="2191" y="3313"/>
                        </a:lnTo>
                        <a:lnTo>
                          <a:pt x="2193" y="3321"/>
                        </a:lnTo>
                        <a:lnTo>
                          <a:pt x="2182" y="3300"/>
                        </a:lnTo>
                        <a:lnTo>
                          <a:pt x="2188" y="3307"/>
                        </a:lnTo>
                        <a:lnTo>
                          <a:pt x="2150" y="3275"/>
                        </a:lnTo>
                        <a:lnTo>
                          <a:pt x="2156" y="3279"/>
                        </a:lnTo>
                        <a:lnTo>
                          <a:pt x="2114" y="3261"/>
                        </a:lnTo>
                        <a:lnTo>
                          <a:pt x="2118" y="3262"/>
                        </a:lnTo>
                        <a:lnTo>
                          <a:pt x="2101" y="3258"/>
                        </a:lnTo>
                        <a:lnTo>
                          <a:pt x="2108" y="3258"/>
                        </a:lnTo>
                        <a:lnTo>
                          <a:pt x="2096" y="3259"/>
                        </a:lnTo>
                        <a:lnTo>
                          <a:pt x="2113" y="3251"/>
                        </a:lnTo>
                        <a:lnTo>
                          <a:pt x="2106" y="3259"/>
                        </a:lnTo>
                        <a:lnTo>
                          <a:pt x="2111" y="3249"/>
                        </a:lnTo>
                        <a:lnTo>
                          <a:pt x="2107" y="3267"/>
                        </a:lnTo>
                        <a:lnTo>
                          <a:pt x="2107" y="3262"/>
                        </a:lnTo>
                        <a:lnTo>
                          <a:pt x="2105" y="3311"/>
                        </a:lnTo>
                        <a:lnTo>
                          <a:pt x="2106" y="3335"/>
                        </a:lnTo>
                        <a:lnTo>
                          <a:pt x="2107" y="3356"/>
                        </a:lnTo>
                        <a:lnTo>
                          <a:pt x="2108" y="3371"/>
                        </a:lnTo>
                        <a:lnTo>
                          <a:pt x="2109" y="3375"/>
                        </a:lnTo>
                        <a:lnTo>
                          <a:pt x="2110" y="3385"/>
                        </a:lnTo>
                        <a:cubicBezTo>
                          <a:pt x="2111" y="3395"/>
                          <a:pt x="2106" y="3405"/>
                          <a:pt x="2097" y="3409"/>
                        </a:cubicBezTo>
                        <a:cubicBezTo>
                          <a:pt x="2088" y="3414"/>
                          <a:pt x="2077" y="3412"/>
                          <a:pt x="2070" y="3404"/>
                        </a:cubicBezTo>
                        <a:lnTo>
                          <a:pt x="2068" y="3403"/>
                        </a:lnTo>
                        <a:lnTo>
                          <a:pt x="2073" y="3407"/>
                        </a:lnTo>
                        <a:lnTo>
                          <a:pt x="2068" y="3404"/>
                        </a:lnTo>
                        <a:lnTo>
                          <a:pt x="2088" y="3406"/>
                        </a:lnTo>
                        <a:lnTo>
                          <a:pt x="2075" y="3410"/>
                        </a:lnTo>
                        <a:lnTo>
                          <a:pt x="2080" y="3408"/>
                        </a:lnTo>
                        <a:lnTo>
                          <a:pt x="2053" y="3425"/>
                        </a:lnTo>
                        <a:lnTo>
                          <a:pt x="2017" y="3449"/>
                        </a:lnTo>
                        <a:lnTo>
                          <a:pt x="1977" y="3473"/>
                        </a:lnTo>
                        <a:lnTo>
                          <a:pt x="1945" y="3489"/>
                        </a:lnTo>
                        <a:cubicBezTo>
                          <a:pt x="1943" y="3490"/>
                          <a:pt x="1942" y="3490"/>
                          <a:pt x="1940" y="3491"/>
                        </a:cubicBezTo>
                        <a:lnTo>
                          <a:pt x="1922" y="3495"/>
                        </a:lnTo>
                        <a:cubicBezTo>
                          <a:pt x="1918" y="3496"/>
                          <a:pt x="1914" y="3496"/>
                          <a:pt x="1910" y="3495"/>
                        </a:cubicBezTo>
                        <a:lnTo>
                          <a:pt x="1899" y="3492"/>
                        </a:lnTo>
                        <a:cubicBezTo>
                          <a:pt x="1897" y="3491"/>
                          <a:pt x="1895" y="3490"/>
                          <a:pt x="1893" y="3489"/>
                        </a:cubicBezTo>
                        <a:lnTo>
                          <a:pt x="1883" y="3483"/>
                        </a:lnTo>
                        <a:lnTo>
                          <a:pt x="1889" y="3486"/>
                        </a:lnTo>
                        <a:lnTo>
                          <a:pt x="1874" y="3482"/>
                        </a:lnTo>
                        <a:lnTo>
                          <a:pt x="1878" y="3482"/>
                        </a:lnTo>
                        <a:lnTo>
                          <a:pt x="1835" y="3478"/>
                        </a:lnTo>
                        <a:lnTo>
                          <a:pt x="1781" y="3473"/>
                        </a:lnTo>
                        <a:lnTo>
                          <a:pt x="1715" y="3468"/>
                        </a:lnTo>
                        <a:lnTo>
                          <a:pt x="1637" y="3455"/>
                        </a:lnTo>
                        <a:lnTo>
                          <a:pt x="1550" y="3432"/>
                        </a:lnTo>
                        <a:lnTo>
                          <a:pt x="1504" y="3415"/>
                        </a:lnTo>
                        <a:cubicBezTo>
                          <a:pt x="1503" y="3415"/>
                          <a:pt x="1502" y="3414"/>
                          <a:pt x="1501" y="3413"/>
                        </a:cubicBezTo>
                        <a:lnTo>
                          <a:pt x="1461" y="3390"/>
                        </a:lnTo>
                        <a:cubicBezTo>
                          <a:pt x="1459" y="3389"/>
                          <a:pt x="1458" y="3388"/>
                          <a:pt x="1456" y="3387"/>
                        </a:cubicBezTo>
                        <a:lnTo>
                          <a:pt x="1419" y="3354"/>
                        </a:lnTo>
                        <a:lnTo>
                          <a:pt x="1383" y="3312"/>
                        </a:lnTo>
                        <a:lnTo>
                          <a:pt x="1351" y="3270"/>
                        </a:lnTo>
                        <a:lnTo>
                          <a:pt x="1321" y="3234"/>
                        </a:lnTo>
                        <a:lnTo>
                          <a:pt x="1293" y="3206"/>
                        </a:lnTo>
                        <a:lnTo>
                          <a:pt x="1268" y="3183"/>
                        </a:lnTo>
                        <a:lnTo>
                          <a:pt x="1242" y="3157"/>
                        </a:lnTo>
                        <a:cubicBezTo>
                          <a:pt x="1241" y="3156"/>
                          <a:pt x="1240" y="3155"/>
                          <a:pt x="1239" y="3153"/>
                        </a:cubicBezTo>
                        <a:lnTo>
                          <a:pt x="1221" y="3124"/>
                        </a:lnTo>
                        <a:cubicBezTo>
                          <a:pt x="1220" y="3122"/>
                          <a:pt x="1219" y="3120"/>
                          <a:pt x="1218" y="3118"/>
                        </a:cubicBezTo>
                        <a:lnTo>
                          <a:pt x="1208" y="3081"/>
                        </a:lnTo>
                        <a:cubicBezTo>
                          <a:pt x="1208" y="3079"/>
                          <a:pt x="1208" y="3078"/>
                          <a:pt x="1208" y="3076"/>
                        </a:cubicBezTo>
                        <a:lnTo>
                          <a:pt x="1205" y="3036"/>
                        </a:lnTo>
                        <a:lnTo>
                          <a:pt x="1203" y="2993"/>
                        </a:lnTo>
                        <a:lnTo>
                          <a:pt x="1200" y="2954"/>
                        </a:lnTo>
                        <a:lnTo>
                          <a:pt x="1192" y="2915"/>
                        </a:lnTo>
                        <a:lnTo>
                          <a:pt x="1182" y="2874"/>
                        </a:lnTo>
                        <a:lnTo>
                          <a:pt x="1175" y="2833"/>
                        </a:lnTo>
                        <a:lnTo>
                          <a:pt x="1173" y="2793"/>
                        </a:lnTo>
                        <a:cubicBezTo>
                          <a:pt x="1172" y="2790"/>
                          <a:pt x="1173" y="2787"/>
                          <a:pt x="1173" y="2785"/>
                        </a:cubicBezTo>
                        <a:lnTo>
                          <a:pt x="1183" y="2750"/>
                        </a:lnTo>
                        <a:cubicBezTo>
                          <a:pt x="1184" y="2748"/>
                          <a:pt x="1184" y="2747"/>
                          <a:pt x="1185" y="2745"/>
                        </a:cubicBezTo>
                        <a:lnTo>
                          <a:pt x="1202" y="2713"/>
                        </a:lnTo>
                        <a:lnTo>
                          <a:pt x="1220" y="2683"/>
                        </a:lnTo>
                        <a:lnTo>
                          <a:pt x="1218" y="2686"/>
                        </a:lnTo>
                        <a:lnTo>
                          <a:pt x="1228" y="2658"/>
                        </a:lnTo>
                        <a:lnTo>
                          <a:pt x="1227" y="2669"/>
                        </a:lnTo>
                        <a:lnTo>
                          <a:pt x="1224" y="2643"/>
                        </a:lnTo>
                        <a:lnTo>
                          <a:pt x="1225" y="2650"/>
                        </a:lnTo>
                        <a:lnTo>
                          <a:pt x="1215" y="2627"/>
                        </a:lnTo>
                        <a:lnTo>
                          <a:pt x="1205" y="2603"/>
                        </a:lnTo>
                        <a:cubicBezTo>
                          <a:pt x="1205" y="2601"/>
                          <a:pt x="1204" y="2599"/>
                          <a:pt x="1204" y="2597"/>
                        </a:cubicBezTo>
                        <a:lnTo>
                          <a:pt x="1200" y="2572"/>
                        </a:lnTo>
                        <a:cubicBezTo>
                          <a:pt x="1199" y="2569"/>
                          <a:pt x="1199" y="2566"/>
                          <a:pt x="1200" y="2562"/>
                        </a:cubicBezTo>
                        <a:lnTo>
                          <a:pt x="1208" y="2532"/>
                        </a:lnTo>
                        <a:cubicBezTo>
                          <a:pt x="1209" y="2531"/>
                          <a:pt x="1209" y="2530"/>
                          <a:pt x="1210" y="2529"/>
                        </a:cubicBezTo>
                        <a:lnTo>
                          <a:pt x="1225" y="2495"/>
                        </a:lnTo>
                        <a:lnTo>
                          <a:pt x="1240" y="2463"/>
                        </a:lnTo>
                        <a:lnTo>
                          <a:pt x="1246" y="2446"/>
                        </a:lnTo>
                        <a:lnTo>
                          <a:pt x="1245" y="2459"/>
                        </a:lnTo>
                        <a:lnTo>
                          <a:pt x="1243" y="2451"/>
                        </a:lnTo>
                        <a:lnTo>
                          <a:pt x="1269" y="2469"/>
                        </a:lnTo>
                        <a:lnTo>
                          <a:pt x="1261" y="2470"/>
                        </a:lnTo>
                        <a:lnTo>
                          <a:pt x="1271" y="2467"/>
                        </a:lnTo>
                        <a:lnTo>
                          <a:pt x="1245" y="2483"/>
                        </a:lnTo>
                        <a:lnTo>
                          <a:pt x="1229" y="2495"/>
                        </a:lnTo>
                        <a:lnTo>
                          <a:pt x="1232" y="2493"/>
                        </a:lnTo>
                        <a:lnTo>
                          <a:pt x="1212" y="2515"/>
                        </a:lnTo>
                        <a:cubicBezTo>
                          <a:pt x="1211" y="2516"/>
                          <a:pt x="1210" y="2517"/>
                          <a:pt x="1209" y="2518"/>
                        </a:cubicBezTo>
                        <a:lnTo>
                          <a:pt x="1185" y="2536"/>
                        </a:lnTo>
                        <a:cubicBezTo>
                          <a:pt x="1183" y="2537"/>
                          <a:pt x="1180" y="2539"/>
                          <a:pt x="1177" y="2539"/>
                        </a:cubicBezTo>
                        <a:lnTo>
                          <a:pt x="1150" y="2547"/>
                        </a:lnTo>
                        <a:cubicBezTo>
                          <a:pt x="1146" y="2549"/>
                          <a:pt x="1141" y="2549"/>
                          <a:pt x="1136" y="2547"/>
                        </a:cubicBezTo>
                        <a:lnTo>
                          <a:pt x="1105" y="2537"/>
                        </a:lnTo>
                        <a:cubicBezTo>
                          <a:pt x="1103" y="2537"/>
                          <a:pt x="1101" y="2536"/>
                          <a:pt x="1100" y="2535"/>
                        </a:cubicBezTo>
                        <a:lnTo>
                          <a:pt x="1066" y="2514"/>
                        </a:lnTo>
                        <a:lnTo>
                          <a:pt x="1030" y="2491"/>
                        </a:lnTo>
                        <a:lnTo>
                          <a:pt x="999" y="2475"/>
                        </a:lnTo>
                        <a:lnTo>
                          <a:pt x="1004" y="2477"/>
                        </a:lnTo>
                        <a:lnTo>
                          <a:pt x="976" y="2469"/>
                        </a:lnTo>
                        <a:lnTo>
                          <a:pt x="955" y="2465"/>
                        </a:lnTo>
                        <a:lnTo>
                          <a:pt x="930" y="2463"/>
                        </a:lnTo>
                        <a:lnTo>
                          <a:pt x="892" y="2459"/>
                        </a:lnTo>
                        <a:lnTo>
                          <a:pt x="868" y="2457"/>
                        </a:lnTo>
                        <a:lnTo>
                          <a:pt x="839" y="2454"/>
                        </a:lnTo>
                        <a:lnTo>
                          <a:pt x="776" y="2450"/>
                        </a:lnTo>
                        <a:lnTo>
                          <a:pt x="711" y="2443"/>
                        </a:lnTo>
                        <a:lnTo>
                          <a:pt x="682" y="2438"/>
                        </a:lnTo>
                        <a:lnTo>
                          <a:pt x="658" y="2432"/>
                        </a:lnTo>
                        <a:cubicBezTo>
                          <a:pt x="655" y="2431"/>
                          <a:pt x="653" y="2430"/>
                          <a:pt x="650" y="2428"/>
                        </a:cubicBezTo>
                        <a:lnTo>
                          <a:pt x="621" y="2407"/>
                        </a:lnTo>
                        <a:cubicBezTo>
                          <a:pt x="619" y="2405"/>
                          <a:pt x="616" y="2403"/>
                          <a:pt x="615" y="2400"/>
                        </a:cubicBezTo>
                        <a:lnTo>
                          <a:pt x="599" y="2373"/>
                        </a:lnTo>
                        <a:lnTo>
                          <a:pt x="585" y="2349"/>
                        </a:lnTo>
                        <a:lnTo>
                          <a:pt x="592" y="2356"/>
                        </a:lnTo>
                        <a:lnTo>
                          <a:pt x="583" y="2350"/>
                        </a:lnTo>
                        <a:lnTo>
                          <a:pt x="593" y="2354"/>
                        </a:lnTo>
                        <a:lnTo>
                          <a:pt x="581" y="2352"/>
                        </a:lnTo>
                        <a:lnTo>
                          <a:pt x="593" y="2351"/>
                        </a:lnTo>
                        <a:lnTo>
                          <a:pt x="577" y="2357"/>
                        </a:lnTo>
                        <a:lnTo>
                          <a:pt x="581" y="2355"/>
                        </a:lnTo>
                        <a:lnTo>
                          <a:pt x="563" y="2366"/>
                        </a:lnTo>
                        <a:lnTo>
                          <a:pt x="566" y="2364"/>
                        </a:lnTo>
                        <a:lnTo>
                          <a:pt x="526" y="2398"/>
                        </a:lnTo>
                        <a:lnTo>
                          <a:pt x="486" y="2433"/>
                        </a:lnTo>
                        <a:lnTo>
                          <a:pt x="465" y="2447"/>
                        </a:lnTo>
                        <a:cubicBezTo>
                          <a:pt x="464" y="2448"/>
                          <a:pt x="463" y="2449"/>
                          <a:pt x="461" y="2449"/>
                        </a:cubicBezTo>
                        <a:lnTo>
                          <a:pt x="443" y="2457"/>
                        </a:lnTo>
                        <a:lnTo>
                          <a:pt x="407" y="2468"/>
                        </a:lnTo>
                        <a:lnTo>
                          <a:pt x="373" y="2475"/>
                        </a:lnTo>
                        <a:cubicBezTo>
                          <a:pt x="370" y="2476"/>
                          <a:pt x="368" y="2476"/>
                          <a:pt x="365" y="2475"/>
                        </a:cubicBezTo>
                        <a:lnTo>
                          <a:pt x="351" y="2473"/>
                        </a:lnTo>
                        <a:cubicBezTo>
                          <a:pt x="348" y="2473"/>
                          <a:pt x="345" y="2472"/>
                          <a:pt x="343" y="2470"/>
                        </a:cubicBezTo>
                        <a:lnTo>
                          <a:pt x="329" y="2462"/>
                        </a:lnTo>
                        <a:cubicBezTo>
                          <a:pt x="326" y="2461"/>
                          <a:pt x="324" y="2460"/>
                          <a:pt x="323" y="2458"/>
                        </a:cubicBezTo>
                        <a:lnTo>
                          <a:pt x="311" y="2445"/>
                        </a:lnTo>
                        <a:cubicBezTo>
                          <a:pt x="310" y="2443"/>
                          <a:pt x="308" y="2442"/>
                          <a:pt x="307" y="2440"/>
                        </a:cubicBezTo>
                        <a:lnTo>
                          <a:pt x="296" y="2420"/>
                        </a:lnTo>
                        <a:close/>
                        <a:moveTo>
                          <a:pt x="349" y="2417"/>
                        </a:moveTo>
                        <a:lnTo>
                          <a:pt x="346" y="2412"/>
                        </a:lnTo>
                        <a:lnTo>
                          <a:pt x="358" y="2425"/>
                        </a:lnTo>
                        <a:lnTo>
                          <a:pt x="352" y="2421"/>
                        </a:lnTo>
                        <a:lnTo>
                          <a:pt x="366" y="2429"/>
                        </a:lnTo>
                        <a:lnTo>
                          <a:pt x="358" y="2426"/>
                        </a:lnTo>
                        <a:lnTo>
                          <a:pt x="372" y="2428"/>
                        </a:lnTo>
                        <a:lnTo>
                          <a:pt x="364" y="2428"/>
                        </a:lnTo>
                        <a:lnTo>
                          <a:pt x="394" y="2422"/>
                        </a:lnTo>
                        <a:lnTo>
                          <a:pt x="424" y="2414"/>
                        </a:lnTo>
                        <a:lnTo>
                          <a:pt x="442" y="2406"/>
                        </a:lnTo>
                        <a:lnTo>
                          <a:pt x="438" y="2408"/>
                        </a:lnTo>
                        <a:lnTo>
                          <a:pt x="455" y="2396"/>
                        </a:lnTo>
                        <a:lnTo>
                          <a:pt x="495" y="2361"/>
                        </a:lnTo>
                        <a:lnTo>
                          <a:pt x="535" y="2327"/>
                        </a:lnTo>
                        <a:cubicBezTo>
                          <a:pt x="536" y="2326"/>
                          <a:pt x="537" y="2326"/>
                          <a:pt x="538" y="2325"/>
                        </a:cubicBezTo>
                        <a:lnTo>
                          <a:pt x="556" y="2314"/>
                        </a:lnTo>
                        <a:cubicBezTo>
                          <a:pt x="557" y="2313"/>
                          <a:pt x="559" y="2313"/>
                          <a:pt x="560" y="2312"/>
                        </a:cubicBezTo>
                        <a:lnTo>
                          <a:pt x="576" y="2306"/>
                        </a:lnTo>
                        <a:cubicBezTo>
                          <a:pt x="580" y="2305"/>
                          <a:pt x="584" y="2304"/>
                          <a:pt x="588" y="2305"/>
                        </a:cubicBezTo>
                        <a:lnTo>
                          <a:pt x="600" y="2307"/>
                        </a:lnTo>
                        <a:cubicBezTo>
                          <a:pt x="604" y="2307"/>
                          <a:pt x="607" y="2309"/>
                          <a:pt x="610" y="2310"/>
                        </a:cubicBezTo>
                        <a:lnTo>
                          <a:pt x="619" y="2316"/>
                        </a:lnTo>
                        <a:cubicBezTo>
                          <a:pt x="622" y="2319"/>
                          <a:pt x="624" y="2321"/>
                          <a:pt x="626" y="2324"/>
                        </a:cubicBezTo>
                        <a:lnTo>
                          <a:pt x="640" y="2348"/>
                        </a:lnTo>
                        <a:lnTo>
                          <a:pt x="656" y="2375"/>
                        </a:lnTo>
                        <a:lnTo>
                          <a:pt x="650" y="2368"/>
                        </a:lnTo>
                        <a:lnTo>
                          <a:pt x="679" y="2389"/>
                        </a:lnTo>
                        <a:lnTo>
                          <a:pt x="671" y="2385"/>
                        </a:lnTo>
                        <a:lnTo>
                          <a:pt x="691" y="2391"/>
                        </a:lnTo>
                        <a:lnTo>
                          <a:pt x="716" y="2396"/>
                        </a:lnTo>
                        <a:lnTo>
                          <a:pt x="779" y="2403"/>
                        </a:lnTo>
                        <a:lnTo>
                          <a:pt x="844" y="2407"/>
                        </a:lnTo>
                        <a:lnTo>
                          <a:pt x="872" y="2410"/>
                        </a:lnTo>
                        <a:lnTo>
                          <a:pt x="897" y="2412"/>
                        </a:lnTo>
                        <a:lnTo>
                          <a:pt x="933" y="2416"/>
                        </a:lnTo>
                        <a:lnTo>
                          <a:pt x="962" y="2418"/>
                        </a:lnTo>
                        <a:lnTo>
                          <a:pt x="989" y="2422"/>
                        </a:lnTo>
                        <a:lnTo>
                          <a:pt x="1017" y="2430"/>
                        </a:lnTo>
                        <a:cubicBezTo>
                          <a:pt x="1019" y="2431"/>
                          <a:pt x="1020" y="2431"/>
                          <a:pt x="1021" y="2432"/>
                        </a:cubicBezTo>
                        <a:lnTo>
                          <a:pt x="1057" y="2450"/>
                        </a:lnTo>
                        <a:lnTo>
                          <a:pt x="1091" y="2473"/>
                        </a:lnTo>
                        <a:lnTo>
                          <a:pt x="1125" y="2494"/>
                        </a:lnTo>
                        <a:lnTo>
                          <a:pt x="1120" y="2492"/>
                        </a:lnTo>
                        <a:lnTo>
                          <a:pt x="1151" y="2502"/>
                        </a:lnTo>
                        <a:lnTo>
                          <a:pt x="1137" y="2501"/>
                        </a:lnTo>
                        <a:lnTo>
                          <a:pt x="1164" y="2493"/>
                        </a:lnTo>
                        <a:lnTo>
                          <a:pt x="1156" y="2497"/>
                        </a:lnTo>
                        <a:lnTo>
                          <a:pt x="1180" y="2479"/>
                        </a:lnTo>
                        <a:lnTo>
                          <a:pt x="1177" y="2482"/>
                        </a:lnTo>
                        <a:lnTo>
                          <a:pt x="1197" y="2460"/>
                        </a:lnTo>
                        <a:cubicBezTo>
                          <a:pt x="1198" y="2459"/>
                          <a:pt x="1199" y="2458"/>
                          <a:pt x="1200" y="2458"/>
                        </a:cubicBezTo>
                        <a:lnTo>
                          <a:pt x="1220" y="2442"/>
                        </a:lnTo>
                        <a:lnTo>
                          <a:pt x="1246" y="2426"/>
                        </a:lnTo>
                        <a:cubicBezTo>
                          <a:pt x="1249" y="2424"/>
                          <a:pt x="1252" y="2423"/>
                          <a:pt x="1255" y="2423"/>
                        </a:cubicBezTo>
                        <a:lnTo>
                          <a:pt x="1263" y="2422"/>
                        </a:lnTo>
                        <a:cubicBezTo>
                          <a:pt x="1276" y="2420"/>
                          <a:pt x="1287" y="2428"/>
                          <a:pt x="1290" y="2440"/>
                        </a:cubicBezTo>
                        <a:lnTo>
                          <a:pt x="1292" y="2448"/>
                        </a:lnTo>
                        <a:cubicBezTo>
                          <a:pt x="1293" y="2452"/>
                          <a:pt x="1293" y="2457"/>
                          <a:pt x="1291" y="2461"/>
                        </a:cubicBezTo>
                        <a:lnTo>
                          <a:pt x="1283" y="2484"/>
                        </a:lnTo>
                        <a:lnTo>
                          <a:pt x="1268" y="2514"/>
                        </a:lnTo>
                        <a:lnTo>
                          <a:pt x="1253" y="2548"/>
                        </a:lnTo>
                        <a:lnTo>
                          <a:pt x="1255" y="2545"/>
                        </a:lnTo>
                        <a:lnTo>
                          <a:pt x="1247" y="2575"/>
                        </a:lnTo>
                        <a:lnTo>
                          <a:pt x="1247" y="2565"/>
                        </a:lnTo>
                        <a:lnTo>
                          <a:pt x="1251" y="2590"/>
                        </a:lnTo>
                        <a:lnTo>
                          <a:pt x="1250" y="2584"/>
                        </a:lnTo>
                        <a:lnTo>
                          <a:pt x="1259" y="2608"/>
                        </a:lnTo>
                        <a:lnTo>
                          <a:pt x="1269" y="2631"/>
                        </a:lnTo>
                        <a:cubicBezTo>
                          <a:pt x="1270" y="2633"/>
                          <a:pt x="1271" y="2635"/>
                          <a:pt x="1271" y="2638"/>
                        </a:cubicBezTo>
                        <a:lnTo>
                          <a:pt x="1274" y="2664"/>
                        </a:lnTo>
                        <a:cubicBezTo>
                          <a:pt x="1275" y="2667"/>
                          <a:pt x="1274" y="2671"/>
                          <a:pt x="1273" y="2675"/>
                        </a:cubicBezTo>
                        <a:lnTo>
                          <a:pt x="1263" y="2703"/>
                        </a:lnTo>
                        <a:cubicBezTo>
                          <a:pt x="1263" y="2704"/>
                          <a:pt x="1262" y="2705"/>
                          <a:pt x="1261" y="2706"/>
                        </a:cubicBezTo>
                        <a:lnTo>
                          <a:pt x="1245" y="2736"/>
                        </a:lnTo>
                        <a:lnTo>
                          <a:pt x="1228" y="2768"/>
                        </a:lnTo>
                        <a:lnTo>
                          <a:pt x="1230" y="2763"/>
                        </a:lnTo>
                        <a:lnTo>
                          <a:pt x="1220" y="2798"/>
                        </a:lnTo>
                        <a:lnTo>
                          <a:pt x="1220" y="2790"/>
                        </a:lnTo>
                        <a:lnTo>
                          <a:pt x="1222" y="2824"/>
                        </a:lnTo>
                        <a:lnTo>
                          <a:pt x="1229" y="2863"/>
                        </a:lnTo>
                        <a:lnTo>
                          <a:pt x="1239" y="2906"/>
                        </a:lnTo>
                        <a:lnTo>
                          <a:pt x="1247" y="2949"/>
                        </a:lnTo>
                        <a:lnTo>
                          <a:pt x="1251" y="2992"/>
                        </a:lnTo>
                        <a:lnTo>
                          <a:pt x="1252" y="3033"/>
                        </a:lnTo>
                        <a:lnTo>
                          <a:pt x="1255" y="3073"/>
                        </a:lnTo>
                        <a:lnTo>
                          <a:pt x="1255" y="3068"/>
                        </a:lnTo>
                        <a:lnTo>
                          <a:pt x="1265" y="3105"/>
                        </a:lnTo>
                        <a:lnTo>
                          <a:pt x="1262" y="3099"/>
                        </a:lnTo>
                        <a:lnTo>
                          <a:pt x="1280" y="3128"/>
                        </a:lnTo>
                        <a:lnTo>
                          <a:pt x="1277" y="3124"/>
                        </a:lnTo>
                        <a:lnTo>
                          <a:pt x="1299" y="3148"/>
                        </a:lnTo>
                        <a:lnTo>
                          <a:pt x="1327" y="3172"/>
                        </a:lnTo>
                        <a:lnTo>
                          <a:pt x="1358" y="3203"/>
                        </a:lnTo>
                        <a:lnTo>
                          <a:pt x="1388" y="3241"/>
                        </a:lnTo>
                        <a:lnTo>
                          <a:pt x="1420" y="3281"/>
                        </a:lnTo>
                        <a:lnTo>
                          <a:pt x="1451" y="3319"/>
                        </a:lnTo>
                        <a:lnTo>
                          <a:pt x="1488" y="3352"/>
                        </a:lnTo>
                        <a:lnTo>
                          <a:pt x="1484" y="3349"/>
                        </a:lnTo>
                        <a:lnTo>
                          <a:pt x="1524" y="3372"/>
                        </a:lnTo>
                        <a:lnTo>
                          <a:pt x="1521" y="3370"/>
                        </a:lnTo>
                        <a:lnTo>
                          <a:pt x="1563" y="3385"/>
                        </a:lnTo>
                        <a:lnTo>
                          <a:pt x="1646" y="3408"/>
                        </a:lnTo>
                        <a:lnTo>
                          <a:pt x="1718" y="3421"/>
                        </a:lnTo>
                        <a:lnTo>
                          <a:pt x="1786" y="3426"/>
                        </a:lnTo>
                        <a:lnTo>
                          <a:pt x="1840" y="3431"/>
                        </a:lnTo>
                        <a:lnTo>
                          <a:pt x="1883" y="3435"/>
                        </a:lnTo>
                        <a:cubicBezTo>
                          <a:pt x="1884" y="3435"/>
                          <a:pt x="1885" y="3435"/>
                          <a:pt x="1887" y="3435"/>
                        </a:cubicBezTo>
                        <a:lnTo>
                          <a:pt x="1902" y="3439"/>
                        </a:lnTo>
                        <a:cubicBezTo>
                          <a:pt x="1904" y="3440"/>
                          <a:pt x="1906" y="3441"/>
                          <a:pt x="1908" y="3442"/>
                        </a:cubicBezTo>
                        <a:lnTo>
                          <a:pt x="1918" y="3448"/>
                        </a:lnTo>
                        <a:lnTo>
                          <a:pt x="1912" y="3445"/>
                        </a:lnTo>
                        <a:lnTo>
                          <a:pt x="1923" y="3448"/>
                        </a:lnTo>
                        <a:lnTo>
                          <a:pt x="1911" y="3448"/>
                        </a:lnTo>
                        <a:lnTo>
                          <a:pt x="1929" y="3444"/>
                        </a:lnTo>
                        <a:lnTo>
                          <a:pt x="1924" y="3446"/>
                        </a:lnTo>
                        <a:lnTo>
                          <a:pt x="1952" y="3432"/>
                        </a:lnTo>
                        <a:lnTo>
                          <a:pt x="1990" y="3408"/>
                        </a:lnTo>
                        <a:lnTo>
                          <a:pt x="2028" y="3384"/>
                        </a:lnTo>
                        <a:lnTo>
                          <a:pt x="2055" y="3367"/>
                        </a:lnTo>
                        <a:cubicBezTo>
                          <a:pt x="2056" y="3366"/>
                          <a:pt x="2058" y="3365"/>
                          <a:pt x="2060" y="3365"/>
                        </a:cubicBezTo>
                        <a:lnTo>
                          <a:pt x="2073" y="3361"/>
                        </a:lnTo>
                        <a:cubicBezTo>
                          <a:pt x="2080" y="3359"/>
                          <a:pt x="2087" y="3359"/>
                          <a:pt x="2093" y="3363"/>
                        </a:cubicBezTo>
                        <a:lnTo>
                          <a:pt x="2098" y="3366"/>
                        </a:lnTo>
                        <a:cubicBezTo>
                          <a:pt x="2099" y="3367"/>
                          <a:pt x="2101" y="3368"/>
                          <a:pt x="2102" y="3369"/>
                        </a:cubicBezTo>
                        <a:lnTo>
                          <a:pt x="2103" y="3370"/>
                        </a:lnTo>
                        <a:lnTo>
                          <a:pt x="2063" y="3390"/>
                        </a:lnTo>
                        <a:lnTo>
                          <a:pt x="2062" y="3382"/>
                        </a:lnTo>
                        <a:lnTo>
                          <a:pt x="2061" y="3374"/>
                        </a:lnTo>
                        <a:lnTo>
                          <a:pt x="2059" y="3359"/>
                        </a:lnTo>
                        <a:lnTo>
                          <a:pt x="2058" y="3336"/>
                        </a:lnTo>
                        <a:lnTo>
                          <a:pt x="2057" y="3309"/>
                        </a:lnTo>
                        <a:lnTo>
                          <a:pt x="2059" y="3260"/>
                        </a:lnTo>
                        <a:cubicBezTo>
                          <a:pt x="2060" y="3259"/>
                          <a:pt x="2060" y="3258"/>
                          <a:pt x="2060" y="3256"/>
                        </a:cubicBezTo>
                        <a:lnTo>
                          <a:pt x="2064" y="3238"/>
                        </a:lnTo>
                        <a:cubicBezTo>
                          <a:pt x="2065" y="3234"/>
                          <a:pt x="2067" y="3231"/>
                          <a:pt x="2069" y="3228"/>
                        </a:cubicBezTo>
                        <a:lnTo>
                          <a:pt x="2076" y="3220"/>
                        </a:lnTo>
                        <a:cubicBezTo>
                          <a:pt x="2081" y="3215"/>
                          <a:pt x="2086" y="3212"/>
                          <a:pt x="2092" y="3212"/>
                        </a:cubicBezTo>
                        <a:lnTo>
                          <a:pt x="2104" y="3211"/>
                        </a:lnTo>
                        <a:cubicBezTo>
                          <a:pt x="2107" y="3210"/>
                          <a:pt x="2110" y="3211"/>
                          <a:pt x="2112" y="3211"/>
                        </a:cubicBezTo>
                        <a:lnTo>
                          <a:pt x="2129" y="3215"/>
                        </a:lnTo>
                        <a:cubicBezTo>
                          <a:pt x="2130" y="3215"/>
                          <a:pt x="2132" y="3216"/>
                          <a:pt x="2133" y="3216"/>
                        </a:cubicBezTo>
                        <a:lnTo>
                          <a:pt x="2175" y="3234"/>
                        </a:lnTo>
                        <a:cubicBezTo>
                          <a:pt x="2177" y="3235"/>
                          <a:pt x="2179" y="3237"/>
                          <a:pt x="2181" y="3238"/>
                        </a:cubicBezTo>
                        <a:lnTo>
                          <a:pt x="2219" y="3270"/>
                        </a:lnTo>
                        <a:cubicBezTo>
                          <a:pt x="2221" y="3272"/>
                          <a:pt x="2223" y="3275"/>
                          <a:pt x="2225" y="3277"/>
                        </a:cubicBezTo>
                        <a:lnTo>
                          <a:pt x="2236" y="3298"/>
                        </a:lnTo>
                        <a:cubicBezTo>
                          <a:pt x="2237" y="3301"/>
                          <a:pt x="2238" y="3303"/>
                          <a:pt x="2238" y="3306"/>
                        </a:cubicBezTo>
                        <a:lnTo>
                          <a:pt x="2242" y="3330"/>
                        </a:lnTo>
                        <a:cubicBezTo>
                          <a:pt x="2243" y="3333"/>
                          <a:pt x="2243" y="3336"/>
                          <a:pt x="2242" y="3340"/>
                        </a:cubicBezTo>
                        <a:lnTo>
                          <a:pt x="2234" y="3370"/>
                        </a:lnTo>
                        <a:cubicBezTo>
                          <a:pt x="2233" y="3371"/>
                          <a:pt x="2233" y="3372"/>
                          <a:pt x="2232" y="3374"/>
                        </a:cubicBezTo>
                        <a:lnTo>
                          <a:pt x="2213" y="3413"/>
                        </a:lnTo>
                        <a:lnTo>
                          <a:pt x="2189" y="3457"/>
                        </a:lnTo>
                        <a:lnTo>
                          <a:pt x="2161" y="3502"/>
                        </a:lnTo>
                        <a:lnTo>
                          <a:pt x="2136" y="3547"/>
                        </a:lnTo>
                        <a:lnTo>
                          <a:pt x="2113" y="3590"/>
                        </a:lnTo>
                        <a:lnTo>
                          <a:pt x="2114" y="3586"/>
                        </a:lnTo>
                        <a:lnTo>
                          <a:pt x="2101" y="3623"/>
                        </a:lnTo>
                        <a:lnTo>
                          <a:pt x="2102" y="3617"/>
                        </a:lnTo>
                        <a:lnTo>
                          <a:pt x="2100" y="3647"/>
                        </a:lnTo>
                        <a:lnTo>
                          <a:pt x="2097" y="3634"/>
                        </a:lnTo>
                        <a:lnTo>
                          <a:pt x="2109" y="3655"/>
                        </a:lnTo>
                        <a:lnTo>
                          <a:pt x="2103" y="3647"/>
                        </a:lnTo>
                        <a:lnTo>
                          <a:pt x="2125" y="3663"/>
                        </a:lnTo>
                        <a:lnTo>
                          <a:pt x="2119" y="3660"/>
                        </a:lnTo>
                        <a:lnTo>
                          <a:pt x="2146" y="3670"/>
                        </a:lnTo>
                        <a:lnTo>
                          <a:pt x="2180" y="3679"/>
                        </a:lnTo>
                        <a:lnTo>
                          <a:pt x="2254" y="3692"/>
                        </a:lnTo>
                        <a:lnTo>
                          <a:pt x="2287" y="3700"/>
                        </a:lnTo>
                        <a:cubicBezTo>
                          <a:pt x="2288" y="3700"/>
                          <a:pt x="2290" y="3701"/>
                          <a:pt x="2291" y="3701"/>
                        </a:cubicBezTo>
                        <a:lnTo>
                          <a:pt x="2317" y="3712"/>
                        </a:lnTo>
                        <a:cubicBezTo>
                          <a:pt x="2318" y="3713"/>
                          <a:pt x="2320" y="3714"/>
                          <a:pt x="2321" y="3715"/>
                        </a:cubicBezTo>
                        <a:lnTo>
                          <a:pt x="2360" y="3742"/>
                        </a:lnTo>
                        <a:cubicBezTo>
                          <a:pt x="2361" y="3743"/>
                          <a:pt x="2363" y="3744"/>
                          <a:pt x="2364" y="3745"/>
                        </a:cubicBezTo>
                        <a:lnTo>
                          <a:pt x="2394" y="3776"/>
                        </a:lnTo>
                        <a:lnTo>
                          <a:pt x="2421" y="3804"/>
                        </a:lnTo>
                        <a:lnTo>
                          <a:pt x="2417" y="3801"/>
                        </a:lnTo>
                        <a:lnTo>
                          <a:pt x="2443" y="3819"/>
                        </a:lnTo>
                        <a:lnTo>
                          <a:pt x="2466" y="3832"/>
                        </a:lnTo>
                        <a:lnTo>
                          <a:pt x="2487" y="3840"/>
                        </a:lnTo>
                        <a:lnTo>
                          <a:pt x="2480" y="3839"/>
                        </a:lnTo>
                        <a:lnTo>
                          <a:pt x="2509" y="3841"/>
                        </a:lnTo>
                        <a:lnTo>
                          <a:pt x="2505" y="3841"/>
                        </a:lnTo>
                        <a:lnTo>
                          <a:pt x="2526" y="3839"/>
                        </a:lnTo>
                        <a:lnTo>
                          <a:pt x="2553" y="3835"/>
                        </a:lnTo>
                        <a:lnTo>
                          <a:pt x="2589" y="3829"/>
                        </a:lnTo>
                        <a:lnTo>
                          <a:pt x="2636" y="3820"/>
                        </a:lnTo>
                        <a:lnTo>
                          <a:pt x="2688" y="3809"/>
                        </a:lnTo>
                        <a:lnTo>
                          <a:pt x="2744" y="3797"/>
                        </a:lnTo>
                        <a:lnTo>
                          <a:pt x="2798" y="3783"/>
                        </a:lnTo>
                        <a:lnTo>
                          <a:pt x="2848" y="3769"/>
                        </a:lnTo>
                        <a:lnTo>
                          <a:pt x="2887" y="3755"/>
                        </a:lnTo>
                        <a:lnTo>
                          <a:pt x="2918" y="3739"/>
                        </a:lnTo>
                        <a:lnTo>
                          <a:pt x="2914" y="3742"/>
                        </a:lnTo>
                        <a:lnTo>
                          <a:pt x="2933" y="3726"/>
                        </a:lnTo>
                        <a:lnTo>
                          <a:pt x="2928" y="3732"/>
                        </a:lnTo>
                        <a:lnTo>
                          <a:pt x="2938" y="3715"/>
                        </a:lnTo>
                        <a:lnTo>
                          <a:pt x="2935" y="3724"/>
                        </a:lnTo>
                        <a:lnTo>
                          <a:pt x="2938" y="3706"/>
                        </a:lnTo>
                        <a:lnTo>
                          <a:pt x="2938" y="3711"/>
                        </a:lnTo>
                        <a:lnTo>
                          <a:pt x="2937" y="3693"/>
                        </a:lnTo>
                        <a:lnTo>
                          <a:pt x="2937" y="3698"/>
                        </a:lnTo>
                        <a:lnTo>
                          <a:pt x="2925" y="3657"/>
                        </a:lnTo>
                        <a:lnTo>
                          <a:pt x="2915" y="3615"/>
                        </a:lnTo>
                        <a:lnTo>
                          <a:pt x="2904" y="3569"/>
                        </a:lnTo>
                        <a:lnTo>
                          <a:pt x="2887" y="3515"/>
                        </a:lnTo>
                        <a:lnTo>
                          <a:pt x="2869" y="3461"/>
                        </a:lnTo>
                        <a:lnTo>
                          <a:pt x="2861" y="3418"/>
                        </a:lnTo>
                        <a:cubicBezTo>
                          <a:pt x="2860" y="3415"/>
                          <a:pt x="2860" y="3412"/>
                          <a:pt x="2861" y="3410"/>
                        </a:cubicBezTo>
                        <a:lnTo>
                          <a:pt x="2865" y="3384"/>
                        </a:lnTo>
                        <a:cubicBezTo>
                          <a:pt x="2865" y="3381"/>
                          <a:pt x="2866" y="3378"/>
                          <a:pt x="2868" y="3375"/>
                        </a:cubicBezTo>
                        <a:lnTo>
                          <a:pt x="2878" y="3358"/>
                        </a:lnTo>
                        <a:cubicBezTo>
                          <a:pt x="2879" y="3357"/>
                          <a:pt x="2879" y="3356"/>
                          <a:pt x="2880" y="3355"/>
                        </a:cubicBezTo>
                        <a:lnTo>
                          <a:pt x="2895" y="3338"/>
                        </a:lnTo>
                        <a:lnTo>
                          <a:pt x="2892" y="3342"/>
                        </a:lnTo>
                        <a:lnTo>
                          <a:pt x="2908" y="3313"/>
                        </a:lnTo>
                        <a:lnTo>
                          <a:pt x="2906" y="3318"/>
                        </a:lnTo>
                        <a:lnTo>
                          <a:pt x="2919" y="3271"/>
                        </a:lnTo>
                        <a:lnTo>
                          <a:pt x="2934" y="3208"/>
                        </a:lnTo>
                        <a:lnTo>
                          <a:pt x="2954" y="3146"/>
                        </a:lnTo>
                        <a:cubicBezTo>
                          <a:pt x="2954" y="3144"/>
                          <a:pt x="2955" y="3142"/>
                          <a:pt x="2956" y="3140"/>
                        </a:cubicBezTo>
                        <a:lnTo>
                          <a:pt x="2989" y="3089"/>
                        </a:lnTo>
                        <a:cubicBezTo>
                          <a:pt x="2991" y="3087"/>
                          <a:pt x="2993" y="3085"/>
                          <a:pt x="2995" y="3084"/>
                        </a:cubicBezTo>
                        <a:lnTo>
                          <a:pt x="3019" y="3065"/>
                        </a:lnTo>
                        <a:cubicBezTo>
                          <a:pt x="3020" y="3064"/>
                          <a:pt x="3021" y="3063"/>
                          <a:pt x="3023" y="3062"/>
                        </a:cubicBezTo>
                        <a:lnTo>
                          <a:pt x="3055" y="3046"/>
                        </a:lnTo>
                        <a:lnTo>
                          <a:pt x="3125" y="3021"/>
                        </a:lnTo>
                        <a:lnTo>
                          <a:pt x="3192" y="2998"/>
                        </a:lnTo>
                        <a:lnTo>
                          <a:pt x="3222" y="2983"/>
                        </a:lnTo>
                        <a:lnTo>
                          <a:pt x="3218" y="2985"/>
                        </a:lnTo>
                        <a:lnTo>
                          <a:pt x="3243" y="2967"/>
                        </a:lnTo>
                        <a:lnTo>
                          <a:pt x="3238" y="2972"/>
                        </a:lnTo>
                        <a:lnTo>
                          <a:pt x="3272" y="2926"/>
                        </a:lnTo>
                        <a:lnTo>
                          <a:pt x="3269" y="2932"/>
                        </a:lnTo>
                        <a:lnTo>
                          <a:pt x="3290" y="2879"/>
                        </a:lnTo>
                        <a:lnTo>
                          <a:pt x="3310" y="2821"/>
                        </a:lnTo>
                        <a:lnTo>
                          <a:pt x="3334" y="2772"/>
                        </a:lnTo>
                        <a:cubicBezTo>
                          <a:pt x="3335" y="2770"/>
                          <a:pt x="3336" y="2768"/>
                          <a:pt x="3338" y="2766"/>
                        </a:cubicBezTo>
                        <a:lnTo>
                          <a:pt x="3356" y="2746"/>
                        </a:lnTo>
                        <a:cubicBezTo>
                          <a:pt x="3357" y="2745"/>
                          <a:pt x="3358" y="2744"/>
                          <a:pt x="3359" y="2744"/>
                        </a:cubicBezTo>
                        <a:lnTo>
                          <a:pt x="3384" y="2724"/>
                        </a:lnTo>
                        <a:lnTo>
                          <a:pt x="3434" y="2693"/>
                        </a:lnTo>
                        <a:lnTo>
                          <a:pt x="3458" y="2677"/>
                        </a:lnTo>
                        <a:lnTo>
                          <a:pt x="3455" y="2680"/>
                        </a:lnTo>
                        <a:lnTo>
                          <a:pt x="3474" y="2662"/>
                        </a:lnTo>
                        <a:lnTo>
                          <a:pt x="3469" y="2668"/>
                        </a:lnTo>
                        <a:lnTo>
                          <a:pt x="3481" y="2646"/>
                        </a:lnTo>
                        <a:lnTo>
                          <a:pt x="3479" y="2654"/>
                        </a:lnTo>
                        <a:lnTo>
                          <a:pt x="3483" y="2628"/>
                        </a:lnTo>
                        <a:lnTo>
                          <a:pt x="3483" y="2635"/>
                        </a:lnTo>
                        <a:lnTo>
                          <a:pt x="3478" y="2605"/>
                        </a:lnTo>
                        <a:lnTo>
                          <a:pt x="3468" y="2567"/>
                        </a:lnTo>
                        <a:lnTo>
                          <a:pt x="3469" y="2570"/>
                        </a:lnTo>
                        <a:lnTo>
                          <a:pt x="3432" y="2483"/>
                        </a:lnTo>
                        <a:lnTo>
                          <a:pt x="3434" y="2486"/>
                        </a:lnTo>
                        <a:lnTo>
                          <a:pt x="3379" y="2400"/>
                        </a:lnTo>
                        <a:lnTo>
                          <a:pt x="3382" y="2404"/>
                        </a:lnTo>
                        <a:lnTo>
                          <a:pt x="3350" y="2369"/>
                        </a:lnTo>
                        <a:lnTo>
                          <a:pt x="3313" y="2338"/>
                        </a:lnTo>
                        <a:lnTo>
                          <a:pt x="3317" y="2340"/>
                        </a:lnTo>
                        <a:lnTo>
                          <a:pt x="3274" y="2316"/>
                        </a:lnTo>
                        <a:lnTo>
                          <a:pt x="3277" y="2318"/>
                        </a:lnTo>
                        <a:lnTo>
                          <a:pt x="3229" y="2301"/>
                        </a:lnTo>
                        <a:lnTo>
                          <a:pt x="3114" y="2275"/>
                        </a:lnTo>
                        <a:lnTo>
                          <a:pt x="2994" y="2255"/>
                        </a:lnTo>
                        <a:lnTo>
                          <a:pt x="2937" y="2242"/>
                        </a:lnTo>
                        <a:lnTo>
                          <a:pt x="2884" y="2227"/>
                        </a:lnTo>
                        <a:lnTo>
                          <a:pt x="2798" y="2191"/>
                        </a:lnTo>
                        <a:lnTo>
                          <a:pt x="2723" y="2152"/>
                        </a:lnTo>
                        <a:lnTo>
                          <a:pt x="2653" y="2114"/>
                        </a:lnTo>
                        <a:lnTo>
                          <a:pt x="2583" y="2075"/>
                        </a:lnTo>
                        <a:lnTo>
                          <a:pt x="2578" y="2073"/>
                        </a:lnTo>
                        <a:lnTo>
                          <a:pt x="2561" y="2066"/>
                        </a:lnTo>
                        <a:lnTo>
                          <a:pt x="2539" y="2055"/>
                        </a:lnTo>
                        <a:lnTo>
                          <a:pt x="2512" y="2041"/>
                        </a:lnTo>
                        <a:lnTo>
                          <a:pt x="2454" y="2003"/>
                        </a:lnTo>
                        <a:lnTo>
                          <a:pt x="2428" y="1981"/>
                        </a:lnTo>
                        <a:cubicBezTo>
                          <a:pt x="2427" y="1980"/>
                          <a:pt x="2426" y="1979"/>
                          <a:pt x="2425" y="1978"/>
                        </a:cubicBezTo>
                        <a:lnTo>
                          <a:pt x="2404" y="1953"/>
                        </a:lnTo>
                        <a:cubicBezTo>
                          <a:pt x="2403" y="1952"/>
                          <a:pt x="2402" y="1950"/>
                          <a:pt x="2401" y="1949"/>
                        </a:cubicBezTo>
                        <a:lnTo>
                          <a:pt x="2387" y="1923"/>
                        </a:lnTo>
                        <a:cubicBezTo>
                          <a:pt x="2386" y="1921"/>
                          <a:pt x="2386" y="1919"/>
                          <a:pt x="2385" y="1918"/>
                        </a:cubicBezTo>
                        <a:lnTo>
                          <a:pt x="2378" y="1892"/>
                        </a:lnTo>
                        <a:cubicBezTo>
                          <a:pt x="2378" y="1890"/>
                          <a:pt x="2377" y="1887"/>
                          <a:pt x="2377" y="1885"/>
                        </a:cubicBezTo>
                        <a:lnTo>
                          <a:pt x="2379" y="1829"/>
                        </a:lnTo>
                        <a:lnTo>
                          <a:pt x="2386" y="1774"/>
                        </a:lnTo>
                        <a:lnTo>
                          <a:pt x="2389" y="1715"/>
                        </a:lnTo>
                        <a:lnTo>
                          <a:pt x="2388" y="1646"/>
                        </a:lnTo>
                        <a:lnTo>
                          <a:pt x="2389" y="1575"/>
                        </a:lnTo>
                        <a:lnTo>
                          <a:pt x="2386" y="1502"/>
                        </a:lnTo>
                        <a:lnTo>
                          <a:pt x="2373" y="1426"/>
                        </a:lnTo>
                        <a:lnTo>
                          <a:pt x="2374" y="1429"/>
                        </a:lnTo>
                        <a:lnTo>
                          <a:pt x="2348" y="1350"/>
                        </a:lnTo>
                        <a:lnTo>
                          <a:pt x="2315" y="1268"/>
                        </a:lnTo>
                        <a:lnTo>
                          <a:pt x="2276" y="1190"/>
                        </a:lnTo>
                        <a:lnTo>
                          <a:pt x="2234" y="1123"/>
                        </a:lnTo>
                        <a:lnTo>
                          <a:pt x="2237" y="1127"/>
                        </a:lnTo>
                        <a:lnTo>
                          <a:pt x="2214" y="1102"/>
                        </a:lnTo>
                        <a:lnTo>
                          <a:pt x="2217" y="1105"/>
                        </a:lnTo>
                        <a:lnTo>
                          <a:pt x="2192" y="1086"/>
                        </a:lnTo>
                        <a:lnTo>
                          <a:pt x="2195" y="1088"/>
                        </a:lnTo>
                        <a:lnTo>
                          <a:pt x="2141" y="1059"/>
                        </a:lnTo>
                        <a:lnTo>
                          <a:pt x="2089" y="1029"/>
                        </a:lnTo>
                        <a:cubicBezTo>
                          <a:pt x="2088" y="1028"/>
                          <a:pt x="2087" y="1027"/>
                          <a:pt x="2085" y="1026"/>
                        </a:cubicBezTo>
                        <a:lnTo>
                          <a:pt x="2062" y="1005"/>
                        </a:lnTo>
                        <a:cubicBezTo>
                          <a:pt x="2061" y="1004"/>
                          <a:pt x="2060" y="1003"/>
                          <a:pt x="2059" y="1001"/>
                        </a:cubicBezTo>
                        <a:lnTo>
                          <a:pt x="2039" y="972"/>
                        </a:lnTo>
                        <a:cubicBezTo>
                          <a:pt x="2038" y="971"/>
                          <a:pt x="2037" y="970"/>
                          <a:pt x="2037" y="968"/>
                        </a:cubicBezTo>
                        <a:lnTo>
                          <a:pt x="2019" y="929"/>
                        </a:lnTo>
                        <a:lnTo>
                          <a:pt x="2005" y="885"/>
                        </a:lnTo>
                        <a:lnTo>
                          <a:pt x="1982" y="787"/>
                        </a:lnTo>
                        <a:lnTo>
                          <a:pt x="1962" y="684"/>
                        </a:lnTo>
                        <a:lnTo>
                          <a:pt x="1937" y="583"/>
                        </a:lnTo>
                        <a:lnTo>
                          <a:pt x="1908" y="481"/>
                        </a:lnTo>
                        <a:lnTo>
                          <a:pt x="1875" y="374"/>
                        </a:lnTo>
                        <a:lnTo>
                          <a:pt x="1841" y="276"/>
                        </a:lnTo>
                        <a:lnTo>
                          <a:pt x="1824" y="233"/>
                        </a:lnTo>
                        <a:lnTo>
                          <a:pt x="1806" y="196"/>
                        </a:lnTo>
                        <a:lnTo>
                          <a:pt x="1773" y="133"/>
                        </a:lnTo>
                        <a:lnTo>
                          <a:pt x="1740" y="84"/>
                        </a:lnTo>
                        <a:lnTo>
                          <a:pt x="1722" y="64"/>
                        </a:lnTo>
                        <a:lnTo>
                          <a:pt x="1725" y="67"/>
                        </a:lnTo>
                        <a:lnTo>
                          <a:pt x="1705" y="52"/>
                        </a:lnTo>
                        <a:lnTo>
                          <a:pt x="1712" y="55"/>
                        </a:lnTo>
                        <a:lnTo>
                          <a:pt x="1691" y="48"/>
                        </a:lnTo>
                        <a:lnTo>
                          <a:pt x="1697" y="49"/>
                        </a:lnTo>
                        <a:lnTo>
                          <a:pt x="1675" y="48"/>
                        </a:lnTo>
                        <a:lnTo>
                          <a:pt x="1686" y="47"/>
                        </a:lnTo>
                        <a:lnTo>
                          <a:pt x="1664" y="56"/>
                        </a:lnTo>
                        <a:lnTo>
                          <a:pt x="1671" y="50"/>
                        </a:lnTo>
                        <a:lnTo>
                          <a:pt x="1652" y="69"/>
                        </a:lnTo>
                        <a:lnTo>
                          <a:pt x="1655" y="67"/>
                        </a:lnTo>
                        <a:lnTo>
                          <a:pt x="1635" y="93"/>
                        </a:lnTo>
                        <a:lnTo>
                          <a:pt x="1614" y="125"/>
                        </a:lnTo>
                        <a:lnTo>
                          <a:pt x="1587" y="160"/>
                        </a:lnTo>
                        <a:lnTo>
                          <a:pt x="1555" y="197"/>
                        </a:lnTo>
                        <a:lnTo>
                          <a:pt x="1517" y="230"/>
                        </a:lnTo>
                        <a:cubicBezTo>
                          <a:pt x="1516" y="231"/>
                          <a:pt x="1515" y="232"/>
                          <a:pt x="1513" y="232"/>
                        </a:cubicBezTo>
                        <a:lnTo>
                          <a:pt x="1464" y="261"/>
                        </a:lnTo>
                        <a:lnTo>
                          <a:pt x="1403" y="285"/>
                        </a:lnTo>
                        <a:lnTo>
                          <a:pt x="1330" y="310"/>
                        </a:lnTo>
                        <a:lnTo>
                          <a:pt x="1251" y="333"/>
                        </a:lnTo>
                        <a:lnTo>
                          <a:pt x="1165" y="356"/>
                        </a:lnTo>
                        <a:lnTo>
                          <a:pt x="995" y="400"/>
                        </a:lnTo>
                        <a:lnTo>
                          <a:pt x="917" y="420"/>
                        </a:lnTo>
                        <a:lnTo>
                          <a:pt x="848" y="439"/>
                        </a:lnTo>
                        <a:lnTo>
                          <a:pt x="729" y="474"/>
                        </a:lnTo>
                        <a:lnTo>
                          <a:pt x="625" y="506"/>
                        </a:lnTo>
                        <a:lnTo>
                          <a:pt x="531" y="536"/>
                        </a:lnTo>
                        <a:lnTo>
                          <a:pt x="441" y="567"/>
                        </a:lnTo>
                        <a:lnTo>
                          <a:pt x="394" y="579"/>
                        </a:lnTo>
                        <a:lnTo>
                          <a:pt x="349" y="586"/>
                        </a:lnTo>
                        <a:lnTo>
                          <a:pt x="266" y="597"/>
                        </a:lnTo>
                        <a:lnTo>
                          <a:pt x="228" y="607"/>
                        </a:lnTo>
                        <a:lnTo>
                          <a:pt x="232" y="605"/>
                        </a:lnTo>
                        <a:lnTo>
                          <a:pt x="200" y="621"/>
                        </a:lnTo>
                        <a:lnTo>
                          <a:pt x="207" y="616"/>
                        </a:lnTo>
                        <a:lnTo>
                          <a:pt x="182" y="643"/>
                        </a:lnTo>
                        <a:lnTo>
                          <a:pt x="187" y="636"/>
                        </a:lnTo>
                        <a:lnTo>
                          <a:pt x="171" y="675"/>
                        </a:lnTo>
                        <a:lnTo>
                          <a:pt x="172" y="666"/>
                        </a:lnTo>
                        <a:lnTo>
                          <a:pt x="170" y="721"/>
                        </a:lnTo>
                        <a:lnTo>
                          <a:pt x="170" y="717"/>
                        </a:lnTo>
                        <a:lnTo>
                          <a:pt x="181" y="783"/>
                        </a:lnTo>
                        <a:lnTo>
                          <a:pt x="202" y="862"/>
                        </a:lnTo>
                        <a:lnTo>
                          <a:pt x="226" y="948"/>
                        </a:lnTo>
                        <a:lnTo>
                          <a:pt x="253" y="1037"/>
                        </a:lnTo>
                        <a:lnTo>
                          <a:pt x="275" y="1127"/>
                        </a:lnTo>
                        <a:lnTo>
                          <a:pt x="288" y="1210"/>
                        </a:lnTo>
                        <a:cubicBezTo>
                          <a:pt x="288" y="1211"/>
                          <a:pt x="288" y="1212"/>
                          <a:pt x="288" y="1213"/>
                        </a:cubicBezTo>
                        <a:lnTo>
                          <a:pt x="288" y="1287"/>
                        </a:lnTo>
                        <a:cubicBezTo>
                          <a:pt x="288" y="1289"/>
                          <a:pt x="288" y="1291"/>
                          <a:pt x="288" y="1293"/>
                        </a:cubicBezTo>
                        <a:lnTo>
                          <a:pt x="272" y="1361"/>
                        </a:lnTo>
                        <a:cubicBezTo>
                          <a:pt x="271" y="1363"/>
                          <a:pt x="271" y="1364"/>
                          <a:pt x="270" y="1366"/>
                        </a:cubicBezTo>
                        <a:lnTo>
                          <a:pt x="238" y="1435"/>
                        </a:lnTo>
                        <a:lnTo>
                          <a:pt x="198" y="1501"/>
                        </a:lnTo>
                        <a:lnTo>
                          <a:pt x="155" y="1563"/>
                        </a:lnTo>
                        <a:lnTo>
                          <a:pt x="115" y="1622"/>
                        </a:lnTo>
                        <a:lnTo>
                          <a:pt x="80" y="1677"/>
                        </a:lnTo>
                        <a:lnTo>
                          <a:pt x="55" y="1730"/>
                        </a:lnTo>
                        <a:lnTo>
                          <a:pt x="57" y="1724"/>
                        </a:lnTo>
                        <a:lnTo>
                          <a:pt x="48" y="1773"/>
                        </a:lnTo>
                        <a:lnTo>
                          <a:pt x="48" y="1764"/>
                        </a:lnTo>
                        <a:lnTo>
                          <a:pt x="57" y="1808"/>
                        </a:lnTo>
                        <a:lnTo>
                          <a:pt x="54" y="1800"/>
                        </a:lnTo>
                        <a:lnTo>
                          <a:pt x="77" y="1837"/>
                        </a:lnTo>
                        <a:lnTo>
                          <a:pt x="73" y="1832"/>
                        </a:lnTo>
                        <a:lnTo>
                          <a:pt x="105" y="1863"/>
                        </a:lnTo>
                        <a:lnTo>
                          <a:pt x="146" y="1894"/>
                        </a:lnTo>
                        <a:lnTo>
                          <a:pt x="229" y="1954"/>
                        </a:lnTo>
                        <a:cubicBezTo>
                          <a:pt x="230" y="1955"/>
                          <a:pt x="231" y="1956"/>
                          <a:pt x="231" y="1956"/>
                        </a:cubicBezTo>
                        <a:lnTo>
                          <a:pt x="265" y="1990"/>
                        </a:lnTo>
                        <a:cubicBezTo>
                          <a:pt x="267" y="1992"/>
                          <a:pt x="267" y="1993"/>
                          <a:pt x="268" y="1994"/>
                        </a:cubicBezTo>
                        <a:lnTo>
                          <a:pt x="293" y="2031"/>
                        </a:lnTo>
                        <a:cubicBezTo>
                          <a:pt x="295" y="2033"/>
                          <a:pt x="295" y="2035"/>
                          <a:pt x="296" y="2037"/>
                        </a:cubicBezTo>
                        <a:lnTo>
                          <a:pt x="311" y="2080"/>
                        </a:lnTo>
                        <a:cubicBezTo>
                          <a:pt x="312" y="2081"/>
                          <a:pt x="312" y="2082"/>
                          <a:pt x="312" y="2083"/>
                        </a:cubicBezTo>
                        <a:lnTo>
                          <a:pt x="321" y="2135"/>
                        </a:lnTo>
                        <a:lnTo>
                          <a:pt x="327" y="2241"/>
                        </a:lnTo>
                        <a:lnTo>
                          <a:pt x="328" y="2291"/>
                        </a:lnTo>
                        <a:lnTo>
                          <a:pt x="330" y="2338"/>
                        </a:lnTo>
                        <a:lnTo>
                          <a:pt x="333" y="2377"/>
                        </a:lnTo>
                        <a:lnTo>
                          <a:pt x="333" y="2372"/>
                        </a:lnTo>
                        <a:lnTo>
                          <a:pt x="341" y="2402"/>
                        </a:lnTo>
                        <a:lnTo>
                          <a:pt x="338" y="2397"/>
                        </a:lnTo>
                        <a:lnTo>
                          <a:pt x="349" y="241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0" cap="flat">
                    <a:solidFill>
                      <a:srgbClr val="64646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2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3081338" y="2132013"/>
                    <a:ext cx="1685925" cy="1339850"/>
                  </a:xfrm>
                  <a:custGeom>
                    <a:avLst/>
                    <a:gdLst>
                      <a:gd name="T0" fmla="*/ 286 w 3566"/>
                      <a:gd name="T1" fmla="*/ 278 h 2831"/>
                      <a:gd name="T2" fmla="*/ 480 w 3566"/>
                      <a:gd name="T3" fmla="*/ 159 h 2831"/>
                      <a:gd name="T4" fmla="*/ 1310 w 3566"/>
                      <a:gd name="T5" fmla="*/ 53 h 2831"/>
                      <a:gd name="T6" fmla="*/ 1503 w 3566"/>
                      <a:gd name="T7" fmla="*/ 314 h 2831"/>
                      <a:gd name="T8" fmla="*/ 1259 w 3566"/>
                      <a:gd name="T9" fmla="*/ 114 h 2831"/>
                      <a:gd name="T10" fmla="*/ 1389 w 3566"/>
                      <a:gd name="T11" fmla="*/ 500 h 2831"/>
                      <a:gd name="T12" fmla="*/ 1782 w 3566"/>
                      <a:gd name="T13" fmla="*/ 560 h 2831"/>
                      <a:gd name="T14" fmla="*/ 2154 w 3566"/>
                      <a:gd name="T15" fmla="*/ 480 h 2831"/>
                      <a:gd name="T16" fmla="*/ 3119 w 3566"/>
                      <a:gd name="T17" fmla="*/ 578 h 2831"/>
                      <a:gd name="T18" fmla="*/ 3450 w 3566"/>
                      <a:gd name="T19" fmla="*/ 695 h 2831"/>
                      <a:gd name="T20" fmla="*/ 3566 w 3566"/>
                      <a:gd name="T21" fmla="*/ 937 h 2831"/>
                      <a:gd name="T22" fmla="*/ 3424 w 3566"/>
                      <a:gd name="T23" fmla="*/ 1095 h 2831"/>
                      <a:gd name="T24" fmla="*/ 3458 w 3566"/>
                      <a:gd name="T25" fmla="*/ 1398 h 2831"/>
                      <a:gd name="T26" fmla="*/ 3450 w 3566"/>
                      <a:gd name="T27" fmla="*/ 1545 h 2831"/>
                      <a:gd name="T28" fmla="*/ 3235 w 3566"/>
                      <a:gd name="T29" fmla="*/ 1760 h 2831"/>
                      <a:gd name="T30" fmla="*/ 3084 w 3566"/>
                      <a:gd name="T31" fmla="*/ 2044 h 2831"/>
                      <a:gd name="T32" fmla="*/ 2492 w 3566"/>
                      <a:gd name="T33" fmla="*/ 1972 h 2831"/>
                      <a:gd name="T34" fmla="*/ 2325 w 3566"/>
                      <a:gd name="T35" fmla="*/ 1952 h 2831"/>
                      <a:gd name="T36" fmla="*/ 2262 w 3566"/>
                      <a:gd name="T37" fmla="*/ 1769 h 2831"/>
                      <a:gd name="T38" fmla="*/ 2308 w 3566"/>
                      <a:gd name="T39" fmla="*/ 1919 h 2831"/>
                      <a:gd name="T40" fmla="*/ 2258 w 3566"/>
                      <a:gd name="T41" fmla="*/ 1989 h 2831"/>
                      <a:gd name="T42" fmla="*/ 2126 w 3566"/>
                      <a:gd name="T43" fmla="*/ 2297 h 2831"/>
                      <a:gd name="T44" fmla="*/ 2169 w 3566"/>
                      <a:gd name="T45" fmla="*/ 2522 h 2831"/>
                      <a:gd name="T46" fmla="*/ 1703 w 3566"/>
                      <a:gd name="T47" fmla="*/ 2813 h 2831"/>
                      <a:gd name="T48" fmla="*/ 913 w 3566"/>
                      <a:gd name="T49" fmla="*/ 2574 h 2831"/>
                      <a:gd name="T50" fmla="*/ 547 w 3566"/>
                      <a:gd name="T51" fmla="*/ 2233 h 2831"/>
                      <a:gd name="T52" fmla="*/ 441 w 3566"/>
                      <a:gd name="T53" fmla="*/ 1746 h 2831"/>
                      <a:gd name="T54" fmla="*/ 496 w 3566"/>
                      <a:gd name="T55" fmla="*/ 1507 h 2831"/>
                      <a:gd name="T56" fmla="*/ 234 w 3566"/>
                      <a:gd name="T57" fmla="*/ 1205 h 2831"/>
                      <a:gd name="T58" fmla="*/ 20 w 3566"/>
                      <a:gd name="T59" fmla="*/ 487 h 2831"/>
                      <a:gd name="T60" fmla="*/ 324 w 3566"/>
                      <a:gd name="T61" fmla="*/ 996 h 2831"/>
                      <a:gd name="T62" fmla="*/ 266 w 3566"/>
                      <a:gd name="T63" fmla="*/ 1400 h 2831"/>
                      <a:gd name="T64" fmla="*/ 569 w 3566"/>
                      <a:gd name="T65" fmla="*/ 1619 h 2831"/>
                      <a:gd name="T66" fmla="*/ 626 w 3566"/>
                      <a:gd name="T67" fmla="*/ 2128 h 2831"/>
                      <a:gd name="T68" fmla="*/ 600 w 3566"/>
                      <a:gd name="T69" fmla="*/ 2346 h 2831"/>
                      <a:gd name="T70" fmla="*/ 1564 w 3566"/>
                      <a:gd name="T71" fmla="*/ 2715 h 2831"/>
                      <a:gd name="T72" fmla="*/ 2015 w 3566"/>
                      <a:gd name="T73" fmla="*/ 2742 h 2831"/>
                      <a:gd name="T74" fmla="*/ 2088 w 3566"/>
                      <a:gd name="T75" fmla="*/ 2327 h 2831"/>
                      <a:gd name="T76" fmla="*/ 2219 w 3566"/>
                      <a:gd name="T77" fmla="*/ 2243 h 2831"/>
                      <a:gd name="T78" fmla="*/ 2271 w 3566"/>
                      <a:gd name="T79" fmla="*/ 1883 h 2831"/>
                      <a:gd name="T80" fmla="*/ 2261 w 3566"/>
                      <a:gd name="T81" fmla="*/ 1761 h 2831"/>
                      <a:gd name="T82" fmla="*/ 2327 w 3566"/>
                      <a:gd name="T83" fmla="*/ 2006 h 2831"/>
                      <a:gd name="T84" fmla="*/ 2416 w 3566"/>
                      <a:gd name="T85" fmla="*/ 1843 h 2831"/>
                      <a:gd name="T86" fmla="*/ 3053 w 3566"/>
                      <a:gd name="T87" fmla="*/ 2145 h 2831"/>
                      <a:gd name="T88" fmla="*/ 3148 w 3566"/>
                      <a:gd name="T89" fmla="*/ 1692 h 2831"/>
                      <a:gd name="T90" fmla="*/ 3348 w 3566"/>
                      <a:gd name="T91" fmla="*/ 1704 h 2831"/>
                      <a:gd name="T92" fmla="*/ 3359 w 3566"/>
                      <a:gd name="T93" fmla="*/ 1429 h 2831"/>
                      <a:gd name="T94" fmla="*/ 3430 w 3566"/>
                      <a:gd name="T95" fmla="*/ 1211 h 2831"/>
                      <a:gd name="T96" fmla="*/ 3471 w 3566"/>
                      <a:gd name="T97" fmla="*/ 1015 h 2831"/>
                      <a:gd name="T98" fmla="*/ 3454 w 3566"/>
                      <a:gd name="T99" fmla="*/ 758 h 2831"/>
                      <a:gd name="T100" fmla="*/ 3219 w 3566"/>
                      <a:gd name="T101" fmla="*/ 650 h 2831"/>
                      <a:gd name="T102" fmla="*/ 2330 w 3566"/>
                      <a:gd name="T103" fmla="*/ 556 h 2831"/>
                      <a:gd name="T104" fmla="*/ 1976 w 3566"/>
                      <a:gd name="T105" fmla="*/ 534 h 2831"/>
                      <a:gd name="T106" fmla="*/ 1443 w 3566"/>
                      <a:gd name="T107" fmla="*/ 560 h 2831"/>
                      <a:gd name="T108" fmla="*/ 1235 w 3566"/>
                      <a:gd name="T109" fmla="*/ 184 h 2831"/>
                      <a:gd name="T110" fmla="*/ 1445 w 3566"/>
                      <a:gd name="T111" fmla="*/ 210 h 2831"/>
                      <a:gd name="T112" fmla="*/ 1474 w 3566"/>
                      <a:gd name="T113" fmla="*/ 259 h 2831"/>
                      <a:gd name="T114" fmla="*/ 924 w 3566"/>
                      <a:gd name="T115" fmla="*/ 91 h 2831"/>
                      <a:gd name="T116" fmla="*/ 355 w 3566"/>
                      <a:gd name="T117" fmla="*/ 298 h 2831"/>
                      <a:gd name="T118" fmla="*/ 65 w 3566"/>
                      <a:gd name="T119" fmla="*/ 336 h 283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3566"/>
                      <a:gd name="T181" fmla="*/ 0 h 2831"/>
                      <a:gd name="T182" fmla="*/ 3566 w 3566"/>
                      <a:gd name="T183" fmla="*/ 2831 h 2831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3566" h="2831">
                        <a:moveTo>
                          <a:pt x="0" y="351"/>
                        </a:moveTo>
                        <a:cubicBezTo>
                          <a:pt x="0" y="348"/>
                          <a:pt x="1" y="344"/>
                          <a:pt x="3" y="341"/>
                        </a:cubicBezTo>
                        <a:lnTo>
                          <a:pt x="12" y="322"/>
                        </a:lnTo>
                        <a:cubicBezTo>
                          <a:pt x="13" y="319"/>
                          <a:pt x="15" y="317"/>
                          <a:pt x="17" y="315"/>
                        </a:cubicBezTo>
                        <a:lnTo>
                          <a:pt x="32" y="301"/>
                        </a:lnTo>
                        <a:cubicBezTo>
                          <a:pt x="34" y="299"/>
                          <a:pt x="37" y="297"/>
                          <a:pt x="40" y="296"/>
                        </a:cubicBezTo>
                        <a:lnTo>
                          <a:pt x="83" y="279"/>
                        </a:lnTo>
                        <a:cubicBezTo>
                          <a:pt x="84" y="278"/>
                          <a:pt x="86" y="278"/>
                          <a:pt x="88" y="278"/>
                        </a:cubicBezTo>
                        <a:lnTo>
                          <a:pt x="137" y="271"/>
                        </a:lnTo>
                        <a:lnTo>
                          <a:pt x="182" y="266"/>
                        </a:lnTo>
                        <a:lnTo>
                          <a:pt x="220" y="264"/>
                        </a:lnTo>
                        <a:cubicBezTo>
                          <a:pt x="222" y="264"/>
                          <a:pt x="223" y="265"/>
                          <a:pt x="225" y="265"/>
                        </a:cubicBezTo>
                        <a:lnTo>
                          <a:pt x="261" y="272"/>
                        </a:lnTo>
                        <a:lnTo>
                          <a:pt x="293" y="278"/>
                        </a:lnTo>
                        <a:lnTo>
                          <a:pt x="286" y="278"/>
                        </a:lnTo>
                        <a:lnTo>
                          <a:pt x="316" y="275"/>
                        </a:lnTo>
                        <a:lnTo>
                          <a:pt x="307" y="277"/>
                        </a:lnTo>
                        <a:lnTo>
                          <a:pt x="318" y="271"/>
                        </a:lnTo>
                        <a:lnTo>
                          <a:pt x="311" y="278"/>
                        </a:lnTo>
                        <a:lnTo>
                          <a:pt x="318" y="269"/>
                        </a:lnTo>
                        <a:lnTo>
                          <a:pt x="314" y="274"/>
                        </a:lnTo>
                        <a:lnTo>
                          <a:pt x="323" y="252"/>
                        </a:lnTo>
                        <a:lnTo>
                          <a:pt x="332" y="237"/>
                        </a:lnTo>
                        <a:lnTo>
                          <a:pt x="345" y="221"/>
                        </a:lnTo>
                        <a:cubicBezTo>
                          <a:pt x="346" y="219"/>
                          <a:pt x="348" y="217"/>
                          <a:pt x="349" y="216"/>
                        </a:cubicBezTo>
                        <a:lnTo>
                          <a:pt x="367" y="203"/>
                        </a:lnTo>
                        <a:cubicBezTo>
                          <a:pt x="368" y="202"/>
                          <a:pt x="370" y="202"/>
                          <a:pt x="371" y="201"/>
                        </a:cubicBezTo>
                        <a:lnTo>
                          <a:pt x="397" y="188"/>
                        </a:lnTo>
                        <a:lnTo>
                          <a:pt x="435" y="173"/>
                        </a:lnTo>
                        <a:lnTo>
                          <a:pt x="480" y="159"/>
                        </a:lnTo>
                        <a:lnTo>
                          <a:pt x="531" y="143"/>
                        </a:lnTo>
                        <a:lnTo>
                          <a:pt x="587" y="127"/>
                        </a:lnTo>
                        <a:lnTo>
                          <a:pt x="702" y="96"/>
                        </a:lnTo>
                        <a:lnTo>
                          <a:pt x="812" y="70"/>
                        </a:lnTo>
                        <a:lnTo>
                          <a:pt x="912" y="44"/>
                        </a:lnTo>
                        <a:lnTo>
                          <a:pt x="1013" y="17"/>
                        </a:lnTo>
                        <a:lnTo>
                          <a:pt x="1114" y="1"/>
                        </a:lnTo>
                        <a:cubicBezTo>
                          <a:pt x="1115" y="1"/>
                          <a:pt x="1116" y="0"/>
                          <a:pt x="1117" y="0"/>
                        </a:cubicBezTo>
                        <a:lnTo>
                          <a:pt x="1164" y="0"/>
                        </a:lnTo>
                        <a:cubicBezTo>
                          <a:pt x="1166" y="0"/>
                          <a:pt x="1167" y="1"/>
                          <a:pt x="1168" y="1"/>
                        </a:cubicBezTo>
                        <a:lnTo>
                          <a:pt x="1212" y="8"/>
                        </a:lnTo>
                        <a:cubicBezTo>
                          <a:pt x="1214" y="8"/>
                          <a:pt x="1215" y="8"/>
                          <a:pt x="1217" y="9"/>
                        </a:cubicBezTo>
                        <a:lnTo>
                          <a:pt x="1261" y="25"/>
                        </a:lnTo>
                        <a:cubicBezTo>
                          <a:pt x="1262" y="25"/>
                          <a:pt x="1263" y="26"/>
                          <a:pt x="1264" y="27"/>
                        </a:cubicBezTo>
                        <a:lnTo>
                          <a:pt x="1310" y="53"/>
                        </a:lnTo>
                        <a:lnTo>
                          <a:pt x="1358" y="87"/>
                        </a:lnTo>
                        <a:lnTo>
                          <a:pt x="1402" y="124"/>
                        </a:lnTo>
                        <a:lnTo>
                          <a:pt x="1443" y="161"/>
                        </a:lnTo>
                        <a:lnTo>
                          <a:pt x="1478" y="196"/>
                        </a:lnTo>
                        <a:lnTo>
                          <a:pt x="1507" y="224"/>
                        </a:lnTo>
                        <a:lnTo>
                          <a:pt x="1528" y="245"/>
                        </a:lnTo>
                        <a:lnTo>
                          <a:pt x="1542" y="260"/>
                        </a:lnTo>
                        <a:cubicBezTo>
                          <a:pt x="1543" y="261"/>
                          <a:pt x="1544" y="262"/>
                          <a:pt x="1544" y="263"/>
                        </a:cubicBezTo>
                        <a:lnTo>
                          <a:pt x="1550" y="272"/>
                        </a:lnTo>
                        <a:cubicBezTo>
                          <a:pt x="1553" y="276"/>
                          <a:pt x="1554" y="281"/>
                          <a:pt x="1554" y="285"/>
                        </a:cubicBezTo>
                        <a:lnTo>
                          <a:pt x="1554" y="291"/>
                        </a:lnTo>
                        <a:cubicBezTo>
                          <a:pt x="1554" y="301"/>
                          <a:pt x="1548" y="310"/>
                          <a:pt x="1539" y="314"/>
                        </a:cubicBezTo>
                        <a:lnTo>
                          <a:pt x="1534" y="316"/>
                        </a:lnTo>
                        <a:cubicBezTo>
                          <a:pt x="1530" y="317"/>
                          <a:pt x="1526" y="318"/>
                          <a:pt x="1522" y="317"/>
                        </a:cubicBezTo>
                        <a:lnTo>
                          <a:pt x="1503" y="314"/>
                        </a:lnTo>
                        <a:cubicBezTo>
                          <a:pt x="1500" y="314"/>
                          <a:pt x="1498" y="313"/>
                          <a:pt x="1496" y="312"/>
                        </a:cubicBezTo>
                        <a:lnTo>
                          <a:pt x="1475" y="302"/>
                        </a:lnTo>
                        <a:cubicBezTo>
                          <a:pt x="1473" y="301"/>
                          <a:pt x="1472" y="300"/>
                          <a:pt x="1470" y="299"/>
                        </a:cubicBezTo>
                        <a:lnTo>
                          <a:pt x="1445" y="278"/>
                        </a:lnTo>
                        <a:lnTo>
                          <a:pt x="1411" y="244"/>
                        </a:lnTo>
                        <a:lnTo>
                          <a:pt x="1376" y="209"/>
                        </a:lnTo>
                        <a:lnTo>
                          <a:pt x="1345" y="183"/>
                        </a:lnTo>
                        <a:lnTo>
                          <a:pt x="1348" y="185"/>
                        </a:lnTo>
                        <a:lnTo>
                          <a:pt x="1312" y="163"/>
                        </a:lnTo>
                        <a:lnTo>
                          <a:pt x="1275" y="142"/>
                        </a:lnTo>
                        <a:lnTo>
                          <a:pt x="1278" y="144"/>
                        </a:lnTo>
                        <a:lnTo>
                          <a:pt x="1245" y="132"/>
                        </a:lnTo>
                        <a:lnTo>
                          <a:pt x="1256" y="133"/>
                        </a:lnTo>
                        <a:lnTo>
                          <a:pt x="1238" y="135"/>
                        </a:lnTo>
                        <a:lnTo>
                          <a:pt x="1259" y="114"/>
                        </a:lnTo>
                        <a:lnTo>
                          <a:pt x="1258" y="123"/>
                        </a:lnTo>
                        <a:lnTo>
                          <a:pt x="1258" y="114"/>
                        </a:lnTo>
                        <a:lnTo>
                          <a:pt x="1262" y="128"/>
                        </a:lnTo>
                        <a:lnTo>
                          <a:pt x="1260" y="124"/>
                        </a:lnTo>
                        <a:lnTo>
                          <a:pt x="1278" y="163"/>
                        </a:lnTo>
                        <a:lnTo>
                          <a:pt x="1302" y="208"/>
                        </a:lnTo>
                        <a:lnTo>
                          <a:pt x="1321" y="253"/>
                        </a:lnTo>
                        <a:cubicBezTo>
                          <a:pt x="1321" y="255"/>
                          <a:pt x="1322" y="256"/>
                          <a:pt x="1322" y="257"/>
                        </a:cubicBezTo>
                        <a:lnTo>
                          <a:pt x="1340" y="340"/>
                        </a:lnTo>
                        <a:lnTo>
                          <a:pt x="1347" y="382"/>
                        </a:lnTo>
                        <a:lnTo>
                          <a:pt x="1357" y="417"/>
                        </a:lnTo>
                        <a:lnTo>
                          <a:pt x="1366" y="450"/>
                        </a:lnTo>
                        <a:lnTo>
                          <a:pt x="1375" y="480"/>
                        </a:lnTo>
                        <a:lnTo>
                          <a:pt x="1373" y="474"/>
                        </a:lnTo>
                        <a:lnTo>
                          <a:pt x="1389" y="500"/>
                        </a:lnTo>
                        <a:lnTo>
                          <a:pt x="1382" y="492"/>
                        </a:lnTo>
                        <a:lnTo>
                          <a:pt x="1409" y="510"/>
                        </a:lnTo>
                        <a:lnTo>
                          <a:pt x="1399" y="507"/>
                        </a:lnTo>
                        <a:lnTo>
                          <a:pt x="1445" y="513"/>
                        </a:lnTo>
                        <a:lnTo>
                          <a:pt x="1440" y="512"/>
                        </a:lnTo>
                        <a:lnTo>
                          <a:pt x="1499" y="509"/>
                        </a:lnTo>
                        <a:lnTo>
                          <a:pt x="1561" y="506"/>
                        </a:lnTo>
                        <a:lnTo>
                          <a:pt x="1619" y="506"/>
                        </a:lnTo>
                        <a:cubicBezTo>
                          <a:pt x="1621" y="507"/>
                          <a:pt x="1623" y="507"/>
                          <a:pt x="1625" y="507"/>
                        </a:cubicBezTo>
                        <a:lnTo>
                          <a:pt x="1671" y="520"/>
                        </a:lnTo>
                        <a:lnTo>
                          <a:pt x="1715" y="539"/>
                        </a:lnTo>
                        <a:lnTo>
                          <a:pt x="1754" y="555"/>
                        </a:lnTo>
                        <a:lnTo>
                          <a:pt x="1749" y="554"/>
                        </a:lnTo>
                        <a:lnTo>
                          <a:pt x="1791" y="560"/>
                        </a:lnTo>
                        <a:lnTo>
                          <a:pt x="1782" y="560"/>
                        </a:lnTo>
                        <a:lnTo>
                          <a:pt x="1828" y="550"/>
                        </a:lnTo>
                        <a:lnTo>
                          <a:pt x="1824" y="551"/>
                        </a:lnTo>
                        <a:lnTo>
                          <a:pt x="1871" y="531"/>
                        </a:lnTo>
                        <a:lnTo>
                          <a:pt x="1916" y="509"/>
                        </a:lnTo>
                        <a:lnTo>
                          <a:pt x="1957" y="491"/>
                        </a:lnTo>
                        <a:lnTo>
                          <a:pt x="1986" y="477"/>
                        </a:lnTo>
                        <a:lnTo>
                          <a:pt x="2008" y="465"/>
                        </a:lnTo>
                        <a:cubicBezTo>
                          <a:pt x="2009" y="465"/>
                          <a:pt x="2010" y="464"/>
                          <a:pt x="2012" y="464"/>
                        </a:cubicBezTo>
                        <a:lnTo>
                          <a:pt x="2035" y="456"/>
                        </a:lnTo>
                        <a:cubicBezTo>
                          <a:pt x="2037" y="455"/>
                          <a:pt x="2039" y="455"/>
                          <a:pt x="2041" y="455"/>
                        </a:cubicBezTo>
                        <a:lnTo>
                          <a:pt x="2071" y="453"/>
                        </a:lnTo>
                        <a:cubicBezTo>
                          <a:pt x="2073" y="452"/>
                          <a:pt x="2076" y="453"/>
                          <a:pt x="2078" y="453"/>
                        </a:cubicBezTo>
                        <a:lnTo>
                          <a:pt x="2113" y="461"/>
                        </a:lnTo>
                        <a:cubicBezTo>
                          <a:pt x="2114" y="461"/>
                          <a:pt x="2116" y="462"/>
                          <a:pt x="2117" y="463"/>
                        </a:cubicBezTo>
                        <a:lnTo>
                          <a:pt x="2154" y="480"/>
                        </a:lnTo>
                        <a:lnTo>
                          <a:pt x="2199" y="496"/>
                        </a:lnTo>
                        <a:lnTo>
                          <a:pt x="2195" y="495"/>
                        </a:lnTo>
                        <a:lnTo>
                          <a:pt x="2256" y="507"/>
                        </a:lnTo>
                        <a:lnTo>
                          <a:pt x="2252" y="506"/>
                        </a:lnTo>
                        <a:lnTo>
                          <a:pt x="2331" y="508"/>
                        </a:lnTo>
                        <a:lnTo>
                          <a:pt x="2423" y="505"/>
                        </a:lnTo>
                        <a:lnTo>
                          <a:pt x="2526" y="502"/>
                        </a:lnTo>
                        <a:lnTo>
                          <a:pt x="2635" y="506"/>
                        </a:lnTo>
                        <a:lnTo>
                          <a:pt x="2695" y="513"/>
                        </a:lnTo>
                        <a:lnTo>
                          <a:pt x="2758" y="521"/>
                        </a:lnTo>
                        <a:lnTo>
                          <a:pt x="2893" y="540"/>
                        </a:lnTo>
                        <a:lnTo>
                          <a:pt x="2959" y="551"/>
                        </a:lnTo>
                        <a:lnTo>
                          <a:pt x="3020" y="561"/>
                        </a:lnTo>
                        <a:lnTo>
                          <a:pt x="3074" y="570"/>
                        </a:lnTo>
                        <a:lnTo>
                          <a:pt x="3119" y="578"/>
                        </a:lnTo>
                        <a:lnTo>
                          <a:pt x="3153" y="584"/>
                        </a:lnTo>
                        <a:lnTo>
                          <a:pt x="3178" y="589"/>
                        </a:lnTo>
                        <a:lnTo>
                          <a:pt x="3197" y="593"/>
                        </a:lnTo>
                        <a:lnTo>
                          <a:pt x="3210" y="596"/>
                        </a:lnTo>
                        <a:lnTo>
                          <a:pt x="3236" y="605"/>
                        </a:lnTo>
                        <a:lnTo>
                          <a:pt x="3248" y="609"/>
                        </a:lnTo>
                        <a:lnTo>
                          <a:pt x="3265" y="615"/>
                        </a:lnTo>
                        <a:lnTo>
                          <a:pt x="3287" y="622"/>
                        </a:lnTo>
                        <a:lnTo>
                          <a:pt x="3313" y="631"/>
                        </a:lnTo>
                        <a:lnTo>
                          <a:pt x="3370" y="652"/>
                        </a:lnTo>
                        <a:lnTo>
                          <a:pt x="3395" y="662"/>
                        </a:lnTo>
                        <a:lnTo>
                          <a:pt x="3416" y="670"/>
                        </a:lnTo>
                        <a:lnTo>
                          <a:pt x="3430" y="675"/>
                        </a:lnTo>
                        <a:lnTo>
                          <a:pt x="3435" y="677"/>
                        </a:lnTo>
                        <a:cubicBezTo>
                          <a:pt x="3443" y="680"/>
                          <a:pt x="3448" y="687"/>
                          <a:pt x="3450" y="695"/>
                        </a:cubicBezTo>
                        <a:lnTo>
                          <a:pt x="3453" y="710"/>
                        </a:lnTo>
                        <a:lnTo>
                          <a:pt x="3448" y="699"/>
                        </a:lnTo>
                        <a:lnTo>
                          <a:pt x="3456" y="709"/>
                        </a:lnTo>
                        <a:lnTo>
                          <a:pt x="3447" y="702"/>
                        </a:lnTo>
                        <a:lnTo>
                          <a:pt x="3473" y="713"/>
                        </a:lnTo>
                        <a:lnTo>
                          <a:pt x="3469" y="712"/>
                        </a:lnTo>
                        <a:lnTo>
                          <a:pt x="3499" y="719"/>
                        </a:lnTo>
                        <a:cubicBezTo>
                          <a:pt x="3503" y="720"/>
                          <a:pt x="3506" y="722"/>
                          <a:pt x="3509" y="724"/>
                        </a:cubicBezTo>
                        <a:lnTo>
                          <a:pt x="3531" y="743"/>
                        </a:lnTo>
                        <a:cubicBezTo>
                          <a:pt x="3534" y="746"/>
                          <a:pt x="3537" y="750"/>
                          <a:pt x="3538" y="754"/>
                        </a:cubicBezTo>
                        <a:lnTo>
                          <a:pt x="3551" y="791"/>
                        </a:lnTo>
                        <a:lnTo>
                          <a:pt x="3562" y="839"/>
                        </a:lnTo>
                        <a:lnTo>
                          <a:pt x="3566" y="889"/>
                        </a:lnTo>
                        <a:lnTo>
                          <a:pt x="3566" y="931"/>
                        </a:lnTo>
                        <a:cubicBezTo>
                          <a:pt x="3566" y="933"/>
                          <a:pt x="3566" y="935"/>
                          <a:pt x="3566" y="937"/>
                        </a:cubicBezTo>
                        <a:lnTo>
                          <a:pt x="3559" y="967"/>
                        </a:lnTo>
                        <a:cubicBezTo>
                          <a:pt x="3558" y="969"/>
                          <a:pt x="3558" y="970"/>
                          <a:pt x="3557" y="972"/>
                        </a:cubicBezTo>
                        <a:lnTo>
                          <a:pt x="3545" y="997"/>
                        </a:lnTo>
                        <a:cubicBezTo>
                          <a:pt x="3544" y="998"/>
                          <a:pt x="3543" y="1000"/>
                          <a:pt x="3542" y="1001"/>
                        </a:cubicBezTo>
                        <a:lnTo>
                          <a:pt x="3508" y="1044"/>
                        </a:lnTo>
                        <a:cubicBezTo>
                          <a:pt x="3506" y="1047"/>
                          <a:pt x="3504" y="1049"/>
                          <a:pt x="3502" y="1050"/>
                        </a:cubicBezTo>
                        <a:lnTo>
                          <a:pt x="3478" y="1064"/>
                        </a:lnTo>
                        <a:cubicBezTo>
                          <a:pt x="3476" y="1065"/>
                          <a:pt x="3474" y="1066"/>
                          <a:pt x="3472" y="1066"/>
                        </a:cubicBezTo>
                        <a:lnTo>
                          <a:pt x="3442" y="1075"/>
                        </a:lnTo>
                        <a:lnTo>
                          <a:pt x="3447" y="1074"/>
                        </a:lnTo>
                        <a:lnTo>
                          <a:pt x="3422" y="1087"/>
                        </a:lnTo>
                        <a:lnTo>
                          <a:pt x="3430" y="1080"/>
                        </a:lnTo>
                        <a:lnTo>
                          <a:pt x="3422" y="1091"/>
                        </a:lnTo>
                        <a:lnTo>
                          <a:pt x="3426" y="1080"/>
                        </a:lnTo>
                        <a:lnTo>
                          <a:pt x="3424" y="1095"/>
                        </a:lnTo>
                        <a:lnTo>
                          <a:pt x="3424" y="1086"/>
                        </a:lnTo>
                        <a:lnTo>
                          <a:pt x="3429" y="1107"/>
                        </a:lnTo>
                        <a:lnTo>
                          <a:pt x="3428" y="1103"/>
                        </a:lnTo>
                        <a:lnTo>
                          <a:pt x="3439" y="1129"/>
                        </a:lnTo>
                        <a:lnTo>
                          <a:pt x="3471" y="1188"/>
                        </a:lnTo>
                        <a:lnTo>
                          <a:pt x="3505" y="1251"/>
                        </a:lnTo>
                        <a:lnTo>
                          <a:pt x="3517" y="1282"/>
                        </a:lnTo>
                        <a:cubicBezTo>
                          <a:pt x="3518" y="1284"/>
                          <a:pt x="3518" y="1286"/>
                          <a:pt x="3518" y="1287"/>
                        </a:cubicBezTo>
                        <a:lnTo>
                          <a:pt x="3521" y="1311"/>
                        </a:lnTo>
                        <a:cubicBezTo>
                          <a:pt x="3522" y="1315"/>
                          <a:pt x="3521" y="1318"/>
                          <a:pt x="3521" y="1321"/>
                        </a:cubicBezTo>
                        <a:lnTo>
                          <a:pt x="3516" y="1340"/>
                        </a:lnTo>
                        <a:cubicBezTo>
                          <a:pt x="3515" y="1342"/>
                          <a:pt x="3514" y="1345"/>
                          <a:pt x="3512" y="1347"/>
                        </a:cubicBezTo>
                        <a:lnTo>
                          <a:pt x="3500" y="1364"/>
                        </a:lnTo>
                        <a:cubicBezTo>
                          <a:pt x="3499" y="1366"/>
                          <a:pt x="3497" y="1368"/>
                          <a:pt x="3495" y="1370"/>
                        </a:cubicBezTo>
                        <a:lnTo>
                          <a:pt x="3458" y="1398"/>
                        </a:lnTo>
                        <a:lnTo>
                          <a:pt x="3419" y="1424"/>
                        </a:lnTo>
                        <a:lnTo>
                          <a:pt x="3406" y="1435"/>
                        </a:lnTo>
                        <a:lnTo>
                          <a:pt x="3411" y="1428"/>
                        </a:lnTo>
                        <a:lnTo>
                          <a:pt x="3403" y="1442"/>
                        </a:lnTo>
                        <a:lnTo>
                          <a:pt x="3406" y="1432"/>
                        </a:lnTo>
                        <a:lnTo>
                          <a:pt x="3405" y="1446"/>
                        </a:lnTo>
                        <a:lnTo>
                          <a:pt x="3404" y="1437"/>
                        </a:lnTo>
                        <a:lnTo>
                          <a:pt x="3408" y="1450"/>
                        </a:lnTo>
                        <a:lnTo>
                          <a:pt x="3405" y="1443"/>
                        </a:lnTo>
                        <a:lnTo>
                          <a:pt x="3423" y="1468"/>
                        </a:lnTo>
                        <a:lnTo>
                          <a:pt x="3442" y="1497"/>
                        </a:lnTo>
                        <a:cubicBezTo>
                          <a:pt x="3443" y="1499"/>
                          <a:pt x="3444" y="1501"/>
                          <a:pt x="3444" y="1503"/>
                        </a:cubicBezTo>
                        <a:lnTo>
                          <a:pt x="3449" y="1519"/>
                        </a:lnTo>
                        <a:cubicBezTo>
                          <a:pt x="3450" y="1522"/>
                          <a:pt x="3450" y="1524"/>
                          <a:pt x="3450" y="1526"/>
                        </a:cubicBezTo>
                        <a:lnTo>
                          <a:pt x="3450" y="1545"/>
                        </a:lnTo>
                        <a:cubicBezTo>
                          <a:pt x="3450" y="1547"/>
                          <a:pt x="3450" y="1548"/>
                          <a:pt x="3450" y="1550"/>
                        </a:cubicBezTo>
                        <a:lnTo>
                          <a:pt x="3446" y="1573"/>
                        </a:lnTo>
                        <a:lnTo>
                          <a:pt x="3440" y="1601"/>
                        </a:lnTo>
                        <a:lnTo>
                          <a:pt x="3419" y="1665"/>
                        </a:lnTo>
                        <a:lnTo>
                          <a:pt x="3391" y="1725"/>
                        </a:lnTo>
                        <a:cubicBezTo>
                          <a:pt x="3391" y="1726"/>
                          <a:pt x="3390" y="1727"/>
                          <a:pt x="3389" y="1728"/>
                        </a:cubicBezTo>
                        <a:lnTo>
                          <a:pt x="3374" y="1749"/>
                        </a:lnTo>
                        <a:cubicBezTo>
                          <a:pt x="3373" y="1751"/>
                          <a:pt x="3372" y="1752"/>
                          <a:pt x="3370" y="1753"/>
                        </a:cubicBezTo>
                        <a:lnTo>
                          <a:pt x="3353" y="1768"/>
                        </a:lnTo>
                        <a:cubicBezTo>
                          <a:pt x="3351" y="1771"/>
                          <a:pt x="3348" y="1772"/>
                          <a:pt x="3345" y="1773"/>
                        </a:cubicBezTo>
                        <a:lnTo>
                          <a:pt x="3326" y="1779"/>
                        </a:lnTo>
                        <a:cubicBezTo>
                          <a:pt x="3323" y="1780"/>
                          <a:pt x="3320" y="1781"/>
                          <a:pt x="3316" y="1780"/>
                        </a:cubicBezTo>
                        <a:lnTo>
                          <a:pt x="3292" y="1778"/>
                        </a:lnTo>
                        <a:cubicBezTo>
                          <a:pt x="3291" y="1778"/>
                          <a:pt x="3289" y="1778"/>
                          <a:pt x="3287" y="1777"/>
                        </a:cubicBezTo>
                        <a:lnTo>
                          <a:pt x="3235" y="1760"/>
                        </a:lnTo>
                        <a:lnTo>
                          <a:pt x="3183" y="1740"/>
                        </a:lnTo>
                        <a:lnTo>
                          <a:pt x="3187" y="1741"/>
                        </a:lnTo>
                        <a:lnTo>
                          <a:pt x="3164" y="1737"/>
                        </a:lnTo>
                        <a:lnTo>
                          <a:pt x="3171" y="1737"/>
                        </a:lnTo>
                        <a:lnTo>
                          <a:pt x="3153" y="1739"/>
                        </a:lnTo>
                        <a:lnTo>
                          <a:pt x="3164" y="1735"/>
                        </a:lnTo>
                        <a:lnTo>
                          <a:pt x="3137" y="1754"/>
                        </a:lnTo>
                        <a:lnTo>
                          <a:pt x="3144" y="1747"/>
                        </a:lnTo>
                        <a:lnTo>
                          <a:pt x="3125" y="1778"/>
                        </a:lnTo>
                        <a:lnTo>
                          <a:pt x="3127" y="1773"/>
                        </a:lnTo>
                        <a:lnTo>
                          <a:pt x="3114" y="1814"/>
                        </a:lnTo>
                        <a:lnTo>
                          <a:pt x="3103" y="1863"/>
                        </a:lnTo>
                        <a:lnTo>
                          <a:pt x="3097" y="1897"/>
                        </a:lnTo>
                        <a:lnTo>
                          <a:pt x="3092" y="1941"/>
                        </a:lnTo>
                        <a:lnTo>
                          <a:pt x="3084" y="2044"/>
                        </a:lnTo>
                        <a:lnTo>
                          <a:pt x="3080" y="2092"/>
                        </a:lnTo>
                        <a:lnTo>
                          <a:pt x="3078" y="2133"/>
                        </a:lnTo>
                        <a:lnTo>
                          <a:pt x="3077" y="2160"/>
                        </a:lnTo>
                        <a:lnTo>
                          <a:pt x="3076" y="2172"/>
                        </a:lnTo>
                        <a:cubicBezTo>
                          <a:pt x="3075" y="2184"/>
                          <a:pt x="3064" y="2194"/>
                          <a:pt x="3052" y="2193"/>
                        </a:cubicBezTo>
                        <a:lnTo>
                          <a:pt x="3017" y="2192"/>
                        </a:lnTo>
                        <a:lnTo>
                          <a:pt x="2968" y="2186"/>
                        </a:lnTo>
                        <a:lnTo>
                          <a:pt x="2913" y="2175"/>
                        </a:lnTo>
                        <a:lnTo>
                          <a:pt x="2853" y="2161"/>
                        </a:lnTo>
                        <a:lnTo>
                          <a:pt x="2733" y="2124"/>
                        </a:lnTo>
                        <a:lnTo>
                          <a:pt x="2679" y="2104"/>
                        </a:lnTo>
                        <a:lnTo>
                          <a:pt x="2633" y="2085"/>
                        </a:lnTo>
                        <a:lnTo>
                          <a:pt x="2592" y="2061"/>
                        </a:lnTo>
                        <a:lnTo>
                          <a:pt x="2555" y="2032"/>
                        </a:lnTo>
                        <a:lnTo>
                          <a:pt x="2492" y="1972"/>
                        </a:lnTo>
                        <a:lnTo>
                          <a:pt x="2439" y="1916"/>
                        </a:lnTo>
                        <a:lnTo>
                          <a:pt x="2418" y="1898"/>
                        </a:lnTo>
                        <a:lnTo>
                          <a:pt x="2421" y="1900"/>
                        </a:lnTo>
                        <a:lnTo>
                          <a:pt x="2399" y="1887"/>
                        </a:lnTo>
                        <a:lnTo>
                          <a:pt x="2407" y="1890"/>
                        </a:lnTo>
                        <a:lnTo>
                          <a:pt x="2387" y="1886"/>
                        </a:lnTo>
                        <a:lnTo>
                          <a:pt x="2394" y="1886"/>
                        </a:lnTo>
                        <a:lnTo>
                          <a:pt x="2375" y="1888"/>
                        </a:lnTo>
                        <a:lnTo>
                          <a:pt x="2385" y="1885"/>
                        </a:lnTo>
                        <a:lnTo>
                          <a:pt x="2355" y="1904"/>
                        </a:lnTo>
                        <a:lnTo>
                          <a:pt x="2360" y="1900"/>
                        </a:lnTo>
                        <a:lnTo>
                          <a:pt x="2337" y="1925"/>
                        </a:lnTo>
                        <a:lnTo>
                          <a:pt x="2324" y="1943"/>
                        </a:lnTo>
                        <a:lnTo>
                          <a:pt x="2328" y="1933"/>
                        </a:lnTo>
                        <a:lnTo>
                          <a:pt x="2325" y="1952"/>
                        </a:lnTo>
                        <a:lnTo>
                          <a:pt x="2324" y="1940"/>
                        </a:lnTo>
                        <a:lnTo>
                          <a:pt x="2332" y="1962"/>
                        </a:lnTo>
                        <a:lnTo>
                          <a:pt x="2328" y="1956"/>
                        </a:lnTo>
                        <a:lnTo>
                          <a:pt x="2338" y="1969"/>
                        </a:lnTo>
                        <a:lnTo>
                          <a:pt x="2312" y="1961"/>
                        </a:lnTo>
                        <a:lnTo>
                          <a:pt x="2315" y="1960"/>
                        </a:lnTo>
                        <a:lnTo>
                          <a:pt x="2298" y="1982"/>
                        </a:lnTo>
                        <a:lnTo>
                          <a:pt x="2298" y="1973"/>
                        </a:lnTo>
                        <a:lnTo>
                          <a:pt x="2299" y="1977"/>
                        </a:lnTo>
                        <a:lnTo>
                          <a:pt x="2296" y="1957"/>
                        </a:lnTo>
                        <a:lnTo>
                          <a:pt x="2290" y="1927"/>
                        </a:lnTo>
                        <a:lnTo>
                          <a:pt x="2283" y="1888"/>
                        </a:lnTo>
                        <a:lnTo>
                          <a:pt x="2276" y="1847"/>
                        </a:lnTo>
                        <a:lnTo>
                          <a:pt x="2268" y="1806"/>
                        </a:lnTo>
                        <a:lnTo>
                          <a:pt x="2262" y="1769"/>
                        </a:lnTo>
                        <a:lnTo>
                          <a:pt x="2257" y="1743"/>
                        </a:lnTo>
                        <a:lnTo>
                          <a:pt x="2254" y="1729"/>
                        </a:lnTo>
                        <a:cubicBezTo>
                          <a:pt x="2251" y="1717"/>
                          <a:pt x="2259" y="1704"/>
                          <a:pt x="2272" y="1701"/>
                        </a:cubicBezTo>
                        <a:cubicBezTo>
                          <a:pt x="2285" y="1698"/>
                          <a:pt x="2298" y="1706"/>
                          <a:pt x="2301" y="1719"/>
                        </a:cubicBezTo>
                        <a:lnTo>
                          <a:pt x="2304" y="1731"/>
                        </a:lnTo>
                        <a:lnTo>
                          <a:pt x="2308" y="1752"/>
                        </a:lnTo>
                        <a:lnTo>
                          <a:pt x="2313" y="1778"/>
                        </a:lnTo>
                        <a:lnTo>
                          <a:pt x="2323" y="1832"/>
                        </a:lnTo>
                        <a:lnTo>
                          <a:pt x="2326" y="1856"/>
                        </a:lnTo>
                        <a:lnTo>
                          <a:pt x="2328" y="1872"/>
                        </a:lnTo>
                        <a:cubicBezTo>
                          <a:pt x="2328" y="1874"/>
                          <a:pt x="2329" y="1875"/>
                          <a:pt x="2328" y="1877"/>
                        </a:cubicBezTo>
                        <a:lnTo>
                          <a:pt x="2327" y="1893"/>
                        </a:lnTo>
                        <a:cubicBezTo>
                          <a:pt x="2327" y="1897"/>
                          <a:pt x="2326" y="1901"/>
                          <a:pt x="2324" y="1904"/>
                        </a:cubicBezTo>
                        <a:lnTo>
                          <a:pt x="2321" y="1909"/>
                        </a:lnTo>
                        <a:cubicBezTo>
                          <a:pt x="2318" y="1914"/>
                          <a:pt x="2313" y="1917"/>
                          <a:pt x="2308" y="1919"/>
                        </a:cubicBezTo>
                        <a:lnTo>
                          <a:pt x="2302" y="1921"/>
                        </a:lnTo>
                        <a:lnTo>
                          <a:pt x="2305" y="1920"/>
                        </a:lnTo>
                        <a:lnTo>
                          <a:pt x="2297" y="1924"/>
                        </a:lnTo>
                        <a:cubicBezTo>
                          <a:pt x="2296" y="1924"/>
                          <a:pt x="2295" y="1925"/>
                          <a:pt x="2294" y="1925"/>
                        </a:cubicBezTo>
                        <a:lnTo>
                          <a:pt x="2282" y="1929"/>
                        </a:lnTo>
                        <a:cubicBezTo>
                          <a:pt x="2281" y="1930"/>
                          <a:pt x="2279" y="1930"/>
                          <a:pt x="2277" y="1930"/>
                        </a:cubicBezTo>
                        <a:lnTo>
                          <a:pt x="2261" y="1932"/>
                        </a:lnTo>
                        <a:lnTo>
                          <a:pt x="2267" y="1931"/>
                        </a:lnTo>
                        <a:lnTo>
                          <a:pt x="2252" y="1937"/>
                        </a:lnTo>
                        <a:lnTo>
                          <a:pt x="2263" y="1928"/>
                        </a:lnTo>
                        <a:lnTo>
                          <a:pt x="2253" y="1943"/>
                        </a:lnTo>
                        <a:lnTo>
                          <a:pt x="2257" y="1931"/>
                        </a:lnTo>
                        <a:lnTo>
                          <a:pt x="2255" y="1958"/>
                        </a:lnTo>
                        <a:lnTo>
                          <a:pt x="2255" y="1954"/>
                        </a:lnTo>
                        <a:lnTo>
                          <a:pt x="2258" y="1989"/>
                        </a:lnTo>
                        <a:lnTo>
                          <a:pt x="2266" y="2069"/>
                        </a:lnTo>
                        <a:lnTo>
                          <a:pt x="2270" y="2115"/>
                        </a:lnTo>
                        <a:lnTo>
                          <a:pt x="2275" y="2165"/>
                        </a:lnTo>
                        <a:lnTo>
                          <a:pt x="2275" y="2214"/>
                        </a:lnTo>
                        <a:cubicBezTo>
                          <a:pt x="2275" y="2216"/>
                          <a:pt x="2275" y="2218"/>
                          <a:pt x="2275" y="2220"/>
                        </a:cubicBezTo>
                        <a:lnTo>
                          <a:pt x="2266" y="2255"/>
                        </a:lnTo>
                        <a:cubicBezTo>
                          <a:pt x="2264" y="2260"/>
                          <a:pt x="2262" y="2265"/>
                          <a:pt x="2258" y="2268"/>
                        </a:cubicBezTo>
                        <a:lnTo>
                          <a:pt x="2246" y="2278"/>
                        </a:lnTo>
                        <a:cubicBezTo>
                          <a:pt x="2243" y="2280"/>
                          <a:pt x="2240" y="2282"/>
                          <a:pt x="2237" y="2282"/>
                        </a:cubicBezTo>
                        <a:lnTo>
                          <a:pt x="2220" y="2287"/>
                        </a:lnTo>
                        <a:cubicBezTo>
                          <a:pt x="2218" y="2288"/>
                          <a:pt x="2217" y="2288"/>
                          <a:pt x="2215" y="2288"/>
                        </a:cubicBezTo>
                        <a:lnTo>
                          <a:pt x="2174" y="2290"/>
                        </a:lnTo>
                        <a:lnTo>
                          <a:pt x="2134" y="2292"/>
                        </a:lnTo>
                        <a:lnTo>
                          <a:pt x="2141" y="2291"/>
                        </a:lnTo>
                        <a:lnTo>
                          <a:pt x="2126" y="2297"/>
                        </a:lnTo>
                        <a:lnTo>
                          <a:pt x="2136" y="2290"/>
                        </a:lnTo>
                        <a:lnTo>
                          <a:pt x="2127" y="2301"/>
                        </a:lnTo>
                        <a:lnTo>
                          <a:pt x="2132" y="2288"/>
                        </a:lnTo>
                        <a:lnTo>
                          <a:pt x="2130" y="2304"/>
                        </a:lnTo>
                        <a:lnTo>
                          <a:pt x="2130" y="2295"/>
                        </a:lnTo>
                        <a:lnTo>
                          <a:pt x="2135" y="2314"/>
                        </a:lnTo>
                        <a:lnTo>
                          <a:pt x="2134" y="2311"/>
                        </a:lnTo>
                        <a:lnTo>
                          <a:pt x="2154" y="2358"/>
                        </a:lnTo>
                        <a:lnTo>
                          <a:pt x="2174" y="2413"/>
                        </a:lnTo>
                        <a:cubicBezTo>
                          <a:pt x="2175" y="2415"/>
                          <a:pt x="2175" y="2416"/>
                          <a:pt x="2175" y="2418"/>
                        </a:cubicBezTo>
                        <a:lnTo>
                          <a:pt x="2179" y="2447"/>
                        </a:lnTo>
                        <a:cubicBezTo>
                          <a:pt x="2179" y="2449"/>
                          <a:pt x="2180" y="2450"/>
                          <a:pt x="2179" y="2452"/>
                        </a:cubicBezTo>
                        <a:lnTo>
                          <a:pt x="2177" y="2483"/>
                        </a:lnTo>
                        <a:cubicBezTo>
                          <a:pt x="2177" y="2484"/>
                          <a:pt x="2177" y="2486"/>
                          <a:pt x="2177" y="2487"/>
                        </a:cubicBezTo>
                        <a:lnTo>
                          <a:pt x="2169" y="2522"/>
                        </a:lnTo>
                        <a:lnTo>
                          <a:pt x="2156" y="2563"/>
                        </a:lnTo>
                        <a:lnTo>
                          <a:pt x="2123" y="2654"/>
                        </a:lnTo>
                        <a:lnTo>
                          <a:pt x="2102" y="2699"/>
                        </a:lnTo>
                        <a:lnTo>
                          <a:pt x="2077" y="2740"/>
                        </a:lnTo>
                        <a:lnTo>
                          <a:pt x="2049" y="2775"/>
                        </a:lnTo>
                        <a:cubicBezTo>
                          <a:pt x="2048" y="2777"/>
                          <a:pt x="2047" y="2778"/>
                          <a:pt x="2046" y="2779"/>
                        </a:cubicBezTo>
                        <a:lnTo>
                          <a:pt x="2017" y="2803"/>
                        </a:lnTo>
                        <a:cubicBezTo>
                          <a:pt x="2015" y="2804"/>
                          <a:pt x="2013" y="2806"/>
                          <a:pt x="2011" y="2806"/>
                        </a:cubicBezTo>
                        <a:lnTo>
                          <a:pt x="1977" y="2821"/>
                        </a:lnTo>
                        <a:cubicBezTo>
                          <a:pt x="1976" y="2822"/>
                          <a:pt x="1974" y="2823"/>
                          <a:pt x="1972" y="2823"/>
                        </a:cubicBezTo>
                        <a:lnTo>
                          <a:pt x="1932" y="2831"/>
                        </a:lnTo>
                        <a:cubicBezTo>
                          <a:pt x="1931" y="2831"/>
                          <a:pt x="1929" y="2831"/>
                          <a:pt x="1927" y="2831"/>
                        </a:cubicBezTo>
                        <a:lnTo>
                          <a:pt x="1837" y="2831"/>
                        </a:lnTo>
                        <a:lnTo>
                          <a:pt x="1743" y="2819"/>
                        </a:lnTo>
                        <a:lnTo>
                          <a:pt x="1703" y="2813"/>
                        </a:lnTo>
                        <a:lnTo>
                          <a:pt x="1669" y="2808"/>
                        </a:lnTo>
                        <a:lnTo>
                          <a:pt x="1640" y="2803"/>
                        </a:lnTo>
                        <a:lnTo>
                          <a:pt x="1615" y="2795"/>
                        </a:lnTo>
                        <a:lnTo>
                          <a:pt x="1578" y="2778"/>
                        </a:lnTo>
                        <a:lnTo>
                          <a:pt x="1543" y="2758"/>
                        </a:lnTo>
                        <a:lnTo>
                          <a:pt x="1547" y="2760"/>
                        </a:lnTo>
                        <a:lnTo>
                          <a:pt x="1527" y="2752"/>
                        </a:lnTo>
                        <a:lnTo>
                          <a:pt x="1505" y="2746"/>
                        </a:lnTo>
                        <a:lnTo>
                          <a:pt x="1449" y="2735"/>
                        </a:lnTo>
                        <a:lnTo>
                          <a:pt x="1386" y="2727"/>
                        </a:lnTo>
                        <a:lnTo>
                          <a:pt x="1314" y="2717"/>
                        </a:lnTo>
                        <a:lnTo>
                          <a:pt x="1239" y="2701"/>
                        </a:lnTo>
                        <a:lnTo>
                          <a:pt x="1083" y="2648"/>
                        </a:lnTo>
                        <a:lnTo>
                          <a:pt x="1000" y="2615"/>
                        </a:lnTo>
                        <a:lnTo>
                          <a:pt x="913" y="2574"/>
                        </a:lnTo>
                        <a:lnTo>
                          <a:pt x="867" y="2552"/>
                        </a:lnTo>
                        <a:lnTo>
                          <a:pt x="815" y="2527"/>
                        </a:lnTo>
                        <a:lnTo>
                          <a:pt x="707" y="2472"/>
                        </a:lnTo>
                        <a:lnTo>
                          <a:pt x="656" y="2444"/>
                        </a:lnTo>
                        <a:lnTo>
                          <a:pt x="609" y="2414"/>
                        </a:lnTo>
                        <a:lnTo>
                          <a:pt x="571" y="2385"/>
                        </a:lnTo>
                        <a:lnTo>
                          <a:pt x="541" y="2355"/>
                        </a:lnTo>
                        <a:cubicBezTo>
                          <a:pt x="540" y="2354"/>
                          <a:pt x="538" y="2352"/>
                          <a:pt x="537" y="2350"/>
                        </a:cubicBezTo>
                        <a:lnTo>
                          <a:pt x="524" y="2325"/>
                        </a:lnTo>
                        <a:cubicBezTo>
                          <a:pt x="522" y="2321"/>
                          <a:pt x="521" y="2317"/>
                          <a:pt x="521" y="2313"/>
                        </a:cubicBezTo>
                        <a:lnTo>
                          <a:pt x="521" y="2290"/>
                        </a:lnTo>
                        <a:cubicBezTo>
                          <a:pt x="521" y="2288"/>
                          <a:pt x="522" y="2285"/>
                          <a:pt x="523" y="2283"/>
                        </a:cubicBezTo>
                        <a:lnTo>
                          <a:pt x="531" y="2260"/>
                        </a:lnTo>
                        <a:cubicBezTo>
                          <a:pt x="531" y="2258"/>
                          <a:pt x="532" y="2256"/>
                          <a:pt x="533" y="2255"/>
                        </a:cubicBezTo>
                        <a:lnTo>
                          <a:pt x="547" y="2233"/>
                        </a:lnTo>
                        <a:lnTo>
                          <a:pt x="575" y="2184"/>
                        </a:lnTo>
                        <a:lnTo>
                          <a:pt x="572" y="2189"/>
                        </a:lnTo>
                        <a:lnTo>
                          <a:pt x="580" y="2160"/>
                        </a:lnTo>
                        <a:lnTo>
                          <a:pt x="579" y="2166"/>
                        </a:lnTo>
                        <a:lnTo>
                          <a:pt x="579" y="2134"/>
                        </a:lnTo>
                        <a:lnTo>
                          <a:pt x="580" y="2141"/>
                        </a:lnTo>
                        <a:lnTo>
                          <a:pt x="569" y="2104"/>
                        </a:lnTo>
                        <a:lnTo>
                          <a:pt x="552" y="2065"/>
                        </a:lnTo>
                        <a:lnTo>
                          <a:pt x="506" y="1974"/>
                        </a:lnTo>
                        <a:lnTo>
                          <a:pt x="461" y="1881"/>
                        </a:lnTo>
                        <a:lnTo>
                          <a:pt x="445" y="1834"/>
                        </a:lnTo>
                        <a:cubicBezTo>
                          <a:pt x="444" y="1833"/>
                          <a:pt x="444" y="1832"/>
                          <a:pt x="444" y="1831"/>
                        </a:cubicBezTo>
                        <a:lnTo>
                          <a:pt x="437" y="1791"/>
                        </a:lnTo>
                        <a:cubicBezTo>
                          <a:pt x="436" y="1788"/>
                          <a:pt x="436" y="1786"/>
                          <a:pt x="437" y="1784"/>
                        </a:cubicBezTo>
                        <a:lnTo>
                          <a:pt x="441" y="1746"/>
                        </a:lnTo>
                        <a:cubicBezTo>
                          <a:pt x="441" y="1744"/>
                          <a:pt x="441" y="1741"/>
                          <a:pt x="442" y="1739"/>
                        </a:cubicBezTo>
                        <a:lnTo>
                          <a:pt x="458" y="1701"/>
                        </a:lnTo>
                        <a:cubicBezTo>
                          <a:pt x="459" y="1700"/>
                          <a:pt x="459" y="1699"/>
                          <a:pt x="460" y="1698"/>
                        </a:cubicBezTo>
                        <a:lnTo>
                          <a:pt x="482" y="1662"/>
                        </a:lnTo>
                        <a:lnTo>
                          <a:pt x="507" y="1626"/>
                        </a:lnTo>
                        <a:lnTo>
                          <a:pt x="530" y="1592"/>
                        </a:lnTo>
                        <a:lnTo>
                          <a:pt x="545" y="1563"/>
                        </a:lnTo>
                        <a:lnTo>
                          <a:pt x="543" y="1569"/>
                        </a:lnTo>
                        <a:lnTo>
                          <a:pt x="550" y="1540"/>
                        </a:lnTo>
                        <a:lnTo>
                          <a:pt x="550" y="1551"/>
                        </a:lnTo>
                        <a:lnTo>
                          <a:pt x="544" y="1525"/>
                        </a:lnTo>
                        <a:lnTo>
                          <a:pt x="552" y="1538"/>
                        </a:lnTo>
                        <a:lnTo>
                          <a:pt x="528" y="1517"/>
                        </a:lnTo>
                        <a:lnTo>
                          <a:pt x="535" y="1521"/>
                        </a:lnTo>
                        <a:lnTo>
                          <a:pt x="496" y="1507"/>
                        </a:lnTo>
                        <a:lnTo>
                          <a:pt x="450" y="1497"/>
                        </a:lnTo>
                        <a:lnTo>
                          <a:pt x="397" y="1488"/>
                        </a:lnTo>
                        <a:lnTo>
                          <a:pt x="341" y="1478"/>
                        </a:lnTo>
                        <a:lnTo>
                          <a:pt x="289" y="1465"/>
                        </a:lnTo>
                        <a:cubicBezTo>
                          <a:pt x="288" y="1464"/>
                          <a:pt x="286" y="1464"/>
                          <a:pt x="285" y="1463"/>
                        </a:cubicBezTo>
                        <a:lnTo>
                          <a:pt x="245" y="1443"/>
                        </a:lnTo>
                        <a:cubicBezTo>
                          <a:pt x="242" y="1442"/>
                          <a:pt x="240" y="1440"/>
                          <a:pt x="238" y="1438"/>
                        </a:cubicBezTo>
                        <a:lnTo>
                          <a:pt x="212" y="1411"/>
                        </a:lnTo>
                        <a:cubicBezTo>
                          <a:pt x="209" y="1408"/>
                          <a:pt x="207" y="1404"/>
                          <a:pt x="206" y="1400"/>
                        </a:cubicBezTo>
                        <a:lnTo>
                          <a:pt x="197" y="1364"/>
                        </a:lnTo>
                        <a:cubicBezTo>
                          <a:pt x="197" y="1362"/>
                          <a:pt x="196" y="1359"/>
                          <a:pt x="197" y="1356"/>
                        </a:cubicBezTo>
                        <a:lnTo>
                          <a:pt x="201" y="1312"/>
                        </a:lnTo>
                        <a:cubicBezTo>
                          <a:pt x="201" y="1311"/>
                          <a:pt x="201" y="1310"/>
                          <a:pt x="201" y="1308"/>
                        </a:cubicBezTo>
                        <a:lnTo>
                          <a:pt x="214" y="1259"/>
                        </a:lnTo>
                        <a:lnTo>
                          <a:pt x="234" y="1205"/>
                        </a:lnTo>
                        <a:lnTo>
                          <a:pt x="253" y="1151"/>
                        </a:lnTo>
                        <a:lnTo>
                          <a:pt x="268" y="1098"/>
                        </a:lnTo>
                        <a:lnTo>
                          <a:pt x="278" y="1047"/>
                        </a:lnTo>
                        <a:lnTo>
                          <a:pt x="277" y="1052"/>
                        </a:lnTo>
                        <a:lnTo>
                          <a:pt x="276" y="1003"/>
                        </a:lnTo>
                        <a:lnTo>
                          <a:pt x="277" y="1009"/>
                        </a:lnTo>
                        <a:lnTo>
                          <a:pt x="264" y="962"/>
                        </a:lnTo>
                        <a:lnTo>
                          <a:pt x="245" y="919"/>
                        </a:lnTo>
                        <a:lnTo>
                          <a:pt x="247" y="922"/>
                        </a:lnTo>
                        <a:lnTo>
                          <a:pt x="191" y="832"/>
                        </a:lnTo>
                        <a:lnTo>
                          <a:pt x="132" y="744"/>
                        </a:lnTo>
                        <a:lnTo>
                          <a:pt x="104" y="700"/>
                        </a:lnTo>
                        <a:lnTo>
                          <a:pt x="83" y="656"/>
                        </a:lnTo>
                        <a:lnTo>
                          <a:pt x="49" y="570"/>
                        </a:lnTo>
                        <a:lnTo>
                          <a:pt x="20" y="487"/>
                        </a:lnTo>
                        <a:lnTo>
                          <a:pt x="1" y="413"/>
                        </a:lnTo>
                        <a:cubicBezTo>
                          <a:pt x="1" y="411"/>
                          <a:pt x="0" y="409"/>
                          <a:pt x="0" y="407"/>
                        </a:cubicBezTo>
                        <a:lnTo>
                          <a:pt x="0" y="351"/>
                        </a:lnTo>
                        <a:close/>
                        <a:moveTo>
                          <a:pt x="48" y="407"/>
                        </a:moveTo>
                        <a:lnTo>
                          <a:pt x="48" y="402"/>
                        </a:lnTo>
                        <a:lnTo>
                          <a:pt x="65" y="471"/>
                        </a:lnTo>
                        <a:lnTo>
                          <a:pt x="94" y="553"/>
                        </a:lnTo>
                        <a:lnTo>
                          <a:pt x="126" y="635"/>
                        </a:lnTo>
                        <a:lnTo>
                          <a:pt x="145" y="675"/>
                        </a:lnTo>
                        <a:lnTo>
                          <a:pt x="171" y="717"/>
                        </a:lnTo>
                        <a:lnTo>
                          <a:pt x="232" y="807"/>
                        </a:lnTo>
                        <a:lnTo>
                          <a:pt x="288" y="897"/>
                        </a:lnTo>
                        <a:cubicBezTo>
                          <a:pt x="288" y="898"/>
                          <a:pt x="289" y="899"/>
                          <a:pt x="289" y="900"/>
                        </a:cubicBezTo>
                        <a:lnTo>
                          <a:pt x="311" y="949"/>
                        </a:lnTo>
                        <a:lnTo>
                          <a:pt x="324" y="996"/>
                        </a:lnTo>
                        <a:cubicBezTo>
                          <a:pt x="324" y="998"/>
                          <a:pt x="324" y="1000"/>
                          <a:pt x="324" y="1002"/>
                        </a:cubicBezTo>
                        <a:lnTo>
                          <a:pt x="325" y="1051"/>
                        </a:lnTo>
                        <a:cubicBezTo>
                          <a:pt x="325" y="1053"/>
                          <a:pt x="325" y="1054"/>
                          <a:pt x="325" y="1056"/>
                        </a:cubicBezTo>
                        <a:lnTo>
                          <a:pt x="314" y="1111"/>
                        </a:lnTo>
                        <a:lnTo>
                          <a:pt x="298" y="1166"/>
                        </a:lnTo>
                        <a:lnTo>
                          <a:pt x="279" y="1222"/>
                        </a:lnTo>
                        <a:lnTo>
                          <a:pt x="261" y="1272"/>
                        </a:lnTo>
                        <a:lnTo>
                          <a:pt x="248" y="1321"/>
                        </a:lnTo>
                        <a:lnTo>
                          <a:pt x="248" y="1317"/>
                        </a:lnTo>
                        <a:lnTo>
                          <a:pt x="244" y="1361"/>
                        </a:lnTo>
                        <a:lnTo>
                          <a:pt x="244" y="1353"/>
                        </a:lnTo>
                        <a:lnTo>
                          <a:pt x="253" y="1389"/>
                        </a:lnTo>
                        <a:lnTo>
                          <a:pt x="247" y="1378"/>
                        </a:lnTo>
                        <a:lnTo>
                          <a:pt x="273" y="1405"/>
                        </a:lnTo>
                        <a:lnTo>
                          <a:pt x="266" y="1400"/>
                        </a:lnTo>
                        <a:lnTo>
                          <a:pt x="306" y="1420"/>
                        </a:lnTo>
                        <a:lnTo>
                          <a:pt x="302" y="1418"/>
                        </a:lnTo>
                        <a:lnTo>
                          <a:pt x="350" y="1431"/>
                        </a:lnTo>
                        <a:lnTo>
                          <a:pt x="404" y="1441"/>
                        </a:lnTo>
                        <a:lnTo>
                          <a:pt x="461" y="1450"/>
                        </a:lnTo>
                        <a:lnTo>
                          <a:pt x="513" y="1462"/>
                        </a:lnTo>
                        <a:lnTo>
                          <a:pt x="552" y="1476"/>
                        </a:lnTo>
                        <a:cubicBezTo>
                          <a:pt x="554" y="1477"/>
                          <a:pt x="557" y="1478"/>
                          <a:pt x="559" y="1480"/>
                        </a:cubicBezTo>
                        <a:lnTo>
                          <a:pt x="583" y="1501"/>
                        </a:lnTo>
                        <a:cubicBezTo>
                          <a:pt x="587" y="1505"/>
                          <a:pt x="590" y="1509"/>
                          <a:pt x="591" y="1514"/>
                        </a:cubicBezTo>
                        <a:lnTo>
                          <a:pt x="597" y="1540"/>
                        </a:lnTo>
                        <a:cubicBezTo>
                          <a:pt x="598" y="1544"/>
                          <a:pt x="598" y="1547"/>
                          <a:pt x="597" y="1551"/>
                        </a:cubicBezTo>
                        <a:lnTo>
                          <a:pt x="590" y="1580"/>
                        </a:lnTo>
                        <a:cubicBezTo>
                          <a:pt x="589" y="1582"/>
                          <a:pt x="589" y="1584"/>
                          <a:pt x="588" y="1586"/>
                        </a:cubicBezTo>
                        <a:lnTo>
                          <a:pt x="569" y="1619"/>
                        </a:lnTo>
                        <a:lnTo>
                          <a:pt x="546" y="1653"/>
                        </a:lnTo>
                        <a:lnTo>
                          <a:pt x="523" y="1687"/>
                        </a:lnTo>
                        <a:lnTo>
                          <a:pt x="501" y="1723"/>
                        </a:lnTo>
                        <a:lnTo>
                          <a:pt x="503" y="1720"/>
                        </a:lnTo>
                        <a:lnTo>
                          <a:pt x="487" y="1758"/>
                        </a:lnTo>
                        <a:lnTo>
                          <a:pt x="488" y="1751"/>
                        </a:lnTo>
                        <a:lnTo>
                          <a:pt x="484" y="1789"/>
                        </a:lnTo>
                        <a:lnTo>
                          <a:pt x="484" y="1782"/>
                        </a:lnTo>
                        <a:lnTo>
                          <a:pt x="491" y="1822"/>
                        </a:lnTo>
                        <a:lnTo>
                          <a:pt x="490" y="1819"/>
                        </a:lnTo>
                        <a:lnTo>
                          <a:pt x="504" y="1860"/>
                        </a:lnTo>
                        <a:lnTo>
                          <a:pt x="549" y="1953"/>
                        </a:lnTo>
                        <a:lnTo>
                          <a:pt x="597" y="2046"/>
                        </a:lnTo>
                        <a:lnTo>
                          <a:pt x="615" y="2091"/>
                        </a:lnTo>
                        <a:lnTo>
                          <a:pt x="626" y="2128"/>
                        </a:lnTo>
                        <a:cubicBezTo>
                          <a:pt x="627" y="2130"/>
                          <a:pt x="627" y="2132"/>
                          <a:pt x="627" y="2134"/>
                        </a:cubicBezTo>
                        <a:lnTo>
                          <a:pt x="627" y="2166"/>
                        </a:lnTo>
                        <a:cubicBezTo>
                          <a:pt x="627" y="2169"/>
                          <a:pt x="627" y="2171"/>
                          <a:pt x="627" y="2173"/>
                        </a:cubicBezTo>
                        <a:lnTo>
                          <a:pt x="619" y="2202"/>
                        </a:lnTo>
                        <a:cubicBezTo>
                          <a:pt x="618" y="2204"/>
                          <a:pt x="617" y="2206"/>
                          <a:pt x="616" y="2207"/>
                        </a:cubicBezTo>
                        <a:lnTo>
                          <a:pt x="588" y="2258"/>
                        </a:lnTo>
                        <a:lnTo>
                          <a:pt x="574" y="2280"/>
                        </a:lnTo>
                        <a:lnTo>
                          <a:pt x="576" y="2275"/>
                        </a:lnTo>
                        <a:lnTo>
                          <a:pt x="568" y="2298"/>
                        </a:lnTo>
                        <a:lnTo>
                          <a:pt x="569" y="2290"/>
                        </a:lnTo>
                        <a:lnTo>
                          <a:pt x="569" y="2313"/>
                        </a:lnTo>
                        <a:lnTo>
                          <a:pt x="567" y="2302"/>
                        </a:lnTo>
                        <a:lnTo>
                          <a:pt x="580" y="2327"/>
                        </a:lnTo>
                        <a:lnTo>
                          <a:pt x="575" y="2321"/>
                        </a:lnTo>
                        <a:lnTo>
                          <a:pt x="600" y="2346"/>
                        </a:lnTo>
                        <a:lnTo>
                          <a:pt x="635" y="2373"/>
                        </a:lnTo>
                        <a:lnTo>
                          <a:pt x="679" y="2401"/>
                        </a:lnTo>
                        <a:lnTo>
                          <a:pt x="729" y="2429"/>
                        </a:lnTo>
                        <a:lnTo>
                          <a:pt x="836" y="2484"/>
                        </a:lnTo>
                        <a:lnTo>
                          <a:pt x="888" y="2509"/>
                        </a:lnTo>
                        <a:lnTo>
                          <a:pt x="934" y="2531"/>
                        </a:lnTo>
                        <a:lnTo>
                          <a:pt x="1017" y="2570"/>
                        </a:lnTo>
                        <a:lnTo>
                          <a:pt x="1098" y="2603"/>
                        </a:lnTo>
                        <a:lnTo>
                          <a:pt x="1250" y="2654"/>
                        </a:lnTo>
                        <a:lnTo>
                          <a:pt x="1321" y="2670"/>
                        </a:lnTo>
                        <a:lnTo>
                          <a:pt x="1391" y="2680"/>
                        </a:lnTo>
                        <a:lnTo>
                          <a:pt x="1458" y="2688"/>
                        </a:lnTo>
                        <a:lnTo>
                          <a:pt x="1518" y="2699"/>
                        </a:lnTo>
                        <a:lnTo>
                          <a:pt x="1544" y="2707"/>
                        </a:lnTo>
                        <a:lnTo>
                          <a:pt x="1564" y="2715"/>
                        </a:lnTo>
                        <a:cubicBezTo>
                          <a:pt x="1565" y="2716"/>
                          <a:pt x="1566" y="2716"/>
                          <a:pt x="1567" y="2717"/>
                        </a:cubicBezTo>
                        <a:lnTo>
                          <a:pt x="1599" y="2735"/>
                        </a:lnTo>
                        <a:lnTo>
                          <a:pt x="1630" y="2750"/>
                        </a:lnTo>
                        <a:lnTo>
                          <a:pt x="1649" y="2756"/>
                        </a:lnTo>
                        <a:lnTo>
                          <a:pt x="1676" y="2761"/>
                        </a:lnTo>
                        <a:lnTo>
                          <a:pt x="1710" y="2766"/>
                        </a:lnTo>
                        <a:lnTo>
                          <a:pt x="1750" y="2772"/>
                        </a:lnTo>
                        <a:lnTo>
                          <a:pt x="1837" y="2783"/>
                        </a:lnTo>
                        <a:lnTo>
                          <a:pt x="1927" y="2783"/>
                        </a:lnTo>
                        <a:lnTo>
                          <a:pt x="1923" y="2784"/>
                        </a:lnTo>
                        <a:lnTo>
                          <a:pt x="1963" y="2776"/>
                        </a:lnTo>
                        <a:lnTo>
                          <a:pt x="1958" y="2778"/>
                        </a:lnTo>
                        <a:lnTo>
                          <a:pt x="1992" y="2763"/>
                        </a:lnTo>
                        <a:lnTo>
                          <a:pt x="1986" y="2766"/>
                        </a:lnTo>
                        <a:lnTo>
                          <a:pt x="2015" y="2742"/>
                        </a:lnTo>
                        <a:lnTo>
                          <a:pt x="2012" y="2746"/>
                        </a:lnTo>
                        <a:lnTo>
                          <a:pt x="2036" y="2715"/>
                        </a:lnTo>
                        <a:lnTo>
                          <a:pt x="2059" y="2678"/>
                        </a:lnTo>
                        <a:lnTo>
                          <a:pt x="2078" y="2637"/>
                        </a:lnTo>
                        <a:lnTo>
                          <a:pt x="2110" y="2550"/>
                        </a:lnTo>
                        <a:lnTo>
                          <a:pt x="2122" y="2511"/>
                        </a:lnTo>
                        <a:lnTo>
                          <a:pt x="2130" y="2476"/>
                        </a:lnTo>
                        <a:lnTo>
                          <a:pt x="2130" y="2480"/>
                        </a:lnTo>
                        <a:lnTo>
                          <a:pt x="2132" y="2449"/>
                        </a:lnTo>
                        <a:lnTo>
                          <a:pt x="2132" y="2454"/>
                        </a:lnTo>
                        <a:lnTo>
                          <a:pt x="2128" y="2425"/>
                        </a:lnTo>
                        <a:lnTo>
                          <a:pt x="2129" y="2430"/>
                        </a:lnTo>
                        <a:lnTo>
                          <a:pt x="2109" y="2377"/>
                        </a:lnTo>
                        <a:lnTo>
                          <a:pt x="2089" y="2330"/>
                        </a:lnTo>
                        <a:cubicBezTo>
                          <a:pt x="2089" y="2329"/>
                          <a:pt x="2089" y="2328"/>
                          <a:pt x="2088" y="2327"/>
                        </a:cubicBezTo>
                        <a:lnTo>
                          <a:pt x="2083" y="2308"/>
                        </a:lnTo>
                        <a:cubicBezTo>
                          <a:pt x="2082" y="2305"/>
                          <a:pt x="2082" y="2302"/>
                          <a:pt x="2083" y="2298"/>
                        </a:cubicBezTo>
                        <a:lnTo>
                          <a:pt x="2085" y="2282"/>
                        </a:lnTo>
                        <a:cubicBezTo>
                          <a:pt x="2085" y="2278"/>
                          <a:pt x="2087" y="2274"/>
                          <a:pt x="2090" y="2270"/>
                        </a:cubicBezTo>
                        <a:lnTo>
                          <a:pt x="2099" y="2259"/>
                        </a:lnTo>
                        <a:cubicBezTo>
                          <a:pt x="2101" y="2256"/>
                          <a:pt x="2105" y="2254"/>
                          <a:pt x="2109" y="2252"/>
                        </a:cubicBezTo>
                        <a:lnTo>
                          <a:pt x="2124" y="2246"/>
                        </a:lnTo>
                        <a:cubicBezTo>
                          <a:pt x="2126" y="2245"/>
                          <a:pt x="2129" y="2245"/>
                          <a:pt x="2131" y="2244"/>
                        </a:cubicBezTo>
                        <a:lnTo>
                          <a:pt x="2171" y="2242"/>
                        </a:lnTo>
                        <a:lnTo>
                          <a:pt x="2212" y="2240"/>
                        </a:lnTo>
                        <a:lnTo>
                          <a:pt x="2207" y="2241"/>
                        </a:lnTo>
                        <a:lnTo>
                          <a:pt x="2224" y="2236"/>
                        </a:lnTo>
                        <a:lnTo>
                          <a:pt x="2215" y="2241"/>
                        </a:lnTo>
                        <a:lnTo>
                          <a:pt x="2227" y="2231"/>
                        </a:lnTo>
                        <a:lnTo>
                          <a:pt x="2219" y="2243"/>
                        </a:lnTo>
                        <a:lnTo>
                          <a:pt x="2228" y="2208"/>
                        </a:lnTo>
                        <a:lnTo>
                          <a:pt x="2227" y="2214"/>
                        </a:lnTo>
                        <a:lnTo>
                          <a:pt x="2228" y="2170"/>
                        </a:lnTo>
                        <a:lnTo>
                          <a:pt x="2223" y="2120"/>
                        </a:lnTo>
                        <a:lnTo>
                          <a:pt x="2219" y="2074"/>
                        </a:lnTo>
                        <a:lnTo>
                          <a:pt x="2211" y="1994"/>
                        </a:lnTo>
                        <a:lnTo>
                          <a:pt x="2208" y="1959"/>
                        </a:lnTo>
                        <a:cubicBezTo>
                          <a:pt x="2207" y="1957"/>
                          <a:pt x="2207" y="1956"/>
                          <a:pt x="2208" y="1955"/>
                        </a:cubicBezTo>
                        <a:lnTo>
                          <a:pt x="2210" y="1928"/>
                        </a:lnTo>
                        <a:cubicBezTo>
                          <a:pt x="2210" y="1924"/>
                          <a:pt x="2211" y="1920"/>
                          <a:pt x="2213" y="1916"/>
                        </a:cubicBezTo>
                        <a:lnTo>
                          <a:pt x="2223" y="1901"/>
                        </a:lnTo>
                        <a:cubicBezTo>
                          <a:pt x="2226" y="1897"/>
                          <a:pt x="2230" y="1894"/>
                          <a:pt x="2235" y="1892"/>
                        </a:cubicBezTo>
                        <a:lnTo>
                          <a:pt x="2250" y="1886"/>
                        </a:lnTo>
                        <a:cubicBezTo>
                          <a:pt x="2251" y="1885"/>
                          <a:pt x="2253" y="1885"/>
                          <a:pt x="2255" y="1885"/>
                        </a:cubicBezTo>
                        <a:lnTo>
                          <a:pt x="2271" y="1883"/>
                        </a:lnTo>
                        <a:lnTo>
                          <a:pt x="2267" y="1884"/>
                        </a:lnTo>
                        <a:lnTo>
                          <a:pt x="2279" y="1880"/>
                        </a:lnTo>
                        <a:lnTo>
                          <a:pt x="2276" y="1881"/>
                        </a:lnTo>
                        <a:lnTo>
                          <a:pt x="2284" y="1877"/>
                        </a:lnTo>
                        <a:cubicBezTo>
                          <a:pt x="2285" y="1876"/>
                          <a:pt x="2286" y="1876"/>
                          <a:pt x="2287" y="1876"/>
                        </a:cubicBezTo>
                        <a:lnTo>
                          <a:pt x="2293" y="1874"/>
                        </a:lnTo>
                        <a:lnTo>
                          <a:pt x="2280" y="1884"/>
                        </a:lnTo>
                        <a:lnTo>
                          <a:pt x="2283" y="1879"/>
                        </a:lnTo>
                        <a:lnTo>
                          <a:pt x="2280" y="1890"/>
                        </a:lnTo>
                        <a:lnTo>
                          <a:pt x="2281" y="1874"/>
                        </a:lnTo>
                        <a:lnTo>
                          <a:pt x="2281" y="1878"/>
                        </a:lnTo>
                        <a:lnTo>
                          <a:pt x="2279" y="1863"/>
                        </a:lnTo>
                        <a:lnTo>
                          <a:pt x="2276" y="1841"/>
                        </a:lnTo>
                        <a:lnTo>
                          <a:pt x="2266" y="1787"/>
                        </a:lnTo>
                        <a:lnTo>
                          <a:pt x="2261" y="1761"/>
                        </a:lnTo>
                        <a:lnTo>
                          <a:pt x="2257" y="1742"/>
                        </a:lnTo>
                        <a:lnTo>
                          <a:pt x="2254" y="1730"/>
                        </a:lnTo>
                        <a:lnTo>
                          <a:pt x="2301" y="1719"/>
                        </a:lnTo>
                        <a:lnTo>
                          <a:pt x="2304" y="1734"/>
                        </a:lnTo>
                        <a:lnTo>
                          <a:pt x="2309" y="1762"/>
                        </a:lnTo>
                        <a:lnTo>
                          <a:pt x="2315" y="1797"/>
                        </a:lnTo>
                        <a:lnTo>
                          <a:pt x="2323" y="1838"/>
                        </a:lnTo>
                        <a:lnTo>
                          <a:pt x="2330" y="1879"/>
                        </a:lnTo>
                        <a:lnTo>
                          <a:pt x="2337" y="1918"/>
                        </a:lnTo>
                        <a:lnTo>
                          <a:pt x="2343" y="1950"/>
                        </a:lnTo>
                        <a:lnTo>
                          <a:pt x="2346" y="1970"/>
                        </a:lnTo>
                        <a:cubicBezTo>
                          <a:pt x="2346" y="1971"/>
                          <a:pt x="2346" y="1972"/>
                          <a:pt x="2346" y="1973"/>
                        </a:cubicBezTo>
                        <a:lnTo>
                          <a:pt x="2346" y="1982"/>
                        </a:lnTo>
                        <a:cubicBezTo>
                          <a:pt x="2346" y="1993"/>
                          <a:pt x="2340" y="2002"/>
                          <a:pt x="2330" y="2005"/>
                        </a:cubicBezTo>
                        <a:lnTo>
                          <a:pt x="2327" y="2006"/>
                        </a:lnTo>
                        <a:cubicBezTo>
                          <a:pt x="2317" y="2009"/>
                          <a:pt x="2307" y="2006"/>
                          <a:pt x="2300" y="1998"/>
                        </a:cubicBezTo>
                        <a:lnTo>
                          <a:pt x="2290" y="1985"/>
                        </a:lnTo>
                        <a:cubicBezTo>
                          <a:pt x="2289" y="1983"/>
                          <a:pt x="2288" y="1981"/>
                          <a:pt x="2287" y="1979"/>
                        </a:cubicBezTo>
                        <a:lnTo>
                          <a:pt x="2279" y="1957"/>
                        </a:lnTo>
                        <a:cubicBezTo>
                          <a:pt x="2278" y="1953"/>
                          <a:pt x="2277" y="1949"/>
                          <a:pt x="2278" y="1945"/>
                        </a:cubicBezTo>
                        <a:lnTo>
                          <a:pt x="2281" y="1926"/>
                        </a:lnTo>
                        <a:cubicBezTo>
                          <a:pt x="2281" y="1922"/>
                          <a:pt x="2283" y="1919"/>
                          <a:pt x="2285" y="1916"/>
                        </a:cubicBezTo>
                        <a:lnTo>
                          <a:pt x="2302" y="1892"/>
                        </a:lnTo>
                        <a:lnTo>
                          <a:pt x="2325" y="1867"/>
                        </a:lnTo>
                        <a:cubicBezTo>
                          <a:pt x="2326" y="1866"/>
                          <a:pt x="2328" y="1864"/>
                          <a:pt x="2330" y="1863"/>
                        </a:cubicBezTo>
                        <a:lnTo>
                          <a:pt x="2360" y="1844"/>
                        </a:lnTo>
                        <a:cubicBezTo>
                          <a:pt x="2363" y="1842"/>
                          <a:pt x="2366" y="1841"/>
                          <a:pt x="2370" y="1841"/>
                        </a:cubicBezTo>
                        <a:lnTo>
                          <a:pt x="2389" y="1839"/>
                        </a:lnTo>
                        <a:cubicBezTo>
                          <a:pt x="2391" y="1838"/>
                          <a:pt x="2394" y="1838"/>
                          <a:pt x="2396" y="1839"/>
                        </a:cubicBezTo>
                        <a:lnTo>
                          <a:pt x="2416" y="1843"/>
                        </a:lnTo>
                        <a:cubicBezTo>
                          <a:pt x="2419" y="1843"/>
                          <a:pt x="2421" y="1844"/>
                          <a:pt x="2424" y="1846"/>
                        </a:cubicBezTo>
                        <a:lnTo>
                          <a:pt x="2446" y="1859"/>
                        </a:lnTo>
                        <a:cubicBezTo>
                          <a:pt x="2447" y="1860"/>
                          <a:pt x="2448" y="1860"/>
                          <a:pt x="2449" y="1861"/>
                        </a:cubicBezTo>
                        <a:lnTo>
                          <a:pt x="2474" y="1883"/>
                        </a:lnTo>
                        <a:lnTo>
                          <a:pt x="2525" y="1937"/>
                        </a:lnTo>
                        <a:lnTo>
                          <a:pt x="2584" y="1994"/>
                        </a:lnTo>
                        <a:lnTo>
                          <a:pt x="2616" y="2020"/>
                        </a:lnTo>
                        <a:lnTo>
                          <a:pt x="2652" y="2040"/>
                        </a:lnTo>
                        <a:lnTo>
                          <a:pt x="2696" y="2059"/>
                        </a:lnTo>
                        <a:lnTo>
                          <a:pt x="2747" y="2079"/>
                        </a:lnTo>
                        <a:lnTo>
                          <a:pt x="2864" y="2114"/>
                        </a:lnTo>
                        <a:lnTo>
                          <a:pt x="2922" y="2128"/>
                        </a:lnTo>
                        <a:lnTo>
                          <a:pt x="2975" y="2139"/>
                        </a:lnTo>
                        <a:lnTo>
                          <a:pt x="3018" y="2144"/>
                        </a:lnTo>
                        <a:lnTo>
                          <a:pt x="3053" y="2145"/>
                        </a:lnTo>
                        <a:lnTo>
                          <a:pt x="3029" y="2167"/>
                        </a:lnTo>
                        <a:lnTo>
                          <a:pt x="3029" y="2159"/>
                        </a:lnTo>
                        <a:lnTo>
                          <a:pt x="3030" y="2130"/>
                        </a:lnTo>
                        <a:lnTo>
                          <a:pt x="3033" y="2088"/>
                        </a:lnTo>
                        <a:lnTo>
                          <a:pt x="3037" y="2041"/>
                        </a:lnTo>
                        <a:lnTo>
                          <a:pt x="3045" y="1936"/>
                        </a:lnTo>
                        <a:lnTo>
                          <a:pt x="3050" y="1888"/>
                        </a:lnTo>
                        <a:lnTo>
                          <a:pt x="3056" y="1852"/>
                        </a:lnTo>
                        <a:lnTo>
                          <a:pt x="3069" y="1799"/>
                        </a:lnTo>
                        <a:lnTo>
                          <a:pt x="3082" y="1758"/>
                        </a:lnTo>
                        <a:cubicBezTo>
                          <a:pt x="3082" y="1756"/>
                          <a:pt x="3083" y="1755"/>
                          <a:pt x="3084" y="1753"/>
                        </a:cubicBezTo>
                        <a:lnTo>
                          <a:pt x="3103" y="1722"/>
                        </a:lnTo>
                        <a:cubicBezTo>
                          <a:pt x="3105" y="1719"/>
                          <a:pt x="3107" y="1717"/>
                          <a:pt x="3110" y="1715"/>
                        </a:cubicBezTo>
                        <a:lnTo>
                          <a:pt x="3137" y="1696"/>
                        </a:lnTo>
                        <a:cubicBezTo>
                          <a:pt x="3140" y="1694"/>
                          <a:pt x="3144" y="1692"/>
                          <a:pt x="3148" y="1692"/>
                        </a:cubicBezTo>
                        <a:lnTo>
                          <a:pt x="3166" y="1690"/>
                        </a:lnTo>
                        <a:cubicBezTo>
                          <a:pt x="3168" y="1689"/>
                          <a:pt x="3170" y="1689"/>
                          <a:pt x="3173" y="1690"/>
                        </a:cubicBezTo>
                        <a:lnTo>
                          <a:pt x="3196" y="1694"/>
                        </a:lnTo>
                        <a:cubicBezTo>
                          <a:pt x="3197" y="1694"/>
                          <a:pt x="3199" y="1695"/>
                          <a:pt x="3200" y="1695"/>
                        </a:cubicBezTo>
                        <a:lnTo>
                          <a:pt x="3250" y="1715"/>
                        </a:lnTo>
                        <a:lnTo>
                          <a:pt x="3302" y="1732"/>
                        </a:lnTo>
                        <a:lnTo>
                          <a:pt x="3296" y="1731"/>
                        </a:lnTo>
                        <a:lnTo>
                          <a:pt x="3320" y="1733"/>
                        </a:lnTo>
                        <a:lnTo>
                          <a:pt x="3311" y="1734"/>
                        </a:lnTo>
                        <a:lnTo>
                          <a:pt x="3330" y="1728"/>
                        </a:lnTo>
                        <a:lnTo>
                          <a:pt x="3322" y="1732"/>
                        </a:lnTo>
                        <a:lnTo>
                          <a:pt x="3339" y="1717"/>
                        </a:lnTo>
                        <a:lnTo>
                          <a:pt x="3335" y="1722"/>
                        </a:lnTo>
                        <a:lnTo>
                          <a:pt x="3350" y="1701"/>
                        </a:lnTo>
                        <a:lnTo>
                          <a:pt x="3348" y="1704"/>
                        </a:lnTo>
                        <a:lnTo>
                          <a:pt x="3374" y="1650"/>
                        </a:lnTo>
                        <a:lnTo>
                          <a:pt x="3393" y="1591"/>
                        </a:lnTo>
                        <a:lnTo>
                          <a:pt x="3399" y="1564"/>
                        </a:lnTo>
                        <a:lnTo>
                          <a:pt x="3403" y="1541"/>
                        </a:lnTo>
                        <a:lnTo>
                          <a:pt x="3402" y="1545"/>
                        </a:lnTo>
                        <a:lnTo>
                          <a:pt x="3402" y="1526"/>
                        </a:lnTo>
                        <a:lnTo>
                          <a:pt x="3404" y="1534"/>
                        </a:lnTo>
                        <a:lnTo>
                          <a:pt x="3399" y="1518"/>
                        </a:lnTo>
                        <a:lnTo>
                          <a:pt x="3401" y="1523"/>
                        </a:lnTo>
                        <a:lnTo>
                          <a:pt x="3384" y="1496"/>
                        </a:lnTo>
                        <a:lnTo>
                          <a:pt x="3366" y="1471"/>
                        </a:lnTo>
                        <a:cubicBezTo>
                          <a:pt x="3364" y="1469"/>
                          <a:pt x="3363" y="1467"/>
                          <a:pt x="3363" y="1465"/>
                        </a:cubicBezTo>
                        <a:lnTo>
                          <a:pt x="3359" y="1452"/>
                        </a:lnTo>
                        <a:cubicBezTo>
                          <a:pt x="3358" y="1449"/>
                          <a:pt x="3357" y="1446"/>
                          <a:pt x="3358" y="1443"/>
                        </a:cubicBezTo>
                        <a:lnTo>
                          <a:pt x="3359" y="1429"/>
                        </a:lnTo>
                        <a:cubicBezTo>
                          <a:pt x="3359" y="1425"/>
                          <a:pt x="3360" y="1422"/>
                          <a:pt x="3362" y="1419"/>
                        </a:cubicBezTo>
                        <a:lnTo>
                          <a:pt x="3370" y="1405"/>
                        </a:lnTo>
                        <a:cubicBezTo>
                          <a:pt x="3371" y="1402"/>
                          <a:pt x="3373" y="1400"/>
                          <a:pt x="3375" y="1398"/>
                        </a:cubicBezTo>
                        <a:lnTo>
                          <a:pt x="3392" y="1383"/>
                        </a:lnTo>
                        <a:lnTo>
                          <a:pt x="3429" y="1359"/>
                        </a:lnTo>
                        <a:lnTo>
                          <a:pt x="3466" y="1331"/>
                        </a:lnTo>
                        <a:lnTo>
                          <a:pt x="3461" y="1337"/>
                        </a:lnTo>
                        <a:lnTo>
                          <a:pt x="3473" y="1320"/>
                        </a:lnTo>
                        <a:lnTo>
                          <a:pt x="3469" y="1327"/>
                        </a:lnTo>
                        <a:lnTo>
                          <a:pt x="3474" y="1308"/>
                        </a:lnTo>
                        <a:lnTo>
                          <a:pt x="3474" y="1317"/>
                        </a:lnTo>
                        <a:lnTo>
                          <a:pt x="3471" y="1293"/>
                        </a:lnTo>
                        <a:lnTo>
                          <a:pt x="3472" y="1299"/>
                        </a:lnTo>
                        <a:lnTo>
                          <a:pt x="3462" y="1274"/>
                        </a:lnTo>
                        <a:lnTo>
                          <a:pt x="3430" y="1211"/>
                        </a:lnTo>
                        <a:lnTo>
                          <a:pt x="3394" y="1148"/>
                        </a:lnTo>
                        <a:lnTo>
                          <a:pt x="3383" y="1122"/>
                        </a:lnTo>
                        <a:cubicBezTo>
                          <a:pt x="3383" y="1121"/>
                          <a:pt x="3382" y="1119"/>
                          <a:pt x="3382" y="1118"/>
                        </a:cubicBezTo>
                        <a:lnTo>
                          <a:pt x="3377" y="1097"/>
                        </a:lnTo>
                        <a:cubicBezTo>
                          <a:pt x="3376" y="1094"/>
                          <a:pt x="3376" y="1091"/>
                          <a:pt x="3377" y="1088"/>
                        </a:cubicBezTo>
                        <a:lnTo>
                          <a:pt x="3379" y="1073"/>
                        </a:lnTo>
                        <a:cubicBezTo>
                          <a:pt x="3379" y="1069"/>
                          <a:pt x="3381" y="1066"/>
                          <a:pt x="3383" y="1062"/>
                        </a:cubicBezTo>
                        <a:lnTo>
                          <a:pt x="3391" y="1051"/>
                        </a:lnTo>
                        <a:cubicBezTo>
                          <a:pt x="3393" y="1048"/>
                          <a:pt x="3396" y="1046"/>
                          <a:pt x="3399" y="1044"/>
                        </a:cubicBezTo>
                        <a:lnTo>
                          <a:pt x="3424" y="1031"/>
                        </a:lnTo>
                        <a:cubicBezTo>
                          <a:pt x="3426" y="1030"/>
                          <a:pt x="3427" y="1030"/>
                          <a:pt x="3429" y="1029"/>
                        </a:cubicBezTo>
                        <a:lnTo>
                          <a:pt x="3459" y="1020"/>
                        </a:lnTo>
                        <a:lnTo>
                          <a:pt x="3453" y="1023"/>
                        </a:lnTo>
                        <a:lnTo>
                          <a:pt x="3477" y="1009"/>
                        </a:lnTo>
                        <a:lnTo>
                          <a:pt x="3471" y="1015"/>
                        </a:lnTo>
                        <a:lnTo>
                          <a:pt x="3505" y="972"/>
                        </a:lnTo>
                        <a:lnTo>
                          <a:pt x="3502" y="976"/>
                        </a:lnTo>
                        <a:lnTo>
                          <a:pt x="3514" y="951"/>
                        </a:lnTo>
                        <a:lnTo>
                          <a:pt x="3512" y="956"/>
                        </a:lnTo>
                        <a:lnTo>
                          <a:pt x="3519" y="926"/>
                        </a:lnTo>
                        <a:lnTo>
                          <a:pt x="3518" y="931"/>
                        </a:lnTo>
                        <a:lnTo>
                          <a:pt x="3519" y="894"/>
                        </a:lnTo>
                        <a:lnTo>
                          <a:pt x="3515" y="850"/>
                        </a:lnTo>
                        <a:lnTo>
                          <a:pt x="3506" y="806"/>
                        </a:lnTo>
                        <a:lnTo>
                          <a:pt x="3493" y="769"/>
                        </a:lnTo>
                        <a:lnTo>
                          <a:pt x="3500" y="780"/>
                        </a:lnTo>
                        <a:lnTo>
                          <a:pt x="3478" y="761"/>
                        </a:lnTo>
                        <a:lnTo>
                          <a:pt x="3488" y="766"/>
                        </a:lnTo>
                        <a:lnTo>
                          <a:pt x="3458" y="759"/>
                        </a:lnTo>
                        <a:cubicBezTo>
                          <a:pt x="3457" y="759"/>
                          <a:pt x="3455" y="758"/>
                          <a:pt x="3454" y="758"/>
                        </a:cubicBezTo>
                        <a:lnTo>
                          <a:pt x="3428" y="747"/>
                        </a:lnTo>
                        <a:cubicBezTo>
                          <a:pt x="3424" y="745"/>
                          <a:pt x="3421" y="743"/>
                          <a:pt x="3419" y="739"/>
                        </a:cubicBezTo>
                        <a:lnTo>
                          <a:pt x="3411" y="729"/>
                        </a:lnTo>
                        <a:cubicBezTo>
                          <a:pt x="3408" y="726"/>
                          <a:pt x="3407" y="723"/>
                          <a:pt x="3406" y="719"/>
                        </a:cubicBezTo>
                        <a:lnTo>
                          <a:pt x="3403" y="704"/>
                        </a:lnTo>
                        <a:lnTo>
                          <a:pt x="3418" y="722"/>
                        </a:lnTo>
                        <a:lnTo>
                          <a:pt x="3413" y="720"/>
                        </a:lnTo>
                        <a:lnTo>
                          <a:pt x="3399" y="715"/>
                        </a:lnTo>
                        <a:lnTo>
                          <a:pt x="3378" y="707"/>
                        </a:lnTo>
                        <a:lnTo>
                          <a:pt x="3353" y="697"/>
                        </a:lnTo>
                        <a:lnTo>
                          <a:pt x="3298" y="676"/>
                        </a:lnTo>
                        <a:lnTo>
                          <a:pt x="3272" y="667"/>
                        </a:lnTo>
                        <a:lnTo>
                          <a:pt x="3249" y="660"/>
                        </a:lnTo>
                        <a:lnTo>
                          <a:pt x="3233" y="654"/>
                        </a:lnTo>
                        <a:lnTo>
                          <a:pt x="3219" y="650"/>
                        </a:lnTo>
                        <a:lnTo>
                          <a:pt x="3200" y="643"/>
                        </a:lnTo>
                        <a:lnTo>
                          <a:pt x="3186" y="640"/>
                        </a:lnTo>
                        <a:lnTo>
                          <a:pt x="3169" y="636"/>
                        </a:lnTo>
                        <a:lnTo>
                          <a:pt x="3144" y="631"/>
                        </a:lnTo>
                        <a:lnTo>
                          <a:pt x="3110" y="625"/>
                        </a:lnTo>
                        <a:lnTo>
                          <a:pt x="3067" y="617"/>
                        </a:lnTo>
                        <a:lnTo>
                          <a:pt x="3013" y="608"/>
                        </a:lnTo>
                        <a:lnTo>
                          <a:pt x="2952" y="598"/>
                        </a:lnTo>
                        <a:lnTo>
                          <a:pt x="2886" y="587"/>
                        </a:lnTo>
                        <a:lnTo>
                          <a:pt x="2752" y="568"/>
                        </a:lnTo>
                        <a:lnTo>
                          <a:pt x="2690" y="560"/>
                        </a:lnTo>
                        <a:lnTo>
                          <a:pt x="2634" y="554"/>
                        </a:lnTo>
                        <a:lnTo>
                          <a:pt x="2527" y="550"/>
                        </a:lnTo>
                        <a:lnTo>
                          <a:pt x="2424" y="553"/>
                        </a:lnTo>
                        <a:lnTo>
                          <a:pt x="2330" y="556"/>
                        </a:lnTo>
                        <a:lnTo>
                          <a:pt x="2251" y="554"/>
                        </a:lnTo>
                        <a:cubicBezTo>
                          <a:pt x="2250" y="554"/>
                          <a:pt x="2248" y="554"/>
                          <a:pt x="2247" y="554"/>
                        </a:cubicBezTo>
                        <a:lnTo>
                          <a:pt x="2186" y="542"/>
                        </a:lnTo>
                        <a:cubicBezTo>
                          <a:pt x="2185" y="542"/>
                          <a:pt x="2183" y="541"/>
                          <a:pt x="2182" y="541"/>
                        </a:cubicBezTo>
                        <a:lnTo>
                          <a:pt x="2134" y="523"/>
                        </a:lnTo>
                        <a:lnTo>
                          <a:pt x="2097" y="506"/>
                        </a:lnTo>
                        <a:lnTo>
                          <a:pt x="2102" y="508"/>
                        </a:lnTo>
                        <a:lnTo>
                          <a:pt x="2067" y="500"/>
                        </a:lnTo>
                        <a:lnTo>
                          <a:pt x="2074" y="500"/>
                        </a:lnTo>
                        <a:lnTo>
                          <a:pt x="2044" y="502"/>
                        </a:lnTo>
                        <a:lnTo>
                          <a:pt x="2050" y="501"/>
                        </a:lnTo>
                        <a:lnTo>
                          <a:pt x="2027" y="509"/>
                        </a:lnTo>
                        <a:lnTo>
                          <a:pt x="2031" y="508"/>
                        </a:lnTo>
                        <a:lnTo>
                          <a:pt x="2007" y="520"/>
                        </a:lnTo>
                        <a:lnTo>
                          <a:pt x="1976" y="534"/>
                        </a:lnTo>
                        <a:lnTo>
                          <a:pt x="1937" y="552"/>
                        </a:lnTo>
                        <a:lnTo>
                          <a:pt x="1890" y="576"/>
                        </a:lnTo>
                        <a:lnTo>
                          <a:pt x="1843" y="596"/>
                        </a:lnTo>
                        <a:cubicBezTo>
                          <a:pt x="1841" y="596"/>
                          <a:pt x="1840" y="597"/>
                          <a:pt x="1839" y="597"/>
                        </a:cubicBezTo>
                        <a:lnTo>
                          <a:pt x="1793" y="607"/>
                        </a:lnTo>
                        <a:cubicBezTo>
                          <a:pt x="1790" y="608"/>
                          <a:pt x="1787" y="608"/>
                          <a:pt x="1784" y="607"/>
                        </a:cubicBezTo>
                        <a:lnTo>
                          <a:pt x="1742" y="601"/>
                        </a:lnTo>
                        <a:cubicBezTo>
                          <a:pt x="1740" y="601"/>
                          <a:pt x="1738" y="600"/>
                          <a:pt x="1737" y="600"/>
                        </a:cubicBezTo>
                        <a:lnTo>
                          <a:pt x="1696" y="583"/>
                        </a:lnTo>
                        <a:lnTo>
                          <a:pt x="1658" y="567"/>
                        </a:lnTo>
                        <a:lnTo>
                          <a:pt x="1612" y="554"/>
                        </a:lnTo>
                        <a:lnTo>
                          <a:pt x="1618" y="554"/>
                        </a:lnTo>
                        <a:lnTo>
                          <a:pt x="1564" y="553"/>
                        </a:lnTo>
                        <a:lnTo>
                          <a:pt x="1502" y="557"/>
                        </a:lnTo>
                        <a:lnTo>
                          <a:pt x="1443" y="560"/>
                        </a:lnTo>
                        <a:cubicBezTo>
                          <a:pt x="1441" y="561"/>
                          <a:pt x="1440" y="560"/>
                          <a:pt x="1438" y="560"/>
                        </a:cubicBezTo>
                        <a:lnTo>
                          <a:pt x="1392" y="554"/>
                        </a:lnTo>
                        <a:cubicBezTo>
                          <a:pt x="1389" y="554"/>
                          <a:pt x="1385" y="552"/>
                          <a:pt x="1382" y="550"/>
                        </a:cubicBezTo>
                        <a:lnTo>
                          <a:pt x="1355" y="532"/>
                        </a:lnTo>
                        <a:cubicBezTo>
                          <a:pt x="1352" y="531"/>
                          <a:pt x="1350" y="528"/>
                          <a:pt x="1348" y="525"/>
                        </a:cubicBezTo>
                        <a:lnTo>
                          <a:pt x="1332" y="499"/>
                        </a:lnTo>
                        <a:cubicBezTo>
                          <a:pt x="1331" y="497"/>
                          <a:pt x="1330" y="495"/>
                          <a:pt x="1329" y="493"/>
                        </a:cubicBezTo>
                        <a:lnTo>
                          <a:pt x="1320" y="463"/>
                        </a:lnTo>
                        <a:lnTo>
                          <a:pt x="1310" y="430"/>
                        </a:lnTo>
                        <a:lnTo>
                          <a:pt x="1300" y="391"/>
                        </a:lnTo>
                        <a:lnTo>
                          <a:pt x="1293" y="351"/>
                        </a:lnTo>
                        <a:lnTo>
                          <a:pt x="1275" y="268"/>
                        </a:lnTo>
                        <a:lnTo>
                          <a:pt x="1276" y="272"/>
                        </a:lnTo>
                        <a:lnTo>
                          <a:pt x="1259" y="231"/>
                        </a:lnTo>
                        <a:lnTo>
                          <a:pt x="1235" y="184"/>
                        </a:lnTo>
                        <a:lnTo>
                          <a:pt x="1217" y="145"/>
                        </a:lnTo>
                        <a:cubicBezTo>
                          <a:pt x="1216" y="143"/>
                          <a:pt x="1216" y="142"/>
                          <a:pt x="1215" y="141"/>
                        </a:cubicBezTo>
                        <a:lnTo>
                          <a:pt x="1211" y="127"/>
                        </a:lnTo>
                        <a:cubicBezTo>
                          <a:pt x="1211" y="124"/>
                          <a:pt x="1210" y="121"/>
                          <a:pt x="1211" y="118"/>
                        </a:cubicBezTo>
                        <a:lnTo>
                          <a:pt x="1212" y="109"/>
                        </a:lnTo>
                        <a:cubicBezTo>
                          <a:pt x="1213" y="98"/>
                          <a:pt x="1222" y="89"/>
                          <a:pt x="1233" y="88"/>
                        </a:cubicBezTo>
                        <a:lnTo>
                          <a:pt x="1251" y="86"/>
                        </a:lnTo>
                        <a:cubicBezTo>
                          <a:pt x="1254" y="85"/>
                          <a:pt x="1258" y="86"/>
                          <a:pt x="1262" y="87"/>
                        </a:cubicBezTo>
                        <a:lnTo>
                          <a:pt x="1295" y="99"/>
                        </a:lnTo>
                        <a:cubicBezTo>
                          <a:pt x="1296" y="99"/>
                          <a:pt x="1297" y="100"/>
                          <a:pt x="1298" y="100"/>
                        </a:cubicBezTo>
                        <a:lnTo>
                          <a:pt x="1337" y="122"/>
                        </a:lnTo>
                        <a:lnTo>
                          <a:pt x="1373" y="144"/>
                        </a:lnTo>
                        <a:cubicBezTo>
                          <a:pt x="1374" y="145"/>
                          <a:pt x="1375" y="145"/>
                          <a:pt x="1376" y="146"/>
                        </a:cubicBezTo>
                        <a:lnTo>
                          <a:pt x="1410" y="175"/>
                        </a:lnTo>
                        <a:lnTo>
                          <a:pt x="1445" y="210"/>
                        </a:lnTo>
                        <a:lnTo>
                          <a:pt x="1476" y="241"/>
                        </a:lnTo>
                        <a:lnTo>
                          <a:pt x="1501" y="262"/>
                        </a:lnTo>
                        <a:lnTo>
                          <a:pt x="1496" y="259"/>
                        </a:lnTo>
                        <a:lnTo>
                          <a:pt x="1517" y="269"/>
                        </a:lnTo>
                        <a:lnTo>
                          <a:pt x="1510" y="267"/>
                        </a:lnTo>
                        <a:lnTo>
                          <a:pt x="1529" y="270"/>
                        </a:lnTo>
                        <a:lnTo>
                          <a:pt x="1517" y="271"/>
                        </a:lnTo>
                        <a:lnTo>
                          <a:pt x="1522" y="269"/>
                        </a:lnTo>
                        <a:lnTo>
                          <a:pt x="1506" y="291"/>
                        </a:lnTo>
                        <a:lnTo>
                          <a:pt x="1506" y="285"/>
                        </a:lnTo>
                        <a:lnTo>
                          <a:pt x="1510" y="299"/>
                        </a:lnTo>
                        <a:lnTo>
                          <a:pt x="1504" y="290"/>
                        </a:lnTo>
                        <a:lnTo>
                          <a:pt x="1507" y="293"/>
                        </a:lnTo>
                        <a:lnTo>
                          <a:pt x="1494" y="279"/>
                        </a:lnTo>
                        <a:lnTo>
                          <a:pt x="1474" y="259"/>
                        </a:lnTo>
                        <a:lnTo>
                          <a:pt x="1444" y="230"/>
                        </a:lnTo>
                        <a:lnTo>
                          <a:pt x="1410" y="196"/>
                        </a:lnTo>
                        <a:lnTo>
                          <a:pt x="1371" y="161"/>
                        </a:lnTo>
                        <a:lnTo>
                          <a:pt x="1329" y="126"/>
                        </a:lnTo>
                        <a:lnTo>
                          <a:pt x="1287" y="94"/>
                        </a:lnTo>
                        <a:lnTo>
                          <a:pt x="1241" y="68"/>
                        </a:lnTo>
                        <a:lnTo>
                          <a:pt x="1244" y="70"/>
                        </a:lnTo>
                        <a:lnTo>
                          <a:pt x="1200" y="54"/>
                        </a:lnTo>
                        <a:lnTo>
                          <a:pt x="1205" y="55"/>
                        </a:lnTo>
                        <a:lnTo>
                          <a:pt x="1161" y="48"/>
                        </a:lnTo>
                        <a:lnTo>
                          <a:pt x="1164" y="48"/>
                        </a:lnTo>
                        <a:lnTo>
                          <a:pt x="1117" y="48"/>
                        </a:lnTo>
                        <a:lnTo>
                          <a:pt x="1121" y="48"/>
                        </a:lnTo>
                        <a:lnTo>
                          <a:pt x="1026" y="64"/>
                        </a:lnTo>
                        <a:lnTo>
                          <a:pt x="924" y="91"/>
                        </a:lnTo>
                        <a:lnTo>
                          <a:pt x="823" y="117"/>
                        </a:lnTo>
                        <a:lnTo>
                          <a:pt x="715" y="143"/>
                        </a:lnTo>
                        <a:lnTo>
                          <a:pt x="600" y="174"/>
                        </a:lnTo>
                        <a:lnTo>
                          <a:pt x="546" y="188"/>
                        </a:lnTo>
                        <a:lnTo>
                          <a:pt x="495" y="204"/>
                        </a:lnTo>
                        <a:lnTo>
                          <a:pt x="452" y="218"/>
                        </a:lnTo>
                        <a:lnTo>
                          <a:pt x="418" y="231"/>
                        </a:lnTo>
                        <a:lnTo>
                          <a:pt x="392" y="244"/>
                        </a:lnTo>
                        <a:lnTo>
                          <a:pt x="396" y="242"/>
                        </a:lnTo>
                        <a:lnTo>
                          <a:pt x="378" y="255"/>
                        </a:lnTo>
                        <a:lnTo>
                          <a:pt x="382" y="250"/>
                        </a:lnTo>
                        <a:lnTo>
                          <a:pt x="373" y="262"/>
                        </a:lnTo>
                        <a:lnTo>
                          <a:pt x="368" y="271"/>
                        </a:lnTo>
                        <a:lnTo>
                          <a:pt x="359" y="293"/>
                        </a:lnTo>
                        <a:cubicBezTo>
                          <a:pt x="358" y="295"/>
                          <a:pt x="357" y="296"/>
                          <a:pt x="355" y="298"/>
                        </a:cubicBezTo>
                        <a:lnTo>
                          <a:pt x="348" y="307"/>
                        </a:lnTo>
                        <a:cubicBezTo>
                          <a:pt x="346" y="310"/>
                          <a:pt x="344" y="312"/>
                          <a:pt x="341" y="314"/>
                        </a:cubicBezTo>
                        <a:lnTo>
                          <a:pt x="330" y="320"/>
                        </a:lnTo>
                        <a:cubicBezTo>
                          <a:pt x="327" y="321"/>
                          <a:pt x="324" y="322"/>
                          <a:pt x="321" y="322"/>
                        </a:cubicBezTo>
                        <a:lnTo>
                          <a:pt x="291" y="325"/>
                        </a:lnTo>
                        <a:cubicBezTo>
                          <a:pt x="289" y="326"/>
                          <a:pt x="286" y="325"/>
                          <a:pt x="284" y="325"/>
                        </a:cubicBezTo>
                        <a:lnTo>
                          <a:pt x="252" y="319"/>
                        </a:lnTo>
                        <a:lnTo>
                          <a:pt x="216" y="312"/>
                        </a:lnTo>
                        <a:lnTo>
                          <a:pt x="221" y="312"/>
                        </a:lnTo>
                        <a:lnTo>
                          <a:pt x="187" y="313"/>
                        </a:lnTo>
                        <a:lnTo>
                          <a:pt x="144" y="318"/>
                        </a:lnTo>
                        <a:lnTo>
                          <a:pt x="95" y="325"/>
                        </a:lnTo>
                        <a:lnTo>
                          <a:pt x="100" y="324"/>
                        </a:lnTo>
                        <a:lnTo>
                          <a:pt x="57" y="341"/>
                        </a:lnTo>
                        <a:lnTo>
                          <a:pt x="65" y="336"/>
                        </a:lnTo>
                        <a:lnTo>
                          <a:pt x="50" y="350"/>
                        </a:lnTo>
                        <a:lnTo>
                          <a:pt x="55" y="343"/>
                        </a:lnTo>
                        <a:lnTo>
                          <a:pt x="46" y="362"/>
                        </a:lnTo>
                        <a:lnTo>
                          <a:pt x="48" y="351"/>
                        </a:lnTo>
                        <a:lnTo>
                          <a:pt x="48" y="407"/>
                        </a:lnTo>
                        <a:close/>
                      </a:path>
                    </a:pathLst>
                  </a:custGeom>
                  <a:solidFill>
                    <a:srgbClr val="646464"/>
                  </a:solidFill>
                  <a:ln w="0">
                    <a:solidFill>
                      <a:srgbClr val="64646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3587751" y="2346326"/>
                    <a:ext cx="1804988" cy="1900238"/>
                  </a:xfrm>
                  <a:custGeom>
                    <a:avLst/>
                    <a:gdLst>
                      <a:gd name="T0" fmla="*/ 2829 w 3817"/>
                      <a:gd name="T1" fmla="*/ 69 h 4018"/>
                      <a:gd name="T2" fmla="*/ 3458 w 3817"/>
                      <a:gd name="T3" fmla="*/ 352 h 4018"/>
                      <a:gd name="T4" fmla="*/ 3678 w 3817"/>
                      <a:gd name="T5" fmla="*/ 1142 h 4018"/>
                      <a:gd name="T6" fmla="*/ 3784 w 3817"/>
                      <a:gd name="T7" fmla="*/ 1943 h 4018"/>
                      <a:gd name="T8" fmla="*/ 3369 w 3817"/>
                      <a:gd name="T9" fmla="*/ 2258 h 4018"/>
                      <a:gd name="T10" fmla="*/ 3664 w 3817"/>
                      <a:gd name="T11" fmla="*/ 2522 h 4018"/>
                      <a:gd name="T12" fmla="*/ 3586 w 3817"/>
                      <a:gd name="T13" fmla="*/ 3159 h 4018"/>
                      <a:gd name="T14" fmla="*/ 3191 w 3817"/>
                      <a:gd name="T15" fmla="*/ 3324 h 4018"/>
                      <a:gd name="T16" fmla="*/ 2984 w 3817"/>
                      <a:gd name="T17" fmla="*/ 3327 h 4018"/>
                      <a:gd name="T18" fmla="*/ 2864 w 3817"/>
                      <a:gd name="T19" fmla="*/ 3038 h 4018"/>
                      <a:gd name="T20" fmla="*/ 2650 w 3817"/>
                      <a:gd name="T21" fmla="*/ 3111 h 4018"/>
                      <a:gd name="T22" fmla="*/ 2683 w 3817"/>
                      <a:gd name="T23" fmla="*/ 3358 h 4018"/>
                      <a:gd name="T24" fmla="*/ 2665 w 3817"/>
                      <a:gd name="T25" fmla="*/ 3770 h 4018"/>
                      <a:gd name="T26" fmla="*/ 2121 w 3817"/>
                      <a:gd name="T27" fmla="*/ 3796 h 4018"/>
                      <a:gd name="T28" fmla="*/ 1693 w 3817"/>
                      <a:gd name="T29" fmla="*/ 3733 h 4018"/>
                      <a:gd name="T30" fmla="*/ 1314 w 3817"/>
                      <a:gd name="T31" fmla="*/ 3809 h 4018"/>
                      <a:gd name="T32" fmla="*/ 551 w 3817"/>
                      <a:gd name="T33" fmla="*/ 3867 h 4018"/>
                      <a:gd name="T34" fmla="*/ 398 w 3817"/>
                      <a:gd name="T35" fmla="*/ 3883 h 4018"/>
                      <a:gd name="T36" fmla="*/ 19 w 3817"/>
                      <a:gd name="T37" fmla="*/ 3814 h 4018"/>
                      <a:gd name="T38" fmla="*/ 96 w 3817"/>
                      <a:gd name="T39" fmla="*/ 3445 h 4018"/>
                      <a:gd name="T40" fmla="*/ 269 w 3817"/>
                      <a:gd name="T41" fmla="*/ 2846 h 4018"/>
                      <a:gd name="T42" fmla="*/ 411 w 3817"/>
                      <a:gd name="T43" fmla="*/ 2570 h 4018"/>
                      <a:gd name="T44" fmla="*/ 561 w 3817"/>
                      <a:gd name="T45" fmla="*/ 2297 h 4018"/>
                      <a:gd name="T46" fmla="*/ 832 w 3817"/>
                      <a:gd name="T47" fmla="*/ 1724 h 4018"/>
                      <a:gd name="T48" fmla="*/ 1008 w 3817"/>
                      <a:gd name="T49" fmla="*/ 1370 h 4018"/>
                      <a:gd name="T50" fmla="*/ 1198 w 3817"/>
                      <a:gd name="T51" fmla="*/ 1107 h 4018"/>
                      <a:gd name="T52" fmla="*/ 1349 w 3817"/>
                      <a:gd name="T53" fmla="*/ 1266 h 4018"/>
                      <a:gd name="T54" fmla="*/ 1751 w 3817"/>
                      <a:gd name="T55" fmla="*/ 1262 h 4018"/>
                      <a:gd name="T56" fmla="*/ 2098 w 3817"/>
                      <a:gd name="T57" fmla="*/ 1090 h 4018"/>
                      <a:gd name="T58" fmla="*/ 2173 w 3817"/>
                      <a:gd name="T59" fmla="*/ 736 h 4018"/>
                      <a:gd name="T60" fmla="*/ 2206 w 3817"/>
                      <a:gd name="T61" fmla="*/ 472 h 4018"/>
                      <a:gd name="T62" fmla="*/ 2194 w 3817"/>
                      <a:gd name="T63" fmla="*/ 333 h 4018"/>
                      <a:gd name="T64" fmla="*/ 2140 w 3817"/>
                      <a:gd name="T65" fmla="*/ 572 h 4018"/>
                      <a:gd name="T66" fmla="*/ 2128 w 3817"/>
                      <a:gd name="T67" fmla="*/ 1112 h 4018"/>
                      <a:gd name="T68" fmla="*/ 1841 w 3817"/>
                      <a:gd name="T69" fmla="*/ 1314 h 4018"/>
                      <a:gd name="T70" fmla="*/ 1319 w 3817"/>
                      <a:gd name="T71" fmla="*/ 1328 h 4018"/>
                      <a:gd name="T72" fmla="*/ 1275 w 3817"/>
                      <a:gd name="T73" fmla="*/ 1203 h 4018"/>
                      <a:gd name="T74" fmla="*/ 1060 w 3817"/>
                      <a:gd name="T75" fmla="*/ 1321 h 4018"/>
                      <a:gd name="T76" fmla="*/ 934 w 3817"/>
                      <a:gd name="T77" fmla="*/ 1654 h 4018"/>
                      <a:gd name="T78" fmla="*/ 749 w 3817"/>
                      <a:gd name="T79" fmla="*/ 2291 h 4018"/>
                      <a:gd name="T80" fmla="*/ 552 w 3817"/>
                      <a:gd name="T81" fmla="*/ 2546 h 4018"/>
                      <a:gd name="T82" fmla="*/ 309 w 3817"/>
                      <a:gd name="T83" fmla="*/ 2934 h 4018"/>
                      <a:gd name="T84" fmla="*/ 84 w 3817"/>
                      <a:gd name="T85" fmla="*/ 3269 h 4018"/>
                      <a:gd name="T86" fmla="*/ 88 w 3817"/>
                      <a:gd name="T87" fmla="*/ 3614 h 4018"/>
                      <a:gd name="T88" fmla="*/ 224 w 3817"/>
                      <a:gd name="T89" fmla="*/ 3843 h 4018"/>
                      <a:gd name="T90" fmla="*/ 487 w 3817"/>
                      <a:gd name="T91" fmla="*/ 3836 h 4018"/>
                      <a:gd name="T92" fmla="*/ 1181 w 3817"/>
                      <a:gd name="T93" fmla="*/ 3926 h 4018"/>
                      <a:gd name="T94" fmla="*/ 1619 w 3817"/>
                      <a:gd name="T95" fmla="*/ 3635 h 4018"/>
                      <a:gd name="T96" fmla="*/ 1946 w 3817"/>
                      <a:gd name="T97" fmla="*/ 3776 h 4018"/>
                      <a:gd name="T98" fmla="*/ 2600 w 3817"/>
                      <a:gd name="T99" fmla="*/ 3780 h 4018"/>
                      <a:gd name="T100" fmla="*/ 2543 w 3817"/>
                      <a:gd name="T101" fmla="*/ 3431 h 4018"/>
                      <a:gd name="T102" fmla="*/ 2556 w 3817"/>
                      <a:gd name="T103" fmla="*/ 3095 h 4018"/>
                      <a:gd name="T104" fmla="*/ 2783 w 3817"/>
                      <a:gd name="T105" fmla="*/ 3048 h 4018"/>
                      <a:gd name="T106" fmla="*/ 2939 w 3817"/>
                      <a:gd name="T107" fmla="*/ 3318 h 4018"/>
                      <a:gd name="T108" fmla="*/ 3114 w 3817"/>
                      <a:gd name="T109" fmla="*/ 3286 h 4018"/>
                      <a:gd name="T110" fmla="*/ 3521 w 3817"/>
                      <a:gd name="T111" fmla="*/ 3178 h 4018"/>
                      <a:gd name="T112" fmla="*/ 3653 w 3817"/>
                      <a:gd name="T113" fmla="*/ 2678 h 4018"/>
                      <a:gd name="T114" fmla="*/ 3323 w 3817"/>
                      <a:gd name="T115" fmla="*/ 2294 h 4018"/>
                      <a:gd name="T116" fmla="*/ 3736 w 3817"/>
                      <a:gd name="T117" fmla="*/ 1912 h 4018"/>
                      <a:gd name="T118" fmla="*/ 3680 w 3817"/>
                      <a:gd name="T119" fmla="*/ 1231 h 4018"/>
                      <a:gd name="T120" fmla="*/ 3412 w 3817"/>
                      <a:gd name="T121" fmla="*/ 469 h 4018"/>
                      <a:gd name="T122" fmla="*/ 2896 w 3817"/>
                      <a:gd name="T123" fmla="*/ 53 h 4018"/>
                      <a:gd name="T124" fmla="*/ 2232 w 3817"/>
                      <a:gd name="T125" fmla="*/ 189 h 401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817"/>
                      <a:gd name="T190" fmla="*/ 0 h 4018"/>
                      <a:gd name="T191" fmla="*/ 3817 w 3817"/>
                      <a:gd name="T192" fmla="*/ 4018 h 401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817" h="4018">
                        <a:moveTo>
                          <a:pt x="2181" y="158"/>
                        </a:moveTo>
                        <a:cubicBezTo>
                          <a:pt x="2183" y="156"/>
                          <a:pt x="2185" y="155"/>
                          <a:pt x="2188" y="154"/>
                        </a:cubicBezTo>
                        <a:lnTo>
                          <a:pt x="2215" y="144"/>
                        </a:lnTo>
                        <a:cubicBezTo>
                          <a:pt x="2216" y="143"/>
                          <a:pt x="2218" y="143"/>
                          <a:pt x="2219" y="143"/>
                        </a:cubicBezTo>
                        <a:lnTo>
                          <a:pt x="2258" y="136"/>
                        </a:lnTo>
                        <a:lnTo>
                          <a:pt x="2307" y="131"/>
                        </a:lnTo>
                        <a:lnTo>
                          <a:pt x="2357" y="128"/>
                        </a:lnTo>
                        <a:lnTo>
                          <a:pt x="2404" y="125"/>
                        </a:lnTo>
                        <a:lnTo>
                          <a:pt x="2444" y="125"/>
                        </a:lnTo>
                        <a:lnTo>
                          <a:pt x="2471" y="125"/>
                        </a:lnTo>
                        <a:lnTo>
                          <a:pt x="2481" y="125"/>
                        </a:lnTo>
                        <a:lnTo>
                          <a:pt x="2565" y="118"/>
                        </a:lnTo>
                        <a:lnTo>
                          <a:pt x="2656" y="108"/>
                        </a:lnTo>
                        <a:lnTo>
                          <a:pt x="2739" y="96"/>
                        </a:lnTo>
                        <a:lnTo>
                          <a:pt x="2775" y="89"/>
                        </a:lnTo>
                        <a:lnTo>
                          <a:pt x="2805" y="82"/>
                        </a:lnTo>
                        <a:lnTo>
                          <a:pt x="2801" y="83"/>
                        </a:lnTo>
                        <a:lnTo>
                          <a:pt x="2824" y="73"/>
                        </a:lnTo>
                        <a:lnTo>
                          <a:pt x="2818" y="77"/>
                        </a:lnTo>
                        <a:lnTo>
                          <a:pt x="2834" y="64"/>
                        </a:lnTo>
                        <a:lnTo>
                          <a:pt x="2829" y="69"/>
                        </a:lnTo>
                        <a:lnTo>
                          <a:pt x="2848" y="40"/>
                        </a:lnTo>
                        <a:lnTo>
                          <a:pt x="2869" y="15"/>
                        </a:lnTo>
                        <a:cubicBezTo>
                          <a:pt x="2872" y="12"/>
                          <a:pt x="2875" y="9"/>
                          <a:pt x="2879" y="8"/>
                        </a:cubicBezTo>
                        <a:lnTo>
                          <a:pt x="2895" y="2"/>
                        </a:lnTo>
                        <a:cubicBezTo>
                          <a:pt x="2898" y="1"/>
                          <a:pt x="2901" y="0"/>
                          <a:pt x="2905" y="0"/>
                        </a:cubicBezTo>
                        <a:lnTo>
                          <a:pt x="2928" y="1"/>
                        </a:lnTo>
                        <a:cubicBezTo>
                          <a:pt x="2929" y="2"/>
                          <a:pt x="2930" y="2"/>
                          <a:pt x="2931" y="2"/>
                        </a:cubicBezTo>
                        <a:lnTo>
                          <a:pt x="2964" y="9"/>
                        </a:lnTo>
                        <a:lnTo>
                          <a:pt x="3006" y="21"/>
                        </a:lnTo>
                        <a:lnTo>
                          <a:pt x="3101" y="59"/>
                        </a:lnTo>
                        <a:lnTo>
                          <a:pt x="3198" y="104"/>
                        </a:lnTo>
                        <a:lnTo>
                          <a:pt x="3241" y="126"/>
                        </a:lnTo>
                        <a:lnTo>
                          <a:pt x="3276" y="147"/>
                        </a:lnTo>
                        <a:lnTo>
                          <a:pt x="3333" y="182"/>
                        </a:lnTo>
                        <a:lnTo>
                          <a:pt x="3379" y="217"/>
                        </a:lnTo>
                        <a:cubicBezTo>
                          <a:pt x="3380" y="218"/>
                          <a:pt x="3382" y="219"/>
                          <a:pt x="3383" y="221"/>
                        </a:cubicBezTo>
                        <a:lnTo>
                          <a:pt x="3418" y="261"/>
                        </a:lnTo>
                        <a:cubicBezTo>
                          <a:pt x="3419" y="262"/>
                          <a:pt x="3420" y="264"/>
                          <a:pt x="3421" y="266"/>
                        </a:cubicBezTo>
                        <a:lnTo>
                          <a:pt x="3447" y="317"/>
                        </a:lnTo>
                        <a:cubicBezTo>
                          <a:pt x="3448" y="318"/>
                          <a:pt x="3448" y="319"/>
                          <a:pt x="3449" y="321"/>
                        </a:cubicBezTo>
                        <a:lnTo>
                          <a:pt x="3458" y="352"/>
                        </a:lnTo>
                        <a:cubicBezTo>
                          <a:pt x="3458" y="353"/>
                          <a:pt x="3458" y="355"/>
                          <a:pt x="3458" y="356"/>
                        </a:cubicBezTo>
                        <a:lnTo>
                          <a:pt x="3461" y="390"/>
                        </a:lnTo>
                        <a:lnTo>
                          <a:pt x="3460" y="470"/>
                        </a:lnTo>
                        <a:lnTo>
                          <a:pt x="3460" y="552"/>
                        </a:lnTo>
                        <a:lnTo>
                          <a:pt x="3465" y="593"/>
                        </a:lnTo>
                        <a:lnTo>
                          <a:pt x="3475" y="633"/>
                        </a:lnTo>
                        <a:lnTo>
                          <a:pt x="3474" y="630"/>
                        </a:lnTo>
                        <a:lnTo>
                          <a:pt x="3492" y="675"/>
                        </a:lnTo>
                        <a:lnTo>
                          <a:pt x="3514" y="722"/>
                        </a:lnTo>
                        <a:lnTo>
                          <a:pt x="3571" y="824"/>
                        </a:lnTo>
                        <a:lnTo>
                          <a:pt x="3628" y="920"/>
                        </a:lnTo>
                        <a:lnTo>
                          <a:pt x="3652" y="963"/>
                        </a:lnTo>
                        <a:lnTo>
                          <a:pt x="3669" y="1000"/>
                        </a:lnTo>
                        <a:lnTo>
                          <a:pt x="3679" y="1032"/>
                        </a:lnTo>
                        <a:lnTo>
                          <a:pt x="3685" y="1056"/>
                        </a:lnTo>
                        <a:cubicBezTo>
                          <a:pt x="3685" y="1059"/>
                          <a:pt x="3686" y="1061"/>
                          <a:pt x="3685" y="1064"/>
                        </a:cubicBezTo>
                        <a:lnTo>
                          <a:pt x="3682" y="1097"/>
                        </a:lnTo>
                        <a:lnTo>
                          <a:pt x="3677" y="1125"/>
                        </a:lnTo>
                        <a:lnTo>
                          <a:pt x="3677" y="1118"/>
                        </a:lnTo>
                        <a:lnTo>
                          <a:pt x="3680" y="1151"/>
                        </a:lnTo>
                        <a:lnTo>
                          <a:pt x="3678" y="1142"/>
                        </a:lnTo>
                        <a:lnTo>
                          <a:pt x="3696" y="1175"/>
                        </a:lnTo>
                        <a:lnTo>
                          <a:pt x="3693" y="1171"/>
                        </a:lnTo>
                        <a:lnTo>
                          <a:pt x="3717" y="1201"/>
                        </a:lnTo>
                        <a:lnTo>
                          <a:pt x="3731" y="1222"/>
                        </a:lnTo>
                        <a:lnTo>
                          <a:pt x="3746" y="1248"/>
                        </a:lnTo>
                        <a:lnTo>
                          <a:pt x="3759" y="1282"/>
                        </a:lnTo>
                        <a:cubicBezTo>
                          <a:pt x="3759" y="1283"/>
                          <a:pt x="3760" y="1284"/>
                          <a:pt x="3760" y="1285"/>
                        </a:cubicBezTo>
                        <a:lnTo>
                          <a:pt x="3769" y="1325"/>
                        </a:lnTo>
                        <a:lnTo>
                          <a:pt x="3778" y="1379"/>
                        </a:lnTo>
                        <a:lnTo>
                          <a:pt x="3787" y="1448"/>
                        </a:lnTo>
                        <a:lnTo>
                          <a:pt x="3797" y="1524"/>
                        </a:lnTo>
                        <a:lnTo>
                          <a:pt x="3805" y="1605"/>
                        </a:lnTo>
                        <a:lnTo>
                          <a:pt x="3812" y="1684"/>
                        </a:lnTo>
                        <a:lnTo>
                          <a:pt x="3816" y="1759"/>
                        </a:lnTo>
                        <a:lnTo>
                          <a:pt x="3817" y="1824"/>
                        </a:lnTo>
                        <a:lnTo>
                          <a:pt x="3814" y="1874"/>
                        </a:lnTo>
                        <a:cubicBezTo>
                          <a:pt x="3814" y="1875"/>
                          <a:pt x="3814" y="1877"/>
                          <a:pt x="3814" y="1878"/>
                        </a:cubicBezTo>
                        <a:lnTo>
                          <a:pt x="3806" y="1909"/>
                        </a:lnTo>
                        <a:cubicBezTo>
                          <a:pt x="3805" y="1912"/>
                          <a:pt x="3804" y="1914"/>
                          <a:pt x="3803" y="1915"/>
                        </a:cubicBezTo>
                        <a:lnTo>
                          <a:pt x="3792" y="1934"/>
                        </a:lnTo>
                        <a:cubicBezTo>
                          <a:pt x="3790" y="1938"/>
                          <a:pt x="3788" y="1941"/>
                          <a:pt x="3784" y="1943"/>
                        </a:cubicBezTo>
                        <a:lnTo>
                          <a:pt x="3770" y="1952"/>
                        </a:lnTo>
                        <a:cubicBezTo>
                          <a:pt x="3768" y="1953"/>
                          <a:pt x="3766" y="1954"/>
                          <a:pt x="3763" y="1955"/>
                        </a:cubicBezTo>
                        <a:lnTo>
                          <a:pt x="3747" y="1959"/>
                        </a:lnTo>
                        <a:cubicBezTo>
                          <a:pt x="3746" y="1959"/>
                          <a:pt x="3744" y="1959"/>
                          <a:pt x="3742" y="1959"/>
                        </a:cubicBezTo>
                        <a:lnTo>
                          <a:pt x="3702" y="1960"/>
                        </a:lnTo>
                        <a:lnTo>
                          <a:pt x="3706" y="1960"/>
                        </a:lnTo>
                        <a:lnTo>
                          <a:pt x="3684" y="1964"/>
                        </a:lnTo>
                        <a:lnTo>
                          <a:pt x="3691" y="1962"/>
                        </a:lnTo>
                        <a:lnTo>
                          <a:pt x="3668" y="1974"/>
                        </a:lnTo>
                        <a:lnTo>
                          <a:pt x="3614" y="2011"/>
                        </a:lnTo>
                        <a:lnTo>
                          <a:pt x="3546" y="2058"/>
                        </a:lnTo>
                        <a:lnTo>
                          <a:pt x="3482" y="2106"/>
                        </a:lnTo>
                        <a:lnTo>
                          <a:pt x="3455" y="2128"/>
                        </a:lnTo>
                        <a:lnTo>
                          <a:pt x="3432" y="2148"/>
                        </a:lnTo>
                        <a:lnTo>
                          <a:pt x="3401" y="2181"/>
                        </a:lnTo>
                        <a:lnTo>
                          <a:pt x="3403" y="2178"/>
                        </a:lnTo>
                        <a:lnTo>
                          <a:pt x="3382" y="2209"/>
                        </a:lnTo>
                        <a:lnTo>
                          <a:pt x="3385" y="2205"/>
                        </a:lnTo>
                        <a:lnTo>
                          <a:pt x="3373" y="2234"/>
                        </a:lnTo>
                        <a:lnTo>
                          <a:pt x="3374" y="2228"/>
                        </a:lnTo>
                        <a:lnTo>
                          <a:pt x="3369" y="2258"/>
                        </a:lnTo>
                        <a:lnTo>
                          <a:pt x="3369" y="2254"/>
                        </a:lnTo>
                        <a:lnTo>
                          <a:pt x="3370" y="2288"/>
                        </a:lnTo>
                        <a:lnTo>
                          <a:pt x="3370" y="2282"/>
                        </a:lnTo>
                        <a:lnTo>
                          <a:pt x="3379" y="2317"/>
                        </a:lnTo>
                        <a:lnTo>
                          <a:pt x="3377" y="2313"/>
                        </a:lnTo>
                        <a:lnTo>
                          <a:pt x="3394" y="2347"/>
                        </a:lnTo>
                        <a:lnTo>
                          <a:pt x="3391" y="2342"/>
                        </a:lnTo>
                        <a:lnTo>
                          <a:pt x="3417" y="2372"/>
                        </a:lnTo>
                        <a:lnTo>
                          <a:pt x="3411" y="2367"/>
                        </a:lnTo>
                        <a:lnTo>
                          <a:pt x="3430" y="2379"/>
                        </a:lnTo>
                        <a:lnTo>
                          <a:pt x="3427" y="2377"/>
                        </a:lnTo>
                        <a:lnTo>
                          <a:pt x="3450" y="2387"/>
                        </a:lnTo>
                        <a:lnTo>
                          <a:pt x="3503" y="2405"/>
                        </a:lnTo>
                        <a:lnTo>
                          <a:pt x="3558" y="2422"/>
                        </a:lnTo>
                        <a:cubicBezTo>
                          <a:pt x="3559" y="2422"/>
                          <a:pt x="3560" y="2423"/>
                          <a:pt x="3562" y="2423"/>
                        </a:cubicBezTo>
                        <a:lnTo>
                          <a:pt x="3606" y="2446"/>
                        </a:lnTo>
                        <a:cubicBezTo>
                          <a:pt x="3608" y="2447"/>
                          <a:pt x="3610" y="2449"/>
                          <a:pt x="3612" y="2451"/>
                        </a:cubicBezTo>
                        <a:lnTo>
                          <a:pt x="3640" y="2480"/>
                        </a:lnTo>
                        <a:cubicBezTo>
                          <a:pt x="3641" y="2481"/>
                          <a:pt x="3642" y="2483"/>
                          <a:pt x="3643" y="2484"/>
                        </a:cubicBezTo>
                        <a:lnTo>
                          <a:pt x="3662" y="2517"/>
                        </a:lnTo>
                        <a:cubicBezTo>
                          <a:pt x="3663" y="2519"/>
                          <a:pt x="3664" y="2520"/>
                          <a:pt x="3664" y="2522"/>
                        </a:cubicBezTo>
                        <a:lnTo>
                          <a:pt x="3688" y="2593"/>
                        </a:lnTo>
                        <a:cubicBezTo>
                          <a:pt x="3689" y="2594"/>
                          <a:pt x="3689" y="2596"/>
                          <a:pt x="3689" y="2597"/>
                        </a:cubicBezTo>
                        <a:lnTo>
                          <a:pt x="3700" y="2671"/>
                        </a:lnTo>
                        <a:cubicBezTo>
                          <a:pt x="3700" y="2672"/>
                          <a:pt x="3700" y="2673"/>
                          <a:pt x="3700" y="2674"/>
                        </a:cubicBezTo>
                        <a:lnTo>
                          <a:pt x="3700" y="2710"/>
                        </a:lnTo>
                        <a:lnTo>
                          <a:pt x="3698" y="2744"/>
                        </a:lnTo>
                        <a:cubicBezTo>
                          <a:pt x="3698" y="2746"/>
                          <a:pt x="3698" y="2747"/>
                          <a:pt x="3698" y="2749"/>
                        </a:cubicBezTo>
                        <a:lnTo>
                          <a:pt x="3692" y="2772"/>
                        </a:lnTo>
                        <a:cubicBezTo>
                          <a:pt x="3691" y="2773"/>
                          <a:pt x="3690" y="2775"/>
                          <a:pt x="3689" y="2777"/>
                        </a:cubicBezTo>
                        <a:lnTo>
                          <a:pt x="3679" y="2795"/>
                        </a:lnTo>
                        <a:lnTo>
                          <a:pt x="3670" y="2814"/>
                        </a:lnTo>
                        <a:lnTo>
                          <a:pt x="3671" y="2810"/>
                        </a:lnTo>
                        <a:lnTo>
                          <a:pt x="3661" y="2839"/>
                        </a:lnTo>
                        <a:lnTo>
                          <a:pt x="3662" y="2835"/>
                        </a:lnTo>
                        <a:lnTo>
                          <a:pt x="3656" y="2877"/>
                        </a:lnTo>
                        <a:lnTo>
                          <a:pt x="3651" y="2927"/>
                        </a:lnTo>
                        <a:lnTo>
                          <a:pt x="3645" y="2981"/>
                        </a:lnTo>
                        <a:lnTo>
                          <a:pt x="3636" y="3031"/>
                        </a:lnTo>
                        <a:cubicBezTo>
                          <a:pt x="3636" y="3032"/>
                          <a:pt x="3636" y="3033"/>
                          <a:pt x="3635" y="3034"/>
                        </a:cubicBezTo>
                        <a:lnTo>
                          <a:pt x="3605" y="3119"/>
                        </a:lnTo>
                        <a:lnTo>
                          <a:pt x="3586" y="3159"/>
                        </a:lnTo>
                        <a:lnTo>
                          <a:pt x="3571" y="3188"/>
                        </a:lnTo>
                        <a:lnTo>
                          <a:pt x="3559" y="3208"/>
                        </a:lnTo>
                        <a:cubicBezTo>
                          <a:pt x="3558" y="3210"/>
                          <a:pt x="3557" y="3211"/>
                          <a:pt x="3555" y="3212"/>
                        </a:cubicBezTo>
                        <a:lnTo>
                          <a:pt x="3547" y="3220"/>
                        </a:lnTo>
                        <a:cubicBezTo>
                          <a:pt x="3546" y="3221"/>
                          <a:pt x="3545" y="3222"/>
                          <a:pt x="3544" y="3223"/>
                        </a:cubicBezTo>
                        <a:lnTo>
                          <a:pt x="3534" y="3230"/>
                        </a:lnTo>
                        <a:lnTo>
                          <a:pt x="3520" y="3241"/>
                        </a:lnTo>
                        <a:lnTo>
                          <a:pt x="3498" y="3262"/>
                        </a:lnTo>
                        <a:lnTo>
                          <a:pt x="3470" y="3289"/>
                        </a:lnTo>
                        <a:lnTo>
                          <a:pt x="3436" y="3315"/>
                        </a:lnTo>
                        <a:cubicBezTo>
                          <a:pt x="3435" y="3316"/>
                          <a:pt x="3433" y="3316"/>
                          <a:pt x="3432" y="3317"/>
                        </a:cubicBezTo>
                        <a:lnTo>
                          <a:pt x="3400" y="3332"/>
                        </a:lnTo>
                        <a:cubicBezTo>
                          <a:pt x="3397" y="3334"/>
                          <a:pt x="3393" y="3334"/>
                          <a:pt x="3390" y="3334"/>
                        </a:cubicBezTo>
                        <a:lnTo>
                          <a:pt x="3358" y="3335"/>
                        </a:lnTo>
                        <a:cubicBezTo>
                          <a:pt x="3356" y="3336"/>
                          <a:pt x="3353" y="3335"/>
                          <a:pt x="3351" y="3334"/>
                        </a:cubicBezTo>
                        <a:lnTo>
                          <a:pt x="3318" y="3324"/>
                        </a:lnTo>
                        <a:lnTo>
                          <a:pt x="3283" y="3313"/>
                        </a:lnTo>
                        <a:lnTo>
                          <a:pt x="3252" y="3308"/>
                        </a:lnTo>
                        <a:lnTo>
                          <a:pt x="3261" y="3308"/>
                        </a:lnTo>
                        <a:lnTo>
                          <a:pt x="3226" y="3314"/>
                        </a:lnTo>
                        <a:lnTo>
                          <a:pt x="3191" y="3324"/>
                        </a:lnTo>
                        <a:lnTo>
                          <a:pt x="3155" y="3335"/>
                        </a:lnTo>
                        <a:cubicBezTo>
                          <a:pt x="3153" y="3335"/>
                          <a:pt x="3150" y="3336"/>
                          <a:pt x="3148" y="3335"/>
                        </a:cubicBezTo>
                        <a:lnTo>
                          <a:pt x="3113" y="3334"/>
                        </a:lnTo>
                        <a:cubicBezTo>
                          <a:pt x="3110" y="3334"/>
                          <a:pt x="3107" y="3334"/>
                          <a:pt x="3104" y="3333"/>
                        </a:cubicBezTo>
                        <a:lnTo>
                          <a:pt x="3087" y="3326"/>
                        </a:lnTo>
                        <a:cubicBezTo>
                          <a:pt x="3086" y="3325"/>
                          <a:pt x="3084" y="3324"/>
                          <a:pt x="3083" y="3323"/>
                        </a:cubicBezTo>
                        <a:lnTo>
                          <a:pt x="3066" y="3311"/>
                        </a:lnTo>
                        <a:lnTo>
                          <a:pt x="3029" y="3278"/>
                        </a:lnTo>
                        <a:lnTo>
                          <a:pt x="2997" y="3250"/>
                        </a:lnTo>
                        <a:lnTo>
                          <a:pt x="3001" y="3253"/>
                        </a:lnTo>
                        <a:lnTo>
                          <a:pt x="2988" y="3245"/>
                        </a:lnTo>
                        <a:lnTo>
                          <a:pt x="2996" y="3248"/>
                        </a:lnTo>
                        <a:lnTo>
                          <a:pt x="2985" y="3246"/>
                        </a:lnTo>
                        <a:lnTo>
                          <a:pt x="3003" y="3242"/>
                        </a:lnTo>
                        <a:lnTo>
                          <a:pt x="2994" y="3248"/>
                        </a:lnTo>
                        <a:lnTo>
                          <a:pt x="3003" y="3237"/>
                        </a:lnTo>
                        <a:lnTo>
                          <a:pt x="2997" y="3252"/>
                        </a:lnTo>
                        <a:lnTo>
                          <a:pt x="2998" y="3249"/>
                        </a:lnTo>
                        <a:lnTo>
                          <a:pt x="2989" y="3290"/>
                        </a:lnTo>
                        <a:lnTo>
                          <a:pt x="2987" y="3308"/>
                        </a:lnTo>
                        <a:lnTo>
                          <a:pt x="2984" y="3327"/>
                        </a:lnTo>
                        <a:lnTo>
                          <a:pt x="2981" y="3341"/>
                        </a:lnTo>
                        <a:cubicBezTo>
                          <a:pt x="2979" y="3346"/>
                          <a:pt x="2976" y="3350"/>
                          <a:pt x="2972" y="3354"/>
                        </a:cubicBezTo>
                        <a:lnTo>
                          <a:pt x="2968" y="3357"/>
                        </a:lnTo>
                        <a:cubicBezTo>
                          <a:pt x="2962" y="3361"/>
                          <a:pt x="2955" y="3362"/>
                          <a:pt x="2949" y="3361"/>
                        </a:cubicBezTo>
                        <a:cubicBezTo>
                          <a:pt x="2942" y="3360"/>
                          <a:pt x="2936" y="3355"/>
                          <a:pt x="2933" y="3349"/>
                        </a:cubicBezTo>
                        <a:lnTo>
                          <a:pt x="2929" y="3342"/>
                        </a:lnTo>
                        <a:cubicBezTo>
                          <a:pt x="2928" y="3341"/>
                          <a:pt x="2927" y="3340"/>
                          <a:pt x="2927" y="3339"/>
                        </a:cubicBezTo>
                        <a:lnTo>
                          <a:pt x="2922" y="3326"/>
                        </a:lnTo>
                        <a:cubicBezTo>
                          <a:pt x="2922" y="3325"/>
                          <a:pt x="2921" y="3323"/>
                          <a:pt x="2921" y="3322"/>
                        </a:cubicBezTo>
                        <a:lnTo>
                          <a:pt x="2913" y="3279"/>
                        </a:lnTo>
                        <a:lnTo>
                          <a:pt x="2904" y="3228"/>
                        </a:lnTo>
                        <a:lnTo>
                          <a:pt x="2894" y="3183"/>
                        </a:lnTo>
                        <a:lnTo>
                          <a:pt x="2883" y="3138"/>
                        </a:lnTo>
                        <a:lnTo>
                          <a:pt x="2871" y="3090"/>
                        </a:lnTo>
                        <a:lnTo>
                          <a:pt x="2858" y="3050"/>
                        </a:lnTo>
                        <a:lnTo>
                          <a:pt x="2852" y="3038"/>
                        </a:lnTo>
                        <a:lnTo>
                          <a:pt x="2856" y="3044"/>
                        </a:lnTo>
                        <a:lnTo>
                          <a:pt x="2847" y="3034"/>
                        </a:lnTo>
                        <a:lnTo>
                          <a:pt x="2859" y="3041"/>
                        </a:lnTo>
                        <a:lnTo>
                          <a:pt x="2850" y="3039"/>
                        </a:lnTo>
                        <a:lnTo>
                          <a:pt x="2864" y="3038"/>
                        </a:lnTo>
                        <a:lnTo>
                          <a:pt x="2854" y="3042"/>
                        </a:lnTo>
                        <a:lnTo>
                          <a:pt x="2862" y="3037"/>
                        </a:lnTo>
                        <a:lnTo>
                          <a:pt x="2840" y="3057"/>
                        </a:lnTo>
                        <a:lnTo>
                          <a:pt x="2818" y="3081"/>
                        </a:lnTo>
                        <a:cubicBezTo>
                          <a:pt x="2817" y="3082"/>
                          <a:pt x="2815" y="3084"/>
                          <a:pt x="2813" y="3085"/>
                        </a:cubicBezTo>
                        <a:lnTo>
                          <a:pt x="2788" y="3100"/>
                        </a:lnTo>
                        <a:cubicBezTo>
                          <a:pt x="2785" y="3102"/>
                          <a:pt x="2781" y="3103"/>
                          <a:pt x="2777" y="3103"/>
                        </a:cubicBezTo>
                        <a:lnTo>
                          <a:pt x="2748" y="3105"/>
                        </a:lnTo>
                        <a:cubicBezTo>
                          <a:pt x="2747" y="3105"/>
                          <a:pt x="2746" y="3105"/>
                          <a:pt x="2744" y="3105"/>
                        </a:cubicBezTo>
                        <a:lnTo>
                          <a:pt x="2711" y="3102"/>
                        </a:lnTo>
                        <a:lnTo>
                          <a:pt x="2679" y="3097"/>
                        </a:lnTo>
                        <a:lnTo>
                          <a:pt x="2657" y="3095"/>
                        </a:lnTo>
                        <a:lnTo>
                          <a:pt x="2664" y="3095"/>
                        </a:lnTo>
                        <a:lnTo>
                          <a:pt x="2654" y="3097"/>
                        </a:lnTo>
                        <a:lnTo>
                          <a:pt x="2673" y="3079"/>
                        </a:lnTo>
                        <a:lnTo>
                          <a:pt x="2672" y="3083"/>
                        </a:lnTo>
                        <a:lnTo>
                          <a:pt x="2672" y="3077"/>
                        </a:lnTo>
                        <a:lnTo>
                          <a:pt x="2672" y="3082"/>
                        </a:lnTo>
                        <a:cubicBezTo>
                          <a:pt x="2672" y="3089"/>
                          <a:pt x="2669" y="3096"/>
                          <a:pt x="2664" y="3101"/>
                        </a:cubicBezTo>
                        <a:lnTo>
                          <a:pt x="2657" y="3107"/>
                        </a:lnTo>
                        <a:cubicBezTo>
                          <a:pt x="2655" y="3109"/>
                          <a:pt x="2652" y="3110"/>
                          <a:pt x="2650" y="3111"/>
                        </a:cubicBezTo>
                        <a:lnTo>
                          <a:pt x="2631" y="3118"/>
                        </a:lnTo>
                        <a:lnTo>
                          <a:pt x="2604" y="3126"/>
                        </a:lnTo>
                        <a:lnTo>
                          <a:pt x="2583" y="3135"/>
                        </a:lnTo>
                        <a:lnTo>
                          <a:pt x="2590" y="3129"/>
                        </a:lnTo>
                        <a:lnTo>
                          <a:pt x="2578" y="3141"/>
                        </a:lnTo>
                        <a:lnTo>
                          <a:pt x="2585" y="3119"/>
                        </a:lnTo>
                        <a:lnTo>
                          <a:pt x="2589" y="3135"/>
                        </a:lnTo>
                        <a:lnTo>
                          <a:pt x="2585" y="3127"/>
                        </a:lnTo>
                        <a:lnTo>
                          <a:pt x="2599" y="3147"/>
                        </a:lnTo>
                        <a:lnTo>
                          <a:pt x="2617" y="3167"/>
                        </a:lnTo>
                        <a:lnTo>
                          <a:pt x="2634" y="3190"/>
                        </a:lnTo>
                        <a:lnTo>
                          <a:pt x="2652" y="3213"/>
                        </a:lnTo>
                        <a:lnTo>
                          <a:pt x="2671" y="3239"/>
                        </a:lnTo>
                        <a:lnTo>
                          <a:pt x="2689" y="3265"/>
                        </a:lnTo>
                        <a:cubicBezTo>
                          <a:pt x="2690" y="3267"/>
                          <a:pt x="2691" y="3269"/>
                          <a:pt x="2692" y="3271"/>
                        </a:cubicBezTo>
                        <a:lnTo>
                          <a:pt x="2700" y="3294"/>
                        </a:lnTo>
                        <a:cubicBezTo>
                          <a:pt x="2701" y="3297"/>
                          <a:pt x="2702" y="3301"/>
                          <a:pt x="2701" y="3305"/>
                        </a:cubicBezTo>
                        <a:lnTo>
                          <a:pt x="2698" y="3326"/>
                        </a:lnTo>
                        <a:cubicBezTo>
                          <a:pt x="2698" y="3328"/>
                          <a:pt x="2697" y="3331"/>
                          <a:pt x="2696" y="3333"/>
                        </a:cubicBezTo>
                        <a:lnTo>
                          <a:pt x="2686" y="3353"/>
                        </a:lnTo>
                        <a:cubicBezTo>
                          <a:pt x="2685" y="3355"/>
                          <a:pt x="2684" y="3356"/>
                          <a:pt x="2683" y="3358"/>
                        </a:cubicBezTo>
                        <a:lnTo>
                          <a:pt x="2651" y="3397"/>
                        </a:lnTo>
                        <a:lnTo>
                          <a:pt x="2627" y="3420"/>
                        </a:lnTo>
                        <a:lnTo>
                          <a:pt x="2599" y="3445"/>
                        </a:lnTo>
                        <a:lnTo>
                          <a:pt x="2574" y="3467"/>
                        </a:lnTo>
                        <a:lnTo>
                          <a:pt x="2578" y="3463"/>
                        </a:lnTo>
                        <a:lnTo>
                          <a:pt x="2563" y="3484"/>
                        </a:lnTo>
                        <a:lnTo>
                          <a:pt x="2567" y="3474"/>
                        </a:lnTo>
                        <a:lnTo>
                          <a:pt x="2565" y="3487"/>
                        </a:lnTo>
                        <a:lnTo>
                          <a:pt x="2561" y="3469"/>
                        </a:lnTo>
                        <a:lnTo>
                          <a:pt x="2567" y="3477"/>
                        </a:lnTo>
                        <a:lnTo>
                          <a:pt x="2576" y="3487"/>
                        </a:lnTo>
                        <a:cubicBezTo>
                          <a:pt x="2578" y="3489"/>
                          <a:pt x="2579" y="3491"/>
                          <a:pt x="2580" y="3493"/>
                        </a:cubicBezTo>
                        <a:lnTo>
                          <a:pt x="2586" y="3505"/>
                        </a:lnTo>
                        <a:lnTo>
                          <a:pt x="2593" y="3524"/>
                        </a:lnTo>
                        <a:lnTo>
                          <a:pt x="2602" y="3549"/>
                        </a:lnTo>
                        <a:lnTo>
                          <a:pt x="2615" y="3580"/>
                        </a:lnTo>
                        <a:lnTo>
                          <a:pt x="2644" y="3658"/>
                        </a:lnTo>
                        <a:lnTo>
                          <a:pt x="2656" y="3698"/>
                        </a:lnTo>
                        <a:lnTo>
                          <a:pt x="2665" y="3735"/>
                        </a:lnTo>
                        <a:cubicBezTo>
                          <a:pt x="2665" y="3737"/>
                          <a:pt x="2665" y="3739"/>
                          <a:pt x="2665" y="3740"/>
                        </a:cubicBezTo>
                        <a:lnTo>
                          <a:pt x="2665" y="3770"/>
                        </a:lnTo>
                        <a:cubicBezTo>
                          <a:pt x="2665" y="3774"/>
                          <a:pt x="2665" y="3777"/>
                          <a:pt x="2663" y="3780"/>
                        </a:cubicBezTo>
                        <a:lnTo>
                          <a:pt x="2654" y="3800"/>
                        </a:lnTo>
                        <a:cubicBezTo>
                          <a:pt x="2652" y="3805"/>
                          <a:pt x="2648" y="3809"/>
                          <a:pt x="2644" y="3812"/>
                        </a:cubicBezTo>
                        <a:lnTo>
                          <a:pt x="2623" y="3823"/>
                        </a:lnTo>
                        <a:cubicBezTo>
                          <a:pt x="2620" y="3824"/>
                          <a:pt x="2617" y="3825"/>
                          <a:pt x="2614" y="3825"/>
                        </a:cubicBezTo>
                        <a:lnTo>
                          <a:pt x="2582" y="3829"/>
                        </a:lnTo>
                        <a:cubicBezTo>
                          <a:pt x="2581" y="3829"/>
                          <a:pt x="2580" y="3830"/>
                          <a:pt x="2578" y="3829"/>
                        </a:cubicBezTo>
                        <a:lnTo>
                          <a:pt x="2539" y="3827"/>
                        </a:lnTo>
                        <a:lnTo>
                          <a:pt x="2494" y="3822"/>
                        </a:lnTo>
                        <a:lnTo>
                          <a:pt x="2403" y="3807"/>
                        </a:lnTo>
                        <a:lnTo>
                          <a:pt x="2365" y="3800"/>
                        </a:lnTo>
                        <a:lnTo>
                          <a:pt x="2336" y="3796"/>
                        </a:lnTo>
                        <a:lnTo>
                          <a:pt x="2296" y="3791"/>
                        </a:lnTo>
                        <a:lnTo>
                          <a:pt x="2269" y="3785"/>
                        </a:lnTo>
                        <a:lnTo>
                          <a:pt x="2249" y="3780"/>
                        </a:lnTo>
                        <a:lnTo>
                          <a:pt x="2253" y="3780"/>
                        </a:lnTo>
                        <a:lnTo>
                          <a:pt x="2230" y="3778"/>
                        </a:lnTo>
                        <a:lnTo>
                          <a:pt x="2235" y="3778"/>
                        </a:lnTo>
                        <a:lnTo>
                          <a:pt x="2181" y="3784"/>
                        </a:lnTo>
                        <a:lnTo>
                          <a:pt x="2154" y="3790"/>
                        </a:lnTo>
                        <a:lnTo>
                          <a:pt x="2121" y="3796"/>
                        </a:lnTo>
                        <a:lnTo>
                          <a:pt x="2080" y="3804"/>
                        </a:lnTo>
                        <a:lnTo>
                          <a:pt x="2035" y="3814"/>
                        </a:lnTo>
                        <a:lnTo>
                          <a:pt x="1987" y="3821"/>
                        </a:lnTo>
                        <a:lnTo>
                          <a:pt x="1949" y="3823"/>
                        </a:lnTo>
                        <a:cubicBezTo>
                          <a:pt x="1945" y="3824"/>
                          <a:pt x="1942" y="3823"/>
                          <a:pt x="1939" y="3822"/>
                        </a:cubicBezTo>
                        <a:lnTo>
                          <a:pt x="1916" y="3813"/>
                        </a:lnTo>
                        <a:cubicBezTo>
                          <a:pt x="1912" y="3811"/>
                          <a:pt x="1909" y="3809"/>
                          <a:pt x="1906" y="3806"/>
                        </a:cubicBezTo>
                        <a:lnTo>
                          <a:pt x="1892" y="3790"/>
                        </a:lnTo>
                        <a:lnTo>
                          <a:pt x="1879" y="3771"/>
                        </a:lnTo>
                        <a:lnTo>
                          <a:pt x="1882" y="3775"/>
                        </a:lnTo>
                        <a:lnTo>
                          <a:pt x="1869" y="3763"/>
                        </a:lnTo>
                        <a:lnTo>
                          <a:pt x="1881" y="3769"/>
                        </a:lnTo>
                        <a:lnTo>
                          <a:pt x="1846" y="3762"/>
                        </a:lnTo>
                        <a:lnTo>
                          <a:pt x="1850" y="3762"/>
                        </a:lnTo>
                        <a:lnTo>
                          <a:pt x="1814" y="3761"/>
                        </a:lnTo>
                        <a:lnTo>
                          <a:pt x="1777" y="3760"/>
                        </a:lnTo>
                        <a:lnTo>
                          <a:pt x="1755" y="3758"/>
                        </a:lnTo>
                        <a:cubicBezTo>
                          <a:pt x="1754" y="3758"/>
                          <a:pt x="1753" y="3758"/>
                          <a:pt x="1752" y="3758"/>
                        </a:cubicBezTo>
                        <a:lnTo>
                          <a:pt x="1728" y="3752"/>
                        </a:lnTo>
                        <a:cubicBezTo>
                          <a:pt x="1726" y="3751"/>
                          <a:pt x="1724" y="3750"/>
                          <a:pt x="1722" y="3749"/>
                        </a:cubicBezTo>
                        <a:lnTo>
                          <a:pt x="1693" y="3733"/>
                        </a:lnTo>
                        <a:lnTo>
                          <a:pt x="1659" y="3712"/>
                        </a:lnTo>
                        <a:lnTo>
                          <a:pt x="1627" y="3691"/>
                        </a:lnTo>
                        <a:lnTo>
                          <a:pt x="1630" y="3692"/>
                        </a:lnTo>
                        <a:lnTo>
                          <a:pt x="1600" y="3679"/>
                        </a:lnTo>
                        <a:lnTo>
                          <a:pt x="1605" y="3681"/>
                        </a:lnTo>
                        <a:lnTo>
                          <a:pt x="1578" y="3676"/>
                        </a:lnTo>
                        <a:lnTo>
                          <a:pt x="1583" y="3676"/>
                        </a:lnTo>
                        <a:lnTo>
                          <a:pt x="1559" y="3677"/>
                        </a:lnTo>
                        <a:lnTo>
                          <a:pt x="1564" y="3677"/>
                        </a:lnTo>
                        <a:lnTo>
                          <a:pt x="1517" y="3689"/>
                        </a:lnTo>
                        <a:lnTo>
                          <a:pt x="1522" y="3687"/>
                        </a:lnTo>
                        <a:lnTo>
                          <a:pt x="1500" y="3698"/>
                        </a:lnTo>
                        <a:lnTo>
                          <a:pt x="1481" y="3711"/>
                        </a:lnTo>
                        <a:lnTo>
                          <a:pt x="1435" y="3740"/>
                        </a:lnTo>
                        <a:lnTo>
                          <a:pt x="1414" y="3750"/>
                        </a:lnTo>
                        <a:lnTo>
                          <a:pt x="1396" y="3758"/>
                        </a:lnTo>
                        <a:lnTo>
                          <a:pt x="1369" y="3766"/>
                        </a:lnTo>
                        <a:lnTo>
                          <a:pt x="1347" y="3772"/>
                        </a:lnTo>
                        <a:lnTo>
                          <a:pt x="1321" y="3778"/>
                        </a:lnTo>
                        <a:lnTo>
                          <a:pt x="1337" y="3766"/>
                        </a:lnTo>
                        <a:lnTo>
                          <a:pt x="1314" y="3809"/>
                        </a:lnTo>
                        <a:lnTo>
                          <a:pt x="1287" y="3861"/>
                        </a:lnTo>
                        <a:lnTo>
                          <a:pt x="1255" y="3914"/>
                        </a:lnTo>
                        <a:cubicBezTo>
                          <a:pt x="1254" y="3915"/>
                          <a:pt x="1253" y="3916"/>
                          <a:pt x="1253" y="3917"/>
                        </a:cubicBezTo>
                        <a:lnTo>
                          <a:pt x="1218" y="3957"/>
                        </a:lnTo>
                        <a:cubicBezTo>
                          <a:pt x="1216" y="3959"/>
                          <a:pt x="1215" y="3960"/>
                          <a:pt x="1213" y="3961"/>
                        </a:cubicBezTo>
                        <a:lnTo>
                          <a:pt x="1175" y="3987"/>
                        </a:lnTo>
                        <a:cubicBezTo>
                          <a:pt x="1174" y="3988"/>
                          <a:pt x="1172" y="3989"/>
                          <a:pt x="1170" y="3990"/>
                        </a:cubicBezTo>
                        <a:lnTo>
                          <a:pt x="1128" y="4007"/>
                        </a:lnTo>
                        <a:cubicBezTo>
                          <a:pt x="1127" y="4007"/>
                          <a:pt x="1126" y="4008"/>
                          <a:pt x="1124" y="4008"/>
                        </a:cubicBezTo>
                        <a:lnTo>
                          <a:pt x="1078" y="4017"/>
                        </a:lnTo>
                        <a:cubicBezTo>
                          <a:pt x="1077" y="4017"/>
                          <a:pt x="1075" y="4017"/>
                          <a:pt x="1074" y="4017"/>
                        </a:cubicBezTo>
                        <a:lnTo>
                          <a:pt x="1022" y="4018"/>
                        </a:lnTo>
                        <a:cubicBezTo>
                          <a:pt x="1020" y="4018"/>
                          <a:pt x="1019" y="4018"/>
                          <a:pt x="1017" y="4018"/>
                        </a:cubicBezTo>
                        <a:lnTo>
                          <a:pt x="955" y="4007"/>
                        </a:lnTo>
                        <a:lnTo>
                          <a:pt x="883" y="3985"/>
                        </a:lnTo>
                        <a:lnTo>
                          <a:pt x="811" y="3959"/>
                        </a:lnTo>
                        <a:lnTo>
                          <a:pt x="747" y="3937"/>
                        </a:lnTo>
                        <a:lnTo>
                          <a:pt x="632" y="3894"/>
                        </a:lnTo>
                        <a:lnTo>
                          <a:pt x="583" y="3876"/>
                        </a:lnTo>
                        <a:lnTo>
                          <a:pt x="545" y="3867"/>
                        </a:lnTo>
                        <a:lnTo>
                          <a:pt x="551" y="3867"/>
                        </a:lnTo>
                        <a:lnTo>
                          <a:pt x="521" y="3868"/>
                        </a:lnTo>
                        <a:lnTo>
                          <a:pt x="532" y="3866"/>
                        </a:lnTo>
                        <a:lnTo>
                          <a:pt x="513" y="3876"/>
                        </a:lnTo>
                        <a:lnTo>
                          <a:pt x="516" y="3873"/>
                        </a:lnTo>
                        <a:lnTo>
                          <a:pt x="484" y="3898"/>
                        </a:lnTo>
                        <a:lnTo>
                          <a:pt x="466" y="3912"/>
                        </a:lnTo>
                        <a:lnTo>
                          <a:pt x="449" y="3926"/>
                        </a:lnTo>
                        <a:lnTo>
                          <a:pt x="433" y="3938"/>
                        </a:lnTo>
                        <a:cubicBezTo>
                          <a:pt x="431" y="3940"/>
                          <a:pt x="429" y="3941"/>
                          <a:pt x="427" y="3942"/>
                        </a:cubicBezTo>
                        <a:lnTo>
                          <a:pt x="416" y="3946"/>
                        </a:lnTo>
                        <a:cubicBezTo>
                          <a:pt x="408" y="3949"/>
                          <a:pt x="399" y="3947"/>
                          <a:pt x="393" y="3942"/>
                        </a:cubicBezTo>
                        <a:cubicBezTo>
                          <a:pt x="386" y="3937"/>
                          <a:pt x="383" y="3929"/>
                          <a:pt x="384" y="3921"/>
                        </a:cubicBezTo>
                        <a:lnTo>
                          <a:pt x="385" y="3911"/>
                        </a:lnTo>
                        <a:cubicBezTo>
                          <a:pt x="385" y="3908"/>
                          <a:pt x="386" y="3905"/>
                          <a:pt x="387" y="3902"/>
                        </a:cubicBezTo>
                        <a:lnTo>
                          <a:pt x="397" y="3883"/>
                        </a:lnTo>
                        <a:lnTo>
                          <a:pt x="395" y="3890"/>
                        </a:lnTo>
                        <a:lnTo>
                          <a:pt x="399" y="3870"/>
                        </a:lnTo>
                        <a:lnTo>
                          <a:pt x="401" y="3885"/>
                        </a:lnTo>
                        <a:lnTo>
                          <a:pt x="397" y="3877"/>
                        </a:lnTo>
                        <a:lnTo>
                          <a:pt x="409" y="3888"/>
                        </a:lnTo>
                        <a:lnTo>
                          <a:pt x="398" y="3883"/>
                        </a:lnTo>
                        <a:lnTo>
                          <a:pt x="405" y="3885"/>
                        </a:lnTo>
                        <a:lnTo>
                          <a:pt x="386" y="3883"/>
                        </a:lnTo>
                        <a:lnTo>
                          <a:pt x="361" y="3882"/>
                        </a:lnTo>
                        <a:lnTo>
                          <a:pt x="297" y="3885"/>
                        </a:lnTo>
                        <a:lnTo>
                          <a:pt x="227" y="3890"/>
                        </a:lnTo>
                        <a:lnTo>
                          <a:pt x="195" y="3892"/>
                        </a:lnTo>
                        <a:lnTo>
                          <a:pt x="169" y="3894"/>
                        </a:lnTo>
                        <a:lnTo>
                          <a:pt x="125" y="3898"/>
                        </a:lnTo>
                        <a:lnTo>
                          <a:pt x="88" y="3903"/>
                        </a:lnTo>
                        <a:lnTo>
                          <a:pt x="56" y="3905"/>
                        </a:lnTo>
                        <a:cubicBezTo>
                          <a:pt x="55" y="3905"/>
                          <a:pt x="53" y="3905"/>
                          <a:pt x="52" y="3905"/>
                        </a:cubicBezTo>
                        <a:lnTo>
                          <a:pt x="31" y="3903"/>
                        </a:lnTo>
                        <a:cubicBezTo>
                          <a:pt x="26" y="3903"/>
                          <a:pt x="21" y="3901"/>
                          <a:pt x="18" y="3898"/>
                        </a:cubicBezTo>
                        <a:lnTo>
                          <a:pt x="10" y="3891"/>
                        </a:lnTo>
                        <a:cubicBezTo>
                          <a:pt x="3" y="3885"/>
                          <a:pt x="0" y="3876"/>
                          <a:pt x="2" y="3867"/>
                        </a:cubicBezTo>
                        <a:lnTo>
                          <a:pt x="4" y="3858"/>
                        </a:lnTo>
                        <a:cubicBezTo>
                          <a:pt x="4" y="3857"/>
                          <a:pt x="5" y="3855"/>
                          <a:pt x="6" y="3854"/>
                        </a:cubicBezTo>
                        <a:lnTo>
                          <a:pt x="14" y="3836"/>
                        </a:lnTo>
                        <a:lnTo>
                          <a:pt x="12" y="3840"/>
                        </a:lnTo>
                        <a:lnTo>
                          <a:pt x="19" y="3811"/>
                        </a:lnTo>
                        <a:lnTo>
                          <a:pt x="19" y="3814"/>
                        </a:lnTo>
                        <a:lnTo>
                          <a:pt x="21" y="3793"/>
                        </a:lnTo>
                        <a:lnTo>
                          <a:pt x="24" y="3765"/>
                        </a:lnTo>
                        <a:lnTo>
                          <a:pt x="29" y="3702"/>
                        </a:lnTo>
                        <a:lnTo>
                          <a:pt x="36" y="3636"/>
                        </a:lnTo>
                        <a:lnTo>
                          <a:pt x="41" y="3605"/>
                        </a:lnTo>
                        <a:lnTo>
                          <a:pt x="46" y="3581"/>
                        </a:lnTo>
                        <a:cubicBezTo>
                          <a:pt x="46" y="3580"/>
                          <a:pt x="47" y="3579"/>
                          <a:pt x="47" y="3578"/>
                        </a:cubicBezTo>
                        <a:lnTo>
                          <a:pt x="54" y="3560"/>
                        </a:lnTo>
                        <a:cubicBezTo>
                          <a:pt x="55" y="3558"/>
                          <a:pt x="56" y="3556"/>
                          <a:pt x="57" y="3554"/>
                        </a:cubicBezTo>
                        <a:lnTo>
                          <a:pt x="66" y="3542"/>
                        </a:lnTo>
                        <a:cubicBezTo>
                          <a:pt x="67" y="3540"/>
                          <a:pt x="69" y="3539"/>
                          <a:pt x="70" y="3538"/>
                        </a:cubicBezTo>
                        <a:lnTo>
                          <a:pt x="91" y="3521"/>
                        </a:lnTo>
                        <a:lnTo>
                          <a:pt x="107" y="3504"/>
                        </a:lnTo>
                        <a:lnTo>
                          <a:pt x="103" y="3510"/>
                        </a:lnTo>
                        <a:lnTo>
                          <a:pt x="109" y="3497"/>
                        </a:lnTo>
                        <a:lnTo>
                          <a:pt x="106" y="3506"/>
                        </a:lnTo>
                        <a:lnTo>
                          <a:pt x="107" y="3487"/>
                        </a:lnTo>
                        <a:lnTo>
                          <a:pt x="108" y="3492"/>
                        </a:lnTo>
                        <a:lnTo>
                          <a:pt x="104" y="3468"/>
                        </a:lnTo>
                        <a:lnTo>
                          <a:pt x="105" y="3472"/>
                        </a:lnTo>
                        <a:lnTo>
                          <a:pt x="96" y="3445"/>
                        </a:lnTo>
                        <a:lnTo>
                          <a:pt x="70" y="3386"/>
                        </a:lnTo>
                        <a:lnTo>
                          <a:pt x="44" y="3315"/>
                        </a:lnTo>
                        <a:cubicBezTo>
                          <a:pt x="43" y="3313"/>
                          <a:pt x="43" y="3312"/>
                          <a:pt x="43" y="3310"/>
                        </a:cubicBezTo>
                        <a:lnTo>
                          <a:pt x="37" y="3273"/>
                        </a:lnTo>
                        <a:cubicBezTo>
                          <a:pt x="37" y="3272"/>
                          <a:pt x="36" y="3271"/>
                          <a:pt x="36" y="3269"/>
                        </a:cubicBezTo>
                        <a:lnTo>
                          <a:pt x="36" y="3230"/>
                        </a:lnTo>
                        <a:cubicBezTo>
                          <a:pt x="36" y="3229"/>
                          <a:pt x="37" y="3228"/>
                          <a:pt x="37" y="3226"/>
                        </a:cubicBezTo>
                        <a:lnTo>
                          <a:pt x="45" y="3183"/>
                        </a:lnTo>
                        <a:lnTo>
                          <a:pt x="58" y="3131"/>
                        </a:lnTo>
                        <a:lnTo>
                          <a:pt x="97" y="3022"/>
                        </a:lnTo>
                        <a:lnTo>
                          <a:pt x="119" y="2969"/>
                        </a:lnTo>
                        <a:lnTo>
                          <a:pt x="142" y="2922"/>
                        </a:lnTo>
                        <a:lnTo>
                          <a:pt x="163" y="2882"/>
                        </a:lnTo>
                        <a:lnTo>
                          <a:pt x="182" y="2853"/>
                        </a:lnTo>
                        <a:cubicBezTo>
                          <a:pt x="184" y="2851"/>
                          <a:pt x="186" y="2849"/>
                          <a:pt x="189" y="2847"/>
                        </a:cubicBezTo>
                        <a:lnTo>
                          <a:pt x="206" y="2835"/>
                        </a:lnTo>
                        <a:cubicBezTo>
                          <a:pt x="210" y="2832"/>
                          <a:pt x="215" y="2830"/>
                          <a:pt x="219" y="2830"/>
                        </a:cubicBezTo>
                        <a:lnTo>
                          <a:pt x="236" y="2830"/>
                        </a:lnTo>
                        <a:cubicBezTo>
                          <a:pt x="241" y="2830"/>
                          <a:pt x="245" y="2832"/>
                          <a:pt x="249" y="2834"/>
                        </a:cubicBezTo>
                        <a:lnTo>
                          <a:pt x="266" y="2844"/>
                        </a:lnTo>
                        <a:cubicBezTo>
                          <a:pt x="267" y="2845"/>
                          <a:pt x="268" y="2845"/>
                          <a:pt x="269" y="2846"/>
                        </a:cubicBezTo>
                        <a:lnTo>
                          <a:pt x="286" y="2861"/>
                        </a:lnTo>
                        <a:lnTo>
                          <a:pt x="303" y="2877"/>
                        </a:lnTo>
                        <a:lnTo>
                          <a:pt x="316" y="2888"/>
                        </a:lnTo>
                        <a:lnTo>
                          <a:pt x="308" y="2883"/>
                        </a:lnTo>
                        <a:lnTo>
                          <a:pt x="322" y="2887"/>
                        </a:lnTo>
                        <a:lnTo>
                          <a:pt x="302" y="2890"/>
                        </a:lnTo>
                        <a:lnTo>
                          <a:pt x="314" y="2882"/>
                        </a:lnTo>
                        <a:lnTo>
                          <a:pt x="306" y="2892"/>
                        </a:lnTo>
                        <a:lnTo>
                          <a:pt x="316" y="2871"/>
                        </a:lnTo>
                        <a:lnTo>
                          <a:pt x="314" y="2875"/>
                        </a:lnTo>
                        <a:lnTo>
                          <a:pt x="322" y="2845"/>
                        </a:lnTo>
                        <a:lnTo>
                          <a:pt x="327" y="2812"/>
                        </a:lnTo>
                        <a:lnTo>
                          <a:pt x="333" y="2771"/>
                        </a:lnTo>
                        <a:lnTo>
                          <a:pt x="345" y="2689"/>
                        </a:lnTo>
                        <a:lnTo>
                          <a:pt x="354" y="2651"/>
                        </a:lnTo>
                        <a:cubicBezTo>
                          <a:pt x="354" y="2650"/>
                          <a:pt x="355" y="2648"/>
                          <a:pt x="355" y="2647"/>
                        </a:cubicBezTo>
                        <a:lnTo>
                          <a:pt x="367" y="2618"/>
                        </a:lnTo>
                        <a:cubicBezTo>
                          <a:pt x="368" y="2617"/>
                          <a:pt x="369" y="2615"/>
                          <a:pt x="370" y="2613"/>
                        </a:cubicBezTo>
                        <a:lnTo>
                          <a:pt x="386" y="2591"/>
                        </a:lnTo>
                        <a:cubicBezTo>
                          <a:pt x="387" y="2590"/>
                          <a:pt x="389" y="2588"/>
                          <a:pt x="390" y="2587"/>
                        </a:cubicBezTo>
                        <a:lnTo>
                          <a:pt x="411" y="2570"/>
                        </a:lnTo>
                        <a:cubicBezTo>
                          <a:pt x="413" y="2569"/>
                          <a:pt x="414" y="2568"/>
                          <a:pt x="415" y="2567"/>
                        </a:cubicBezTo>
                        <a:lnTo>
                          <a:pt x="462" y="2542"/>
                        </a:lnTo>
                        <a:lnTo>
                          <a:pt x="509" y="2520"/>
                        </a:lnTo>
                        <a:lnTo>
                          <a:pt x="505" y="2523"/>
                        </a:lnTo>
                        <a:lnTo>
                          <a:pt x="523" y="2509"/>
                        </a:lnTo>
                        <a:lnTo>
                          <a:pt x="519" y="2512"/>
                        </a:lnTo>
                        <a:lnTo>
                          <a:pt x="532" y="2496"/>
                        </a:lnTo>
                        <a:lnTo>
                          <a:pt x="527" y="2505"/>
                        </a:lnTo>
                        <a:lnTo>
                          <a:pt x="533" y="2485"/>
                        </a:lnTo>
                        <a:lnTo>
                          <a:pt x="532" y="2493"/>
                        </a:lnTo>
                        <a:lnTo>
                          <a:pt x="531" y="2471"/>
                        </a:lnTo>
                        <a:lnTo>
                          <a:pt x="532" y="2475"/>
                        </a:lnTo>
                        <a:lnTo>
                          <a:pt x="521" y="2428"/>
                        </a:lnTo>
                        <a:lnTo>
                          <a:pt x="513" y="2379"/>
                        </a:lnTo>
                        <a:cubicBezTo>
                          <a:pt x="512" y="2377"/>
                          <a:pt x="512" y="2375"/>
                          <a:pt x="513" y="2372"/>
                        </a:cubicBezTo>
                        <a:lnTo>
                          <a:pt x="516" y="2350"/>
                        </a:lnTo>
                        <a:cubicBezTo>
                          <a:pt x="516" y="2347"/>
                          <a:pt x="517" y="2344"/>
                          <a:pt x="519" y="2341"/>
                        </a:cubicBezTo>
                        <a:lnTo>
                          <a:pt x="530" y="2322"/>
                        </a:lnTo>
                        <a:cubicBezTo>
                          <a:pt x="531" y="2320"/>
                          <a:pt x="533" y="2317"/>
                          <a:pt x="536" y="2315"/>
                        </a:cubicBezTo>
                        <a:lnTo>
                          <a:pt x="556" y="2300"/>
                        </a:lnTo>
                        <a:cubicBezTo>
                          <a:pt x="558" y="2299"/>
                          <a:pt x="560" y="2298"/>
                          <a:pt x="561" y="2297"/>
                        </a:cubicBezTo>
                        <a:lnTo>
                          <a:pt x="588" y="2286"/>
                        </a:lnTo>
                        <a:cubicBezTo>
                          <a:pt x="590" y="2286"/>
                          <a:pt x="591" y="2285"/>
                          <a:pt x="592" y="2285"/>
                        </a:cubicBezTo>
                        <a:lnTo>
                          <a:pt x="661" y="2269"/>
                        </a:lnTo>
                        <a:lnTo>
                          <a:pt x="729" y="2248"/>
                        </a:lnTo>
                        <a:lnTo>
                          <a:pt x="724" y="2250"/>
                        </a:lnTo>
                        <a:lnTo>
                          <a:pt x="754" y="2232"/>
                        </a:lnTo>
                        <a:lnTo>
                          <a:pt x="749" y="2236"/>
                        </a:lnTo>
                        <a:lnTo>
                          <a:pt x="773" y="2211"/>
                        </a:lnTo>
                        <a:lnTo>
                          <a:pt x="769" y="2217"/>
                        </a:lnTo>
                        <a:lnTo>
                          <a:pt x="786" y="2183"/>
                        </a:lnTo>
                        <a:lnTo>
                          <a:pt x="785" y="2186"/>
                        </a:lnTo>
                        <a:lnTo>
                          <a:pt x="799" y="2143"/>
                        </a:lnTo>
                        <a:lnTo>
                          <a:pt x="818" y="2045"/>
                        </a:lnTo>
                        <a:lnTo>
                          <a:pt x="829" y="1944"/>
                        </a:lnTo>
                        <a:lnTo>
                          <a:pt x="834" y="1899"/>
                        </a:lnTo>
                        <a:lnTo>
                          <a:pt x="838" y="1861"/>
                        </a:lnTo>
                        <a:lnTo>
                          <a:pt x="839" y="1806"/>
                        </a:lnTo>
                        <a:lnTo>
                          <a:pt x="840" y="1809"/>
                        </a:lnTo>
                        <a:lnTo>
                          <a:pt x="835" y="1766"/>
                        </a:lnTo>
                        <a:lnTo>
                          <a:pt x="832" y="1731"/>
                        </a:lnTo>
                        <a:cubicBezTo>
                          <a:pt x="831" y="1728"/>
                          <a:pt x="831" y="1726"/>
                          <a:pt x="832" y="1724"/>
                        </a:cubicBezTo>
                        <a:lnTo>
                          <a:pt x="838" y="1690"/>
                        </a:lnTo>
                        <a:cubicBezTo>
                          <a:pt x="838" y="1687"/>
                          <a:pt x="840" y="1683"/>
                          <a:pt x="842" y="1680"/>
                        </a:cubicBezTo>
                        <a:lnTo>
                          <a:pt x="865" y="1648"/>
                        </a:lnTo>
                        <a:cubicBezTo>
                          <a:pt x="866" y="1647"/>
                          <a:pt x="868" y="1645"/>
                          <a:pt x="870" y="1643"/>
                        </a:cubicBezTo>
                        <a:lnTo>
                          <a:pt x="905" y="1616"/>
                        </a:lnTo>
                        <a:lnTo>
                          <a:pt x="940" y="1590"/>
                        </a:lnTo>
                        <a:lnTo>
                          <a:pt x="935" y="1595"/>
                        </a:lnTo>
                        <a:lnTo>
                          <a:pt x="958" y="1565"/>
                        </a:lnTo>
                        <a:lnTo>
                          <a:pt x="954" y="1575"/>
                        </a:lnTo>
                        <a:lnTo>
                          <a:pt x="960" y="1540"/>
                        </a:lnTo>
                        <a:lnTo>
                          <a:pt x="960" y="1546"/>
                        </a:lnTo>
                        <a:lnTo>
                          <a:pt x="957" y="1507"/>
                        </a:lnTo>
                        <a:lnTo>
                          <a:pt x="952" y="1472"/>
                        </a:lnTo>
                        <a:cubicBezTo>
                          <a:pt x="951" y="1470"/>
                          <a:pt x="951" y="1469"/>
                          <a:pt x="952" y="1467"/>
                        </a:cubicBezTo>
                        <a:lnTo>
                          <a:pt x="954" y="1436"/>
                        </a:lnTo>
                        <a:cubicBezTo>
                          <a:pt x="954" y="1432"/>
                          <a:pt x="955" y="1429"/>
                          <a:pt x="957" y="1426"/>
                        </a:cubicBezTo>
                        <a:lnTo>
                          <a:pt x="970" y="1403"/>
                        </a:lnTo>
                        <a:cubicBezTo>
                          <a:pt x="971" y="1400"/>
                          <a:pt x="973" y="1398"/>
                          <a:pt x="975" y="1397"/>
                        </a:cubicBezTo>
                        <a:lnTo>
                          <a:pt x="993" y="1381"/>
                        </a:lnTo>
                        <a:lnTo>
                          <a:pt x="1013" y="1365"/>
                        </a:lnTo>
                        <a:lnTo>
                          <a:pt x="1008" y="1370"/>
                        </a:lnTo>
                        <a:lnTo>
                          <a:pt x="1020" y="1353"/>
                        </a:lnTo>
                        <a:lnTo>
                          <a:pt x="1016" y="1364"/>
                        </a:lnTo>
                        <a:lnTo>
                          <a:pt x="1018" y="1344"/>
                        </a:lnTo>
                        <a:lnTo>
                          <a:pt x="1018" y="1352"/>
                        </a:lnTo>
                        <a:lnTo>
                          <a:pt x="1013" y="1332"/>
                        </a:lnTo>
                        <a:lnTo>
                          <a:pt x="1009" y="1309"/>
                        </a:lnTo>
                        <a:cubicBezTo>
                          <a:pt x="1008" y="1305"/>
                          <a:pt x="1008" y="1302"/>
                          <a:pt x="1009" y="1298"/>
                        </a:cubicBezTo>
                        <a:lnTo>
                          <a:pt x="1016" y="1271"/>
                        </a:lnTo>
                        <a:cubicBezTo>
                          <a:pt x="1017" y="1269"/>
                          <a:pt x="1017" y="1268"/>
                          <a:pt x="1018" y="1266"/>
                        </a:cubicBezTo>
                        <a:lnTo>
                          <a:pt x="1039" y="1228"/>
                        </a:lnTo>
                        <a:lnTo>
                          <a:pt x="1070" y="1180"/>
                        </a:lnTo>
                        <a:lnTo>
                          <a:pt x="1105" y="1137"/>
                        </a:lnTo>
                        <a:cubicBezTo>
                          <a:pt x="1105" y="1136"/>
                          <a:pt x="1106" y="1135"/>
                          <a:pt x="1107" y="1134"/>
                        </a:cubicBezTo>
                        <a:lnTo>
                          <a:pt x="1124" y="1118"/>
                        </a:lnTo>
                        <a:cubicBezTo>
                          <a:pt x="1125" y="1117"/>
                          <a:pt x="1127" y="1116"/>
                          <a:pt x="1128" y="1115"/>
                        </a:cubicBezTo>
                        <a:lnTo>
                          <a:pt x="1143" y="1106"/>
                        </a:lnTo>
                        <a:cubicBezTo>
                          <a:pt x="1146" y="1104"/>
                          <a:pt x="1149" y="1103"/>
                          <a:pt x="1152" y="1103"/>
                        </a:cubicBezTo>
                        <a:lnTo>
                          <a:pt x="1167" y="1101"/>
                        </a:lnTo>
                        <a:cubicBezTo>
                          <a:pt x="1170" y="1100"/>
                          <a:pt x="1173" y="1100"/>
                          <a:pt x="1175" y="1101"/>
                        </a:cubicBezTo>
                        <a:lnTo>
                          <a:pt x="1190" y="1104"/>
                        </a:lnTo>
                        <a:cubicBezTo>
                          <a:pt x="1193" y="1104"/>
                          <a:pt x="1195" y="1105"/>
                          <a:pt x="1198" y="1107"/>
                        </a:cubicBezTo>
                        <a:lnTo>
                          <a:pt x="1228" y="1125"/>
                        </a:lnTo>
                        <a:lnTo>
                          <a:pt x="1259" y="1148"/>
                        </a:lnTo>
                        <a:lnTo>
                          <a:pt x="1254" y="1146"/>
                        </a:lnTo>
                        <a:lnTo>
                          <a:pt x="1281" y="1158"/>
                        </a:lnTo>
                        <a:lnTo>
                          <a:pt x="1268" y="1156"/>
                        </a:lnTo>
                        <a:lnTo>
                          <a:pt x="1280" y="1154"/>
                        </a:lnTo>
                        <a:lnTo>
                          <a:pt x="1273" y="1156"/>
                        </a:lnTo>
                        <a:lnTo>
                          <a:pt x="1285" y="1150"/>
                        </a:lnTo>
                        <a:lnTo>
                          <a:pt x="1281" y="1152"/>
                        </a:lnTo>
                        <a:lnTo>
                          <a:pt x="1304" y="1135"/>
                        </a:lnTo>
                        <a:lnTo>
                          <a:pt x="1323" y="1121"/>
                        </a:lnTo>
                        <a:cubicBezTo>
                          <a:pt x="1327" y="1119"/>
                          <a:pt x="1330" y="1117"/>
                          <a:pt x="1334" y="1117"/>
                        </a:cubicBezTo>
                        <a:lnTo>
                          <a:pt x="1342" y="1116"/>
                        </a:lnTo>
                        <a:cubicBezTo>
                          <a:pt x="1349" y="1115"/>
                          <a:pt x="1356" y="1117"/>
                          <a:pt x="1361" y="1121"/>
                        </a:cubicBezTo>
                        <a:lnTo>
                          <a:pt x="1367" y="1126"/>
                        </a:lnTo>
                        <a:cubicBezTo>
                          <a:pt x="1372" y="1130"/>
                          <a:pt x="1375" y="1136"/>
                          <a:pt x="1375" y="1143"/>
                        </a:cubicBezTo>
                        <a:lnTo>
                          <a:pt x="1376" y="1156"/>
                        </a:lnTo>
                        <a:cubicBezTo>
                          <a:pt x="1377" y="1158"/>
                          <a:pt x="1376" y="1161"/>
                          <a:pt x="1376" y="1163"/>
                        </a:cubicBezTo>
                        <a:lnTo>
                          <a:pt x="1371" y="1184"/>
                        </a:lnTo>
                        <a:lnTo>
                          <a:pt x="1355" y="1240"/>
                        </a:lnTo>
                        <a:lnTo>
                          <a:pt x="1349" y="1266"/>
                        </a:lnTo>
                        <a:lnTo>
                          <a:pt x="1349" y="1261"/>
                        </a:lnTo>
                        <a:lnTo>
                          <a:pt x="1349" y="1287"/>
                        </a:lnTo>
                        <a:lnTo>
                          <a:pt x="1348" y="1280"/>
                        </a:lnTo>
                        <a:lnTo>
                          <a:pt x="1355" y="1301"/>
                        </a:lnTo>
                        <a:lnTo>
                          <a:pt x="1346" y="1289"/>
                        </a:lnTo>
                        <a:lnTo>
                          <a:pt x="1365" y="1302"/>
                        </a:lnTo>
                        <a:lnTo>
                          <a:pt x="1358" y="1298"/>
                        </a:lnTo>
                        <a:lnTo>
                          <a:pt x="1373" y="1302"/>
                        </a:lnTo>
                        <a:lnTo>
                          <a:pt x="1368" y="1301"/>
                        </a:lnTo>
                        <a:lnTo>
                          <a:pt x="1389" y="1302"/>
                        </a:lnTo>
                        <a:lnTo>
                          <a:pt x="1441" y="1302"/>
                        </a:lnTo>
                        <a:lnTo>
                          <a:pt x="1505" y="1297"/>
                        </a:lnTo>
                        <a:lnTo>
                          <a:pt x="1574" y="1289"/>
                        </a:lnTo>
                        <a:lnTo>
                          <a:pt x="1639" y="1280"/>
                        </a:lnTo>
                        <a:lnTo>
                          <a:pt x="1695" y="1272"/>
                        </a:lnTo>
                        <a:lnTo>
                          <a:pt x="1716" y="1268"/>
                        </a:lnTo>
                        <a:lnTo>
                          <a:pt x="1733" y="1265"/>
                        </a:lnTo>
                        <a:lnTo>
                          <a:pt x="1745" y="1264"/>
                        </a:lnTo>
                        <a:lnTo>
                          <a:pt x="1742" y="1264"/>
                        </a:lnTo>
                        <a:lnTo>
                          <a:pt x="1746" y="1263"/>
                        </a:lnTo>
                        <a:cubicBezTo>
                          <a:pt x="1747" y="1263"/>
                          <a:pt x="1749" y="1263"/>
                          <a:pt x="1751" y="1262"/>
                        </a:cubicBezTo>
                        <a:lnTo>
                          <a:pt x="1779" y="1261"/>
                        </a:lnTo>
                        <a:lnTo>
                          <a:pt x="1799" y="1261"/>
                        </a:lnTo>
                        <a:cubicBezTo>
                          <a:pt x="1801" y="1261"/>
                          <a:pt x="1802" y="1262"/>
                          <a:pt x="1803" y="1262"/>
                        </a:cubicBezTo>
                        <a:lnTo>
                          <a:pt x="1828" y="1266"/>
                        </a:lnTo>
                        <a:lnTo>
                          <a:pt x="1844" y="1267"/>
                        </a:lnTo>
                        <a:lnTo>
                          <a:pt x="1831" y="1269"/>
                        </a:lnTo>
                        <a:lnTo>
                          <a:pt x="1856" y="1256"/>
                        </a:lnTo>
                        <a:lnTo>
                          <a:pt x="1852" y="1259"/>
                        </a:lnTo>
                        <a:lnTo>
                          <a:pt x="1870" y="1244"/>
                        </a:lnTo>
                        <a:lnTo>
                          <a:pt x="1890" y="1225"/>
                        </a:lnTo>
                        <a:lnTo>
                          <a:pt x="1931" y="1178"/>
                        </a:lnTo>
                        <a:lnTo>
                          <a:pt x="1974" y="1128"/>
                        </a:lnTo>
                        <a:lnTo>
                          <a:pt x="1994" y="1107"/>
                        </a:lnTo>
                        <a:lnTo>
                          <a:pt x="2011" y="1091"/>
                        </a:lnTo>
                        <a:cubicBezTo>
                          <a:pt x="2013" y="1089"/>
                          <a:pt x="2015" y="1088"/>
                          <a:pt x="2017" y="1087"/>
                        </a:cubicBezTo>
                        <a:lnTo>
                          <a:pt x="2031" y="1080"/>
                        </a:lnTo>
                        <a:cubicBezTo>
                          <a:pt x="2033" y="1079"/>
                          <a:pt x="2035" y="1078"/>
                          <a:pt x="2038" y="1078"/>
                        </a:cubicBezTo>
                        <a:lnTo>
                          <a:pt x="2050" y="1076"/>
                        </a:lnTo>
                        <a:cubicBezTo>
                          <a:pt x="2054" y="1075"/>
                          <a:pt x="2058" y="1075"/>
                          <a:pt x="2061" y="1077"/>
                        </a:cubicBezTo>
                        <a:lnTo>
                          <a:pt x="2081" y="1084"/>
                        </a:lnTo>
                        <a:lnTo>
                          <a:pt x="2098" y="1090"/>
                        </a:lnTo>
                        <a:lnTo>
                          <a:pt x="2082" y="1090"/>
                        </a:lnTo>
                        <a:lnTo>
                          <a:pt x="2090" y="1087"/>
                        </a:lnTo>
                        <a:lnTo>
                          <a:pt x="2081" y="1093"/>
                        </a:lnTo>
                        <a:lnTo>
                          <a:pt x="2090" y="1083"/>
                        </a:lnTo>
                        <a:lnTo>
                          <a:pt x="2087" y="1087"/>
                        </a:lnTo>
                        <a:lnTo>
                          <a:pt x="2097" y="1070"/>
                        </a:lnTo>
                        <a:lnTo>
                          <a:pt x="2095" y="1073"/>
                        </a:lnTo>
                        <a:lnTo>
                          <a:pt x="2104" y="1051"/>
                        </a:lnTo>
                        <a:lnTo>
                          <a:pt x="2124" y="997"/>
                        </a:lnTo>
                        <a:lnTo>
                          <a:pt x="2140" y="939"/>
                        </a:lnTo>
                        <a:lnTo>
                          <a:pt x="2155" y="889"/>
                        </a:lnTo>
                        <a:lnTo>
                          <a:pt x="2171" y="851"/>
                        </a:lnTo>
                        <a:lnTo>
                          <a:pt x="2186" y="822"/>
                        </a:lnTo>
                        <a:lnTo>
                          <a:pt x="2184" y="826"/>
                        </a:lnTo>
                        <a:lnTo>
                          <a:pt x="2192" y="799"/>
                        </a:lnTo>
                        <a:lnTo>
                          <a:pt x="2191" y="806"/>
                        </a:lnTo>
                        <a:lnTo>
                          <a:pt x="2190" y="772"/>
                        </a:lnTo>
                        <a:lnTo>
                          <a:pt x="2192" y="779"/>
                        </a:lnTo>
                        <a:lnTo>
                          <a:pt x="2185" y="757"/>
                        </a:lnTo>
                        <a:lnTo>
                          <a:pt x="2186" y="761"/>
                        </a:lnTo>
                        <a:lnTo>
                          <a:pt x="2173" y="736"/>
                        </a:lnTo>
                        <a:lnTo>
                          <a:pt x="2140" y="683"/>
                        </a:lnTo>
                        <a:lnTo>
                          <a:pt x="2109" y="630"/>
                        </a:lnTo>
                        <a:lnTo>
                          <a:pt x="2097" y="604"/>
                        </a:lnTo>
                        <a:cubicBezTo>
                          <a:pt x="2097" y="602"/>
                          <a:pt x="2096" y="600"/>
                          <a:pt x="2096" y="598"/>
                        </a:cubicBezTo>
                        <a:lnTo>
                          <a:pt x="2093" y="579"/>
                        </a:lnTo>
                        <a:cubicBezTo>
                          <a:pt x="2092" y="575"/>
                          <a:pt x="2092" y="572"/>
                          <a:pt x="2094" y="568"/>
                        </a:cubicBezTo>
                        <a:lnTo>
                          <a:pt x="2099" y="553"/>
                        </a:lnTo>
                        <a:cubicBezTo>
                          <a:pt x="2100" y="549"/>
                          <a:pt x="2103" y="545"/>
                          <a:pt x="2106" y="542"/>
                        </a:cubicBezTo>
                        <a:lnTo>
                          <a:pt x="2119" y="531"/>
                        </a:lnTo>
                        <a:cubicBezTo>
                          <a:pt x="2121" y="530"/>
                          <a:pt x="2123" y="528"/>
                          <a:pt x="2125" y="527"/>
                        </a:cubicBezTo>
                        <a:lnTo>
                          <a:pt x="2163" y="511"/>
                        </a:lnTo>
                        <a:lnTo>
                          <a:pt x="2203" y="496"/>
                        </a:lnTo>
                        <a:lnTo>
                          <a:pt x="2198" y="499"/>
                        </a:lnTo>
                        <a:lnTo>
                          <a:pt x="2212" y="489"/>
                        </a:lnTo>
                        <a:lnTo>
                          <a:pt x="2204" y="497"/>
                        </a:lnTo>
                        <a:lnTo>
                          <a:pt x="2211" y="484"/>
                        </a:lnTo>
                        <a:lnTo>
                          <a:pt x="2208" y="495"/>
                        </a:lnTo>
                        <a:lnTo>
                          <a:pt x="2208" y="479"/>
                        </a:lnTo>
                        <a:lnTo>
                          <a:pt x="2209" y="486"/>
                        </a:lnTo>
                        <a:lnTo>
                          <a:pt x="2204" y="468"/>
                        </a:lnTo>
                        <a:lnTo>
                          <a:pt x="2206" y="472"/>
                        </a:lnTo>
                        <a:lnTo>
                          <a:pt x="2186" y="432"/>
                        </a:lnTo>
                        <a:lnTo>
                          <a:pt x="2163" y="390"/>
                        </a:lnTo>
                        <a:cubicBezTo>
                          <a:pt x="2162" y="389"/>
                          <a:pt x="2161" y="387"/>
                          <a:pt x="2161" y="386"/>
                        </a:cubicBezTo>
                        <a:lnTo>
                          <a:pt x="2148" y="344"/>
                        </a:lnTo>
                        <a:cubicBezTo>
                          <a:pt x="2147" y="342"/>
                          <a:pt x="2147" y="341"/>
                          <a:pt x="2147" y="340"/>
                        </a:cubicBezTo>
                        <a:lnTo>
                          <a:pt x="2141" y="296"/>
                        </a:lnTo>
                        <a:lnTo>
                          <a:pt x="2138" y="249"/>
                        </a:lnTo>
                        <a:cubicBezTo>
                          <a:pt x="2137" y="247"/>
                          <a:pt x="2138" y="245"/>
                          <a:pt x="2138" y="243"/>
                        </a:cubicBezTo>
                        <a:lnTo>
                          <a:pt x="2146" y="202"/>
                        </a:lnTo>
                        <a:cubicBezTo>
                          <a:pt x="2147" y="199"/>
                          <a:pt x="2148" y="196"/>
                          <a:pt x="2150" y="193"/>
                        </a:cubicBezTo>
                        <a:lnTo>
                          <a:pt x="2161" y="177"/>
                        </a:lnTo>
                        <a:cubicBezTo>
                          <a:pt x="2162" y="175"/>
                          <a:pt x="2163" y="174"/>
                          <a:pt x="2165" y="172"/>
                        </a:cubicBezTo>
                        <a:lnTo>
                          <a:pt x="2181" y="158"/>
                        </a:lnTo>
                        <a:close/>
                        <a:moveTo>
                          <a:pt x="2196" y="209"/>
                        </a:moveTo>
                        <a:lnTo>
                          <a:pt x="2200" y="204"/>
                        </a:lnTo>
                        <a:lnTo>
                          <a:pt x="2189" y="220"/>
                        </a:lnTo>
                        <a:lnTo>
                          <a:pt x="2193" y="211"/>
                        </a:lnTo>
                        <a:lnTo>
                          <a:pt x="2185" y="252"/>
                        </a:lnTo>
                        <a:lnTo>
                          <a:pt x="2185" y="246"/>
                        </a:lnTo>
                        <a:lnTo>
                          <a:pt x="2188" y="289"/>
                        </a:lnTo>
                        <a:lnTo>
                          <a:pt x="2194" y="333"/>
                        </a:lnTo>
                        <a:lnTo>
                          <a:pt x="2193" y="329"/>
                        </a:lnTo>
                        <a:lnTo>
                          <a:pt x="2206" y="371"/>
                        </a:lnTo>
                        <a:lnTo>
                          <a:pt x="2204" y="367"/>
                        </a:lnTo>
                        <a:lnTo>
                          <a:pt x="2229" y="411"/>
                        </a:lnTo>
                        <a:lnTo>
                          <a:pt x="2249" y="451"/>
                        </a:lnTo>
                        <a:cubicBezTo>
                          <a:pt x="2250" y="452"/>
                          <a:pt x="2250" y="454"/>
                          <a:pt x="2251" y="455"/>
                        </a:cubicBezTo>
                        <a:lnTo>
                          <a:pt x="2256" y="473"/>
                        </a:lnTo>
                        <a:cubicBezTo>
                          <a:pt x="2256" y="475"/>
                          <a:pt x="2256" y="477"/>
                          <a:pt x="2256" y="479"/>
                        </a:cubicBezTo>
                        <a:lnTo>
                          <a:pt x="2256" y="495"/>
                        </a:lnTo>
                        <a:cubicBezTo>
                          <a:pt x="2256" y="499"/>
                          <a:pt x="2255" y="503"/>
                          <a:pt x="2254" y="507"/>
                        </a:cubicBezTo>
                        <a:lnTo>
                          <a:pt x="2247" y="520"/>
                        </a:lnTo>
                        <a:cubicBezTo>
                          <a:pt x="2245" y="523"/>
                          <a:pt x="2242" y="526"/>
                          <a:pt x="2239" y="528"/>
                        </a:cubicBezTo>
                        <a:lnTo>
                          <a:pt x="2225" y="538"/>
                        </a:lnTo>
                        <a:cubicBezTo>
                          <a:pt x="2224" y="539"/>
                          <a:pt x="2222" y="540"/>
                          <a:pt x="2220" y="541"/>
                        </a:cubicBezTo>
                        <a:lnTo>
                          <a:pt x="2182" y="556"/>
                        </a:lnTo>
                        <a:lnTo>
                          <a:pt x="2144" y="572"/>
                        </a:lnTo>
                        <a:lnTo>
                          <a:pt x="2150" y="568"/>
                        </a:lnTo>
                        <a:lnTo>
                          <a:pt x="2137" y="579"/>
                        </a:lnTo>
                        <a:lnTo>
                          <a:pt x="2144" y="568"/>
                        </a:lnTo>
                        <a:lnTo>
                          <a:pt x="2139" y="583"/>
                        </a:lnTo>
                        <a:lnTo>
                          <a:pt x="2140" y="572"/>
                        </a:lnTo>
                        <a:lnTo>
                          <a:pt x="2143" y="591"/>
                        </a:lnTo>
                        <a:lnTo>
                          <a:pt x="2141" y="585"/>
                        </a:lnTo>
                        <a:lnTo>
                          <a:pt x="2150" y="605"/>
                        </a:lnTo>
                        <a:lnTo>
                          <a:pt x="2181" y="658"/>
                        </a:lnTo>
                        <a:lnTo>
                          <a:pt x="2216" y="713"/>
                        </a:lnTo>
                        <a:lnTo>
                          <a:pt x="2229" y="738"/>
                        </a:lnTo>
                        <a:cubicBezTo>
                          <a:pt x="2229" y="740"/>
                          <a:pt x="2230" y="741"/>
                          <a:pt x="2230" y="742"/>
                        </a:cubicBezTo>
                        <a:lnTo>
                          <a:pt x="2237" y="764"/>
                        </a:lnTo>
                        <a:cubicBezTo>
                          <a:pt x="2238" y="766"/>
                          <a:pt x="2238" y="769"/>
                          <a:pt x="2238" y="771"/>
                        </a:cubicBezTo>
                        <a:lnTo>
                          <a:pt x="2239" y="805"/>
                        </a:lnTo>
                        <a:cubicBezTo>
                          <a:pt x="2240" y="807"/>
                          <a:pt x="2239" y="810"/>
                          <a:pt x="2238" y="812"/>
                        </a:cubicBezTo>
                        <a:lnTo>
                          <a:pt x="2230" y="839"/>
                        </a:lnTo>
                        <a:cubicBezTo>
                          <a:pt x="2230" y="841"/>
                          <a:pt x="2230" y="842"/>
                          <a:pt x="2229" y="843"/>
                        </a:cubicBezTo>
                        <a:lnTo>
                          <a:pt x="2216" y="870"/>
                        </a:lnTo>
                        <a:lnTo>
                          <a:pt x="2201" y="902"/>
                        </a:lnTo>
                        <a:lnTo>
                          <a:pt x="2187" y="952"/>
                        </a:lnTo>
                        <a:lnTo>
                          <a:pt x="2169" y="1014"/>
                        </a:lnTo>
                        <a:lnTo>
                          <a:pt x="2149" y="1070"/>
                        </a:lnTo>
                        <a:lnTo>
                          <a:pt x="2140" y="1092"/>
                        </a:lnTo>
                        <a:cubicBezTo>
                          <a:pt x="2139" y="1093"/>
                          <a:pt x="2139" y="1094"/>
                          <a:pt x="2138" y="1095"/>
                        </a:cubicBezTo>
                        <a:lnTo>
                          <a:pt x="2128" y="1112"/>
                        </a:lnTo>
                        <a:cubicBezTo>
                          <a:pt x="2127" y="1113"/>
                          <a:pt x="2126" y="1114"/>
                          <a:pt x="2125" y="1116"/>
                        </a:cubicBezTo>
                        <a:lnTo>
                          <a:pt x="2116" y="1126"/>
                        </a:lnTo>
                        <a:cubicBezTo>
                          <a:pt x="2114" y="1128"/>
                          <a:pt x="2111" y="1131"/>
                          <a:pt x="2107" y="1132"/>
                        </a:cubicBezTo>
                        <a:lnTo>
                          <a:pt x="2099" y="1135"/>
                        </a:lnTo>
                        <a:cubicBezTo>
                          <a:pt x="2094" y="1137"/>
                          <a:pt x="2088" y="1137"/>
                          <a:pt x="2082" y="1135"/>
                        </a:cubicBezTo>
                        <a:lnTo>
                          <a:pt x="2066" y="1129"/>
                        </a:lnTo>
                        <a:lnTo>
                          <a:pt x="2046" y="1122"/>
                        </a:lnTo>
                        <a:lnTo>
                          <a:pt x="2057" y="1123"/>
                        </a:lnTo>
                        <a:lnTo>
                          <a:pt x="2045" y="1125"/>
                        </a:lnTo>
                        <a:lnTo>
                          <a:pt x="2052" y="1123"/>
                        </a:lnTo>
                        <a:lnTo>
                          <a:pt x="2038" y="1130"/>
                        </a:lnTo>
                        <a:lnTo>
                          <a:pt x="2044" y="1126"/>
                        </a:lnTo>
                        <a:lnTo>
                          <a:pt x="2029" y="1140"/>
                        </a:lnTo>
                        <a:lnTo>
                          <a:pt x="2011" y="1159"/>
                        </a:lnTo>
                        <a:lnTo>
                          <a:pt x="1968" y="1209"/>
                        </a:lnTo>
                        <a:lnTo>
                          <a:pt x="1923" y="1260"/>
                        </a:lnTo>
                        <a:lnTo>
                          <a:pt x="1901" y="1281"/>
                        </a:lnTo>
                        <a:lnTo>
                          <a:pt x="1883" y="1296"/>
                        </a:lnTo>
                        <a:cubicBezTo>
                          <a:pt x="1882" y="1297"/>
                          <a:pt x="1880" y="1298"/>
                          <a:pt x="1879" y="1299"/>
                        </a:cubicBezTo>
                        <a:lnTo>
                          <a:pt x="1854" y="1312"/>
                        </a:lnTo>
                        <a:cubicBezTo>
                          <a:pt x="1850" y="1314"/>
                          <a:pt x="1845" y="1315"/>
                          <a:pt x="1841" y="1314"/>
                        </a:cubicBezTo>
                        <a:lnTo>
                          <a:pt x="1821" y="1313"/>
                        </a:lnTo>
                        <a:lnTo>
                          <a:pt x="1796" y="1309"/>
                        </a:lnTo>
                        <a:lnTo>
                          <a:pt x="1799" y="1309"/>
                        </a:lnTo>
                        <a:lnTo>
                          <a:pt x="1780" y="1309"/>
                        </a:lnTo>
                        <a:lnTo>
                          <a:pt x="1752" y="1310"/>
                        </a:lnTo>
                        <a:lnTo>
                          <a:pt x="1757" y="1310"/>
                        </a:lnTo>
                        <a:lnTo>
                          <a:pt x="1753" y="1311"/>
                        </a:lnTo>
                        <a:cubicBezTo>
                          <a:pt x="1752" y="1311"/>
                          <a:pt x="1751" y="1311"/>
                          <a:pt x="1750" y="1311"/>
                        </a:cubicBezTo>
                        <a:lnTo>
                          <a:pt x="1742" y="1312"/>
                        </a:lnTo>
                        <a:lnTo>
                          <a:pt x="1725" y="1315"/>
                        </a:lnTo>
                        <a:lnTo>
                          <a:pt x="1702" y="1319"/>
                        </a:lnTo>
                        <a:lnTo>
                          <a:pt x="1646" y="1327"/>
                        </a:lnTo>
                        <a:lnTo>
                          <a:pt x="1579" y="1336"/>
                        </a:lnTo>
                        <a:lnTo>
                          <a:pt x="1510" y="1344"/>
                        </a:lnTo>
                        <a:lnTo>
                          <a:pt x="1441" y="1350"/>
                        </a:lnTo>
                        <a:lnTo>
                          <a:pt x="1386" y="1350"/>
                        </a:lnTo>
                        <a:lnTo>
                          <a:pt x="1365" y="1349"/>
                        </a:lnTo>
                        <a:cubicBezTo>
                          <a:pt x="1364" y="1349"/>
                          <a:pt x="1362" y="1349"/>
                          <a:pt x="1360" y="1349"/>
                        </a:cubicBezTo>
                        <a:lnTo>
                          <a:pt x="1345" y="1345"/>
                        </a:lnTo>
                        <a:cubicBezTo>
                          <a:pt x="1343" y="1344"/>
                          <a:pt x="1340" y="1343"/>
                          <a:pt x="1338" y="1341"/>
                        </a:cubicBezTo>
                        <a:lnTo>
                          <a:pt x="1319" y="1328"/>
                        </a:lnTo>
                        <a:cubicBezTo>
                          <a:pt x="1315" y="1325"/>
                          <a:pt x="1311" y="1321"/>
                          <a:pt x="1310" y="1316"/>
                        </a:cubicBezTo>
                        <a:lnTo>
                          <a:pt x="1303" y="1295"/>
                        </a:lnTo>
                        <a:cubicBezTo>
                          <a:pt x="1302" y="1293"/>
                          <a:pt x="1301" y="1290"/>
                          <a:pt x="1301" y="1287"/>
                        </a:cubicBezTo>
                        <a:lnTo>
                          <a:pt x="1301" y="1261"/>
                        </a:lnTo>
                        <a:cubicBezTo>
                          <a:pt x="1301" y="1260"/>
                          <a:pt x="1302" y="1258"/>
                          <a:pt x="1302" y="1256"/>
                        </a:cubicBezTo>
                        <a:lnTo>
                          <a:pt x="1308" y="1227"/>
                        </a:lnTo>
                        <a:lnTo>
                          <a:pt x="1324" y="1173"/>
                        </a:lnTo>
                        <a:lnTo>
                          <a:pt x="1329" y="1152"/>
                        </a:lnTo>
                        <a:lnTo>
                          <a:pt x="1329" y="1159"/>
                        </a:lnTo>
                        <a:lnTo>
                          <a:pt x="1328" y="1146"/>
                        </a:lnTo>
                        <a:lnTo>
                          <a:pt x="1336" y="1163"/>
                        </a:lnTo>
                        <a:lnTo>
                          <a:pt x="1330" y="1158"/>
                        </a:lnTo>
                        <a:lnTo>
                          <a:pt x="1348" y="1163"/>
                        </a:lnTo>
                        <a:lnTo>
                          <a:pt x="1340" y="1164"/>
                        </a:lnTo>
                        <a:lnTo>
                          <a:pt x="1352" y="1160"/>
                        </a:lnTo>
                        <a:lnTo>
                          <a:pt x="1333" y="1174"/>
                        </a:lnTo>
                        <a:lnTo>
                          <a:pt x="1310" y="1191"/>
                        </a:lnTo>
                        <a:cubicBezTo>
                          <a:pt x="1309" y="1192"/>
                          <a:pt x="1307" y="1192"/>
                          <a:pt x="1306" y="1193"/>
                        </a:cubicBezTo>
                        <a:lnTo>
                          <a:pt x="1294" y="1199"/>
                        </a:lnTo>
                        <a:cubicBezTo>
                          <a:pt x="1292" y="1200"/>
                          <a:pt x="1290" y="1201"/>
                          <a:pt x="1287" y="1201"/>
                        </a:cubicBezTo>
                        <a:lnTo>
                          <a:pt x="1275" y="1203"/>
                        </a:lnTo>
                        <a:cubicBezTo>
                          <a:pt x="1271" y="1204"/>
                          <a:pt x="1266" y="1203"/>
                          <a:pt x="1262" y="1201"/>
                        </a:cubicBezTo>
                        <a:lnTo>
                          <a:pt x="1235" y="1189"/>
                        </a:lnTo>
                        <a:cubicBezTo>
                          <a:pt x="1233" y="1189"/>
                          <a:pt x="1231" y="1188"/>
                          <a:pt x="1230" y="1187"/>
                        </a:cubicBezTo>
                        <a:lnTo>
                          <a:pt x="1203" y="1166"/>
                        </a:lnTo>
                        <a:lnTo>
                          <a:pt x="1173" y="1148"/>
                        </a:lnTo>
                        <a:lnTo>
                          <a:pt x="1181" y="1151"/>
                        </a:lnTo>
                        <a:lnTo>
                          <a:pt x="1166" y="1148"/>
                        </a:lnTo>
                        <a:lnTo>
                          <a:pt x="1174" y="1148"/>
                        </a:lnTo>
                        <a:lnTo>
                          <a:pt x="1159" y="1150"/>
                        </a:lnTo>
                        <a:lnTo>
                          <a:pt x="1168" y="1147"/>
                        </a:lnTo>
                        <a:lnTo>
                          <a:pt x="1153" y="1156"/>
                        </a:lnTo>
                        <a:lnTo>
                          <a:pt x="1157" y="1153"/>
                        </a:lnTo>
                        <a:lnTo>
                          <a:pt x="1140" y="1169"/>
                        </a:lnTo>
                        <a:lnTo>
                          <a:pt x="1142" y="1166"/>
                        </a:lnTo>
                        <a:lnTo>
                          <a:pt x="1111" y="1207"/>
                        </a:lnTo>
                        <a:lnTo>
                          <a:pt x="1081" y="1251"/>
                        </a:lnTo>
                        <a:lnTo>
                          <a:pt x="1060" y="1289"/>
                        </a:lnTo>
                        <a:lnTo>
                          <a:pt x="1063" y="1283"/>
                        </a:lnTo>
                        <a:lnTo>
                          <a:pt x="1056" y="1310"/>
                        </a:lnTo>
                        <a:lnTo>
                          <a:pt x="1056" y="1300"/>
                        </a:lnTo>
                        <a:lnTo>
                          <a:pt x="1060" y="1321"/>
                        </a:lnTo>
                        <a:lnTo>
                          <a:pt x="1065" y="1341"/>
                        </a:lnTo>
                        <a:cubicBezTo>
                          <a:pt x="1065" y="1343"/>
                          <a:pt x="1066" y="1346"/>
                          <a:pt x="1065" y="1349"/>
                        </a:cubicBezTo>
                        <a:lnTo>
                          <a:pt x="1063" y="1369"/>
                        </a:lnTo>
                        <a:cubicBezTo>
                          <a:pt x="1063" y="1373"/>
                          <a:pt x="1061" y="1377"/>
                          <a:pt x="1059" y="1380"/>
                        </a:cubicBezTo>
                        <a:lnTo>
                          <a:pt x="1047" y="1397"/>
                        </a:lnTo>
                        <a:cubicBezTo>
                          <a:pt x="1046" y="1399"/>
                          <a:pt x="1044" y="1401"/>
                          <a:pt x="1042" y="1402"/>
                        </a:cubicBezTo>
                        <a:lnTo>
                          <a:pt x="1024" y="1416"/>
                        </a:lnTo>
                        <a:lnTo>
                          <a:pt x="1006" y="1432"/>
                        </a:lnTo>
                        <a:lnTo>
                          <a:pt x="1011" y="1426"/>
                        </a:lnTo>
                        <a:lnTo>
                          <a:pt x="998" y="1449"/>
                        </a:lnTo>
                        <a:lnTo>
                          <a:pt x="1001" y="1439"/>
                        </a:lnTo>
                        <a:lnTo>
                          <a:pt x="999" y="1470"/>
                        </a:lnTo>
                        <a:lnTo>
                          <a:pt x="999" y="1465"/>
                        </a:lnTo>
                        <a:lnTo>
                          <a:pt x="1004" y="1504"/>
                        </a:lnTo>
                        <a:lnTo>
                          <a:pt x="1007" y="1543"/>
                        </a:lnTo>
                        <a:cubicBezTo>
                          <a:pt x="1008" y="1545"/>
                          <a:pt x="1007" y="1547"/>
                          <a:pt x="1007" y="1549"/>
                        </a:cubicBezTo>
                        <a:lnTo>
                          <a:pt x="1001" y="1584"/>
                        </a:lnTo>
                        <a:cubicBezTo>
                          <a:pt x="1000" y="1587"/>
                          <a:pt x="999" y="1591"/>
                          <a:pt x="997" y="1594"/>
                        </a:cubicBezTo>
                        <a:lnTo>
                          <a:pt x="974" y="1624"/>
                        </a:lnTo>
                        <a:cubicBezTo>
                          <a:pt x="972" y="1626"/>
                          <a:pt x="971" y="1627"/>
                          <a:pt x="969" y="1629"/>
                        </a:cubicBezTo>
                        <a:lnTo>
                          <a:pt x="934" y="1654"/>
                        </a:lnTo>
                        <a:lnTo>
                          <a:pt x="899" y="1681"/>
                        </a:lnTo>
                        <a:lnTo>
                          <a:pt x="904" y="1676"/>
                        </a:lnTo>
                        <a:lnTo>
                          <a:pt x="881" y="1708"/>
                        </a:lnTo>
                        <a:lnTo>
                          <a:pt x="885" y="1699"/>
                        </a:lnTo>
                        <a:lnTo>
                          <a:pt x="879" y="1733"/>
                        </a:lnTo>
                        <a:lnTo>
                          <a:pt x="879" y="1726"/>
                        </a:lnTo>
                        <a:lnTo>
                          <a:pt x="882" y="1761"/>
                        </a:lnTo>
                        <a:lnTo>
                          <a:pt x="887" y="1804"/>
                        </a:lnTo>
                        <a:cubicBezTo>
                          <a:pt x="887" y="1805"/>
                          <a:pt x="887" y="1806"/>
                          <a:pt x="887" y="1807"/>
                        </a:cubicBezTo>
                        <a:lnTo>
                          <a:pt x="885" y="1866"/>
                        </a:lnTo>
                        <a:lnTo>
                          <a:pt x="881" y="1904"/>
                        </a:lnTo>
                        <a:lnTo>
                          <a:pt x="876" y="1949"/>
                        </a:lnTo>
                        <a:lnTo>
                          <a:pt x="865" y="2054"/>
                        </a:lnTo>
                        <a:lnTo>
                          <a:pt x="844" y="2158"/>
                        </a:lnTo>
                        <a:lnTo>
                          <a:pt x="830" y="2201"/>
                        </a:lnTo>
                        <a:cubicBezTo>
                          <a:pt x="830" y="2202"/>
                          <a:pt x="829" y="2203"/>
                          <a:pt x="829" y="2204"/>
                        </a:cubicBezTo>
                        <a:lnTo>
                          <a:pt x="812" y="2238"/>
                        </a:lnTo>
                        <a:cubicBezTo>
                          <a:pt x="811" y="2240"/>
                          <a:pt x="809" y="2242"/>
                          <a:pt x="808" y="2244"/>
                        </a:cubicBezTo>
                        <a:lnTo>
                          <a:pt x="784" y="2269"/>
                        </a:lnTo>
                        <a:cubicBezTo>
                          <a:pt x="782" y="2271"/>
                          <a:pt x="781" y="2272"/>
                          <a:pt x="779" y="2273"/>
                        </a:cubicBezTo>
                        <a:lnTo>
                          <a:pt x="749" y="2291"/>
                        </a:lnTo>
                        <a:cubicBezTo>
                          <a:pt x="747" y="2292"/>
                          <a:pt x="745" y="2293"/>
                          <a:pt x="744" y="2293"/>
                        </a:cubicBezTo>
                        <a:lnTo>
                          <a:pt x="672" y="2316"/>
                        </a:lnTo>
                        <a:lnTo>
                          <a:pt x="603" y="2332"/>
                        </a:lnTo>
                        <a:lnTo>
                          <a:pt x="607" y="2331"/>
                        </a:lnTo>
                        <a:lnTo>
                          <a:pt x="580" y="2342"/>
                        </a:lnTo>
                        <a:lnTo>
                          <a:pt x="585" y="2339"/>
                        </a:lnTo>
                        <a:lnTo>
                          <a:pt x="565" y="2354"/>
                        </a:lnTo>
                        <a:lnTo>
                          <a:pt x="571" y="2346"/>
                        </a:lnTo>
                        <a:lnTo>
                          <a:pt x="560" y="2365"/>
                        </a:lnTo>
                        <a:lnTo>
                          <a:pt x="563" y="2357"/>
                        </a:lnTo>
                        <a:lnTo>
                          <a:pt x="560" y="2379"/>
                        </a:lnTo>
                        <a:lnTo>
                          <a:pt x="560" y="2371"/>
                        </a:lnTo>
                        <a:lnTo>
                          <a:pt x="568" y="2417"/>
                        </a:lnTo>
                        <a:lnTo>
                          <a:pt x="579" y="2464"/>
                        </a:lnTo>
                        <a:cubicBezTo>
                          <a:pt x="579" y="2465"/>
                          <a:pt x="579" y="2467"/>
                          <a:pt x="579" y="2468"/>
                        </a:cubicBezTo>
                        <a:lnTo>
                          <a:pt x="580" y="2490"/>
                        </a:lnTo>
                        <a:cubicBezTo>
                          <a:pt x="581" y="2493"/>
                          <a:pt x="580" y="2496"/>
                          <a:pt x="579" y="2498"/>
                        </a:cubicBezTo>
                        <a:lnTo>
                          <a:pt x="573" y="2518"/>
                        </a:lnTo>
                        <a:cubicBezTo>
                          <a:pt x="573" y="2521"/>
                          <a:pt x="571" y="2524"/>
                          <a:pt x="569" y="2527"/>
                        </a:cubicBezTo>
                        <a:lnTo>
                          <a:pt x="556" y="2543"/>
                        </a:lnTo>
                        <a:cubicBezTo>
                          <a:pt x="555" y="2544"/>
                          <a:pt x="554" y="2545"/>
                          <a:pt x="552" y="2546"/>
                        </a:cubicBezTo>
                        <a:lnTo>
                          <a:pt x="534" y="2560"/>
                        </a:lnTo>
                        <a:cubicBezTo>
                          <a:pt x="533" y="2561"/>
                          <a:pt x="531" y="2562"/>
                          <a:pt x="530" y="2563"/>
                        </a:cubicBezTo>
                        <a:lnTo>
                          <a:pt x="485" y="2585"/>
                        </a:lnTo>
                        <a:lnTo>
                          <a:pt x="438" y="2610"/>
                        </a:lnTo>
                        <a:lnTo>
                          <a:pt x="442" y="2607"/>
                        </a:lnTo>
                        <a:lnTo>
                          <a:pt x="421" y="2624"/>
                        </a:lnTo>
                        <a:lnTo>
                          <a:pt x="425" y="2620"/>
                        </a:lnTo>
                        <a:lnTo>
                          <a:pt x="409" y="2642"/>
                        </a:lnTo>
                        <a:lnTo>
                          <a:pt x="412" y="2637"/>
                        </a:lnTo>
                        <a:lnTo>
                          <a:pt x="400" y="2666"/>
                        </a:lnTo>
                        <a:lnTo>
                          <a:pt x="401" y="2662"/>
                        </a:lnTo>
                        <a:lnTo>
                          <a:pt x="392" y="2696"/>
                        </a:lnTo>
                        <a:lnTo>
                          <a:pt x="380" y="2778"/>
                        </a:lnTo>
                        <a:lnTo>
                          <a:pt x="374" y="2819"/>
                        </a:lnTo>
                        <a:lnTo>
                          <a:pt x="369" y="2858"/>
                        </a:lnTo>
                        <a:lnTo>
                          <a:pt x="361" y="2888"/>
                        </a:lnTo>
                        <a:cubicBezTo>
                          <a:pt x="360" y="2889"/>
                          <a:pt x="360" y="2890"/>
                          <a:pt x="359" y="2892"/>
                        </a:cubicBezTo>
                        <a:lnTo>
                          <a:pt x="349" y="2913"/>
                        </a:lnTo>
                        <a:cubicBezTo>
                          <a:pt x="347" y="2917"/>
                          <a:pt x="344" y="2920"/>
                          <a:pt x="341" y="2922"/>
                        </a:cubicBezTo>
                        <a:lnTo>
                          <a:pt x="329" y="2930"/>
                        </a:lnTo>
                        <a:cubicBezTo>
                          <a:pt x="323" y="2934"/>
                          <a:pt x="316" y="2935"/>
                          <a:pt x="309" y="2934"/>
                        </a:cubicBezTo>
                        <a:lnTo>
                          <a:pt x="295" y="2930"/>
                        </a:lnTo>
                        <a:cubicBezTo>
                          <a:pt x="292" y="2929"/>
                          <a:pt x="289" y="2927"/>
                          <a:pt x="286" y="2925"/>
                        </a:cubicBezTo>
                        <a:lnTo>
                          <a:pt x="270" y="2912"/>
                        </a:lnTo>
                        <a:lnTo>
                          <a:pt x="255" y="2897"/>
                        </a:lnTo>
                        <a:lnTo>
                          <a:pt x="238" y="2882"/>
                        </a:lnTo>
                        <a:lnTo>
                          <a:pt x="241" y="2885"/>
                        </a:lnTo>
                        <a:lnTo>
                          <a:pt x="224" y="2875"/>
                        </a:lnTo>
                        <a:lnTo>
                          <a:pt x="236" y="2878"/>
                        </a:lnTo>
                        <a:lnTo>
                          <a:pt x="219" y="2878"/>
                        </a:lnTo>
                        <a:lnTo>
                          <a:pt x="233" y="2874"/>
                        </a:lnTo>
                        <a:lnTo>
                          <a:pt x="216" y="2886"/>
                        </a:lnTo>
                        <a:lnTo>
                          <a:pt x="222" y="2880"/>
                        </a:lnTo>
                        <a:lnTo>
                          <a:pt x="206" y="2905"/>
                        </a:lnTo>
                        <a:lnTo>
                          <a:pt x="185" y="2943"/>
                        </a:lnTo>
                        <a:lnTo>
                          <a:pt x="164" y="2988"/>
                        </a:lnTo>
                        <a:lnTo>
                          <a:pt x="142" y="3038"/>
                        </a:lnTo>
                        <a:lnTo>
                          <a:pt x="105" y="3144"/>
                        </a:lnTo>
                        <a:lnTo>
                          <a:pt x="92" y="3192"/>
                        </a:lnTo>
                        <a:lnTo>
                          <a:pt x="84" y="3235"/>
                        </a:lnTo>
                        <a:lnTo>
                          <a:pt x="84" y="3230"/>
                        </a:lnTo>
                        <a:lnTo>
                          <a:pt x="84" y="3269"/>
                        </a:lnTo>
                        <a:lnTo>
                          <a:pt x="84" y="3266"/>
                        </a:lnTo>
                        <a:lnTo>
                          <a:pt x="90" y="3303"/>
                        </a:lnTo>
                        <a:lnTo>
                          <a:pt x="89" y="3298"/>
                        </a:lnTo>
                        <a:lnTo>
                          <a:pt x="113" y="3367"/>
                        </a:lnTo>
                        <a:lnTo>
                          <a:pt x="141" y="3430"/>
                        </a:lnTo>
                        <a:lnTo>
                          <a:pt x="150" y="3457"/>
                        </a:lnTo>
                        <a:cubicBezTo>
                          <a:pt x="151" y="3458"/>
                          <a:pt x="151" y="3459"/>
                          <a:pt x="151" y="3461"/>
                        </a:cubicBezTo>
                        <a:lnTo>
                          <a:pt x="155" y="3485"/>
                        </a:lnTo>
                        <a:cubicBezTo>
                          <a:pt x="155" y="3486"/>
                          <a:pt x="156" y="3488"/>
                          <a:pt x="155" y="3490"/>
                        </a:cubicBezTo>
                        <a:lnTo>
                          <a:pt x="154" y="3509"/>
                        </a:lnTo>
                        <a:cubicBezTo>
                          <a:pt x="154" y="3512"/>
                          <a:pt x="154" y="3515"/>
                          <a:pt x="152" y="3518"/>
                        </a:cubicBezTo>
                        <a:lnTo>
                          <a:pt x="146" y="3531"/>
                        </a:lnTo>
                        <a:cubicBezTo>
                          <a:pt x="145" y="3533"/>
                          <a:pt x="144" y="3535"/>
                          <a:pt x="142" y="3537"/>
                        </a:cubicBezTo>
                        <a:lnTo>
                          <a:pt x="122" y="3558"/>
                        </a:lnTo>
                        <a:lnTo>
                          <a:pt x="101" y="3575"/>
                        </a:lnTo>
                        <a:lnTo>
                          <a:pt x="105" y="3571"/>
                        </a:lnTo>
                        <a:lnTo>
                          <a:pt x="96" y="3583"/>
                        </a:lnTo>
                        <a:lnTo>
                          <a:pt x="99" y="3577"/>
                        </a:lnTo>
                        <a:lnTo>
                          <a:pt x="92" y="3595"/>
                        </a:lnTo>
                        <a:lnTo>
                          <a:pt x="93" y="3592"/>
                        </a:lnTo>
                        <a:lnTo>
                          <a:pt x="88" y="3614"/>
                        </a:lnTo>
                        <a:lnTo>
                          <a:pt x="83" y="3641"/>
                        </a:lnTo>
                        <a:lnTo>
                          <a:pt x="76" y="3705"/>
                        </a:lnTo>
                        <a:lnTo>
                          <a:pt x="71" y="3770"/>
                        </a:lnTo>
                        <a:lnTo>
                          <a:pt x="68" y="3798"/>
                        </a:lnTo>
                        <a:lnTo>
                          <a:pt x="66" y="3819"/>
                        </a:lnTo>
                        <a:cubicBezTo>
                          <a:pt x="66" y="3820"/>
                          <a:pt x="66" y="3821"/>
                          <a:pt x="66" y="3822"/>
                        </a:cubicBezTo>
                        <a:lnTo>
                          <a:pt x="59" y="3851"/>
                        </a:lnTo>
                        <a:cubicBezTo>
                          <a:pt x="58" y="3853"/>
                          <a:pt x="58" y="3854"/>
                          <a:pt x="57" y="3855"/>
                        </a:cubicBezTo>
                        <a:lnTo>
                          <a:pt x="49" y="3873"/>
                        </a:lnTo>
                        <a:lnTo>
                          <a:pt x="51" y="3869"/>
                        </a:lnTo>
                        <a:lnTo>
                          <a:pt x="49" y="3878"/>
                        </a:lnTo>
                        <a:lnTo>
                          <a:pt x="41" y="3854"/>
                        </a:lnTo>
                        <a:lnTo>
                          <a:pt x="49" y="3861"/>
                        </a:lnTo>
                        <a:lnTo>
                          <a:pt x="36" y="3856"/>
                        </a:lnTo>
                        <a:lnTo>
                          <a:pt x="57" y="3858"/>
                        </a:lnTo>
                        <a:lnTo>
                          <a:pt x="53" y="3858"/>
                        </a:lnTo>
                        <a:lnTo>
                          <a:pt x="81" y="3856"/>
                        </a:lnTo>
                        <a:lnTo>
                          <a:pt x="120" y="3851"/>
                        </a:lnTo>
                        <a:lnTo>
                          <a:pt x="166" y="3847"/>
                        </a:lnTo>
                        <a:lnTo>
                          <a:pt x="192" y="3845"/>
                        </a:lnTo>
                        <a:lnTo>
                          <a:pt x="224" y="3843"/>
                        </a:lnTo>
                        <a:lnTo>
                          <a:pt x="294" y="3837"/>
                        </a:lnTo>
                        <a:lnTo>
                          <a:pt x="362" y="3834"/>
                        </a:lnTo>
                        <a:lnTo>
                          <a:pt x="391" y="3836"/>
                        </a:lnTo>
                        <a:lnTo>
                          <a:pt x="410" y="3838"/>
                        </a:lnTo>
                        <a:cubicBezTo>
                          <a:pt x="413" y="3838"/>
                          <a:pt x="415" y="3839"/>
                          <a:pt x="417" y="3840"/>
                        </a:cubicBezTo>
                        <a:lnTo>
                          <a:pt x="428" y="3845"/>
                        </a:lnTo>
                        <a:cubicBezTo>
                          <a:pt x="433" y="3847"/>
                          <a:pt x="437" y="3851"/>
                          <a:pt x="440" y="3856"/>
                        </a:cubicBezTo>
                        <a:lnTo>
                          <a:pt x="444" y="3864"/>
                        </a:lnTo>
                        <a:cubicBezTo>
                          <a:pt x="446" y="3869"/>
                          <a:pt x="447" y="3874"/>
                          <a:pt x="446" y="3879"/>
                        </a:cubicBezTo>
                        <a:lnTo>
                          <a:pt x="442" y="3899"/>
                        </a:lnTo>
                        <a:cubicBezTo>
                          <a:pt x="442" y="3901"/>
                          <a:pt x="441" y="3904"/>
                          <a:pt x="440" y="3906"/>
                        </a:cubicBezTo>
                        <a:lnTo>
                          <a:pt x="430" y="3925"/>
                        </a:lnTo>
                        <a:lnTo>
                          <a:pt x="432" y="3916"/>
                        </a:lnTo>
                        <a:lnTo>
                          <a:pt x="431" y="3926"/>
                        </a:lnTo>
                        <a:lnTo>
                          <a:pt x="399" y="3901"/>
                        </a:lnTo>
                        <a:lnTo>
                          <a:pt x="410" y="3897"/>
                        </a:lnTo>
                        <a:lnTo>
                          <a:pt x="403" y="3901"/>
                        </a:lnTo>
                        <a:lnTo>
                          <a:pt x="418" y="3889"/>
                        </a:lnTo>
                        <a:lnTo>
                          <a:pt x="437" y="3873"/>
                        </a:lnTo>
                        <a:lnTo>
                          <a:pt x="455" y="3861"/>
                        </a:lnTo>
                        <a:lnTo>
                          <a:pt x="487" y="3836"/>
                        </a:lnTo>
                        <a:cubicBezTo>
                          <a:pt x="488" y="3835"/>
                          <a:pt x="489" y="3834"/>
                          <a:pt x="490" y="3833"/>
                        </a:cubicBezTo>
                        <a:lnTo>
                          <a:pt x="509" y="3823"/>
                        </a:lnTo>
                        <a:cubicBezTo>
                          <a:pt x="512" y="3822"/>
                          <a:pt x="516" y="3821"/>
                          <a:pt x="520" y="3820"/>
                        </a:cubicBezTo>
                        <a:lnTo>
                          <a:pt x="550" y="3819"/>
                        </a:lnTo>
                        <a:cubicBezTo>
                          <a:pt x="552" y="3819"/>
                          <a:pt x="554" y="3820"/>
                          <a:pt x="556" y="3820"/>
                        </a:cubicBezTo>
                        <a:lnTo>
                          <a:pt x="600" y="3831"/>
                        </a:lnTo>
                        <a:lnTo>
                          <a:pt x="649" y="3849"/>
                        </a:lnTo>
                        <a:lnTo>
                          <a:pt x="762" y="3892"/>
                        </a:lnTo>
                        <a:lnTo>
                          <a:pt x="828" y="3914"/>
                        </a:lnTo>
                        <a:lnTo>
                          <a:pt x="896" y="3939"/>
                        </a:lnTo>
                        <a:lnTo>
                          <a:pt x="964" y="3960"/>
                        </a:lnTo>
                        <a:lnTo>
                          <a:pt x="1026" y="3971"/>
                        </a:lnTo>
                        <a:lnTo>
                          <a:pt x="1021" y="3970"/>
                        </a:lnTo>
                        <a:lnTo>
                          <a:pt x="1073" y="3969"/>
                        </a:lnTo>
                        <a:lnTo>
                          <a:pt x="1069" y="3970"/>
                        </a:lnTo>
                        <a:lnTo>
                          <a:pt x="1115" y="3961"/>
                        </a:lnTo>
                        <a:lnTo>
                          <a:pt x="1110" y="3962"/>
                        </a:lnTo>
                        <a:lnTo>
                          <a:pt x="1152" y="3945"/>
                        </a:lnTo>
                        <a:lnTo>
                          <a:pt x="1148" y="3948"/>
                        </a:lnTo>
                        <a:lnTo>
                          <a:pt x="1186" y="3922"/>
                        </a:lnTo>
                        <a:lnTo>
                          <a:pt x="1181" y="3926"/>
                        </a:lnTo>
                        <a:lnTo>
                          <a:pt x="1216" y="3886"/>
                        </a:lnTo>
                        <a:lnTo>
                          <a:pt x="1214" y="3889"/>
                        </a:lnTo>
                        <a:lnTo>
                          <a:pt x="1244" y="3840"/>
                        </a:lnTo>
                        <a:lnTo>
                          <a:pt x="1271" y="3786"/>
                        </a:lnTo>
                        <a:lnTo>
                          <a:pt x="1294" y="3743"/>
                        </a:lnTo>
                        <a:cubicBezTo>
                          <a:pt x="1298" y="3737"/>
                          <a:pt x="1303" y="3733"/>
                          <a:pt x="1310" y="3731"/>
                        </a:cubicBezTo>
                        <a:lnTo>
                          <a:pt x="1336" y="3725"/>
                        </a:lnTo>
                        <a:lnTo>
                          <a:pt x="1354" y="3721"/>
                        </a:lnTo>
                        <a:lnTo>
                          <a:pt x="1377" y="3713"/>
                        </a:lnTo>
                        <a:lnTo>
                          <a:pt x="1393" y="3707"/>
                        </a:lnTo>
                        <a:lnTo>
                          <a:pt x="1410" y="3699"/>
                        </a:lnTo>
                        <a:lnTo>
                          <a:pt x="1454" y="3672"/>
                        </a:lnTo>
                        <a:lnTo>
                          <a:pt x="1479" y="3655"/>
                        </a:lnTo>
                        <a:lnTo>
                          <a:pt x="1501" y="3644"/>
                        </a:lnTo>
                        <a:cubicBezTo>
                          <a:pt x="1502" y="3643"/>
                          <a:pt x="1504" y="3643"/>
                          <a:pt x="1506" y="3642"/>
                        </a:cubicBezTo>
                        <a:lnTo>
                          <a:pt x="1553" y="3630"/>
                        </a:lnTo>
                        <a:cubicBezTo>
                          <a:pt x="1554" y="3630"/>
                          <a:pt x="1556" y="3630"/>
                          <a:pt x="1557" y="3629"/>
                        </a:cubicBezTo>
                        <a:lnTo>
                          <a:pt x="1581" y="3628"/>
                        </a:lnTo>
                        <a:cubicBezTo>
                          <a:pt x="1583" y="3628"/>
                          <a:pt x="1585" y="3629"/>
                          <a:pt x="1587" y="3629"/>
                        </a:cubicBezTo>
                        <a:lnTo>
                          <a:pt x="1614" y="3634"/>
                        </a:lnTo>
                        <a:cubicBezTo>
                          <a:pt x="1616" y="3634"/>
                          <a:pt x="1617" y="3635"/>
                          <a:pt x="1619" y="3635"/>
                        </a:cubicBezTo>
                        <a:lnTo>
                          <a:pt x="1649" y="3648"/>
                        </a:lnTo>
                        <a:cubicBezTo>
                          <a:pt x="1650" y="3649"/>
                          <a:pt x="1651" y="3650"/>
                          <a:pt x="1652" y="3650"/>
                        </a:cubicBezTo>
                        <a:lnTo>
                          <a:pt x="1686" y="3671"/>
                        </a:lnTo>
                        <a:lnTo>
                          <a:pt x="1716" y="3691"/>
                        </a:lnTo>
                        <a:lnTo>
                          <a:pt x="1745" y="3707"/>
                        </a:lnTo>
                        <a:lnTo>
                          <a:pt x="1739" y="3705"/>
                        </a:lnTo>
                        <a:lnTo>
                          <a:pt x="1763" y="3711"/>
                        </a:lnTo>
                        <a:lnTo>
                          <a:pt x="1760" y="3711"/>
                        </a:lnTo>
                        <a:lnTo>
                          <a:pt x="1778" y="3712"/>
                        </a:lnTo>
                        <a:lnTo>
                          <a:pt x="1815" y="3713"/>
                        </a:lnTo>
                        <a:lnTo>
                          <a:pt x="1851" y="3714"/>
                        </a:lnTo>
                        <a:cubicBezTo>
                          <a:pt x="1852" y="3715"/>
                          <a:pt x="1854" y="3715"/>
                          <a:pt x="1855" y="3715"/>
                        </a:cubicBezTo>
                        <a:lnTo>
                          <a:pt x="1890" y="3722"/>
                        </a:lnTo>
                        <a:cubicBezTo>
                          <a:pt x="1894" y="3723"/>
                          <a:pt x="1899" y="3725"/>
                          <a:pt x="1902" y="3728"/>
                        </a:cubicBezTo>
                        <a:lnTo>
                          <a:pt x="1915" y="3740"/>
                        </a:lnTo>
                        <a:cubicBezTo>
                          <a:pt x="1916" y="3741"/>
                          <a:pt x="1917" y="3742"/>
                          <a:pt x="1918" y="3744"/>
                        </a:cubicBezTo>
                        <a:lnTo>
                          <a:pt x="1929" y="3759"/>
                        </a:lnTo>
                        <a:lnTo>
                          <a:pt x="1943" y="3775"/>
                        </a:lnTo>
                        <a:lnTo>
                          <a:pt x="1933" y="3768"/>
                        </a:lnTo>
                        <a:lnTo>
                          <a:pt x="1956" y="3777"/>
                        </a:lnTo>
                        <a:lnTo>
                          <a:pt x="1946" y="3776"/>
                        </a:lnTo>
                        <a:lnTo>
                          <a:pt x="1980" y="3774"/>
                        </a:lnTo>
                        <a:lnTo>
                          <a:pt x="2024" y="3767"/>
                        </a:lnTo>
                        <a:lnTo>
                          <a:pt x="2071" y="3757"/>
                        </a:lnTo>
                        <a:lnTo>
                          <a:pt x="2112" y="3749"/>
                        </a:lnTo>
                        <a:lnTo>
                          <a:pt x="2145" y="3743"/>
                        </a:lnTo>
                        <a:lnTo>
                          <a:pt x="2176" y="3737"/>
                        </a:lnTo>
                        <a:lnTo>
                          <a:pt x="2230" y="3731"/>
                        </a:lnTo>
                        <a:cubicBezTo>
                          <a:pt x="2231" y="3730"/>
                          <a:pt x="2233" y="3730"/>
                          <a:pt x="2235" y="3731"/>
                        </a:cubicBezTo>
                        <a:lnTo>
                          <a:pt x="2258" y="3733"/>
                        </a:lnTo>
                        <a:cubicBezTo>
                          <a:pt x="2259" y="3733"/>
                          <a:pt x="2260" y="3733"/>
                          <a:pt x="2262" y="3733"/>
                        </a:cubicBezTo>
                        <a:lnTo>
                          <a:pt x="2280" y="3738"/>
                        </a:lnTo>
                        <a:lnTo>
                          <a:pt x="2302" y="3744"/>
                        </a:lnTo>
                        <a:lnTo>
                          <a:pt x="2343" y="3749"/>
                        </a:lnTo>
                        <a:lnTo>
                          <a:pt x="2374" y="3753"/>
                        </a:lnTo>
                        <a:lnTo>
                          <a:pt x="2411" y="3760"/>
                        </a:lnTo>
                        <a:lnTo>
                          <a:pt x="2499" y="3775"/>
                        </a:lnTo>
                        <a:lnTo>
                          <a:pt x="2542" y="3779"/>
                        </a:lnTo>
                        <a:lnTo>
                          <a:pt x="2581" y="3781"/>
                        </a:lnTo>
                        <a:lnTo>
                          <a:pt x="2576" y="3782"/>
                        </a:lnTo>
                        <a:lnTo>
                          <a:pt x="2608" y="3778"/>
                        </a:lnTo>
                        <a:lnTo>
                          <a:pt x="2600" y="3780"/>
                        </a:lnTo>
                        <a:lnTo>
                          <a:pt x="2621" y="3769"/>
                        </a:lnTo>
                        <a:lnTo>
                          <a:pt x="2611" y="3781"/>
                        </a:lnTo>
                        <a:lnTo>
                          <a:pt x="2620" y="3761"/>
                        </a:lnTo>
                        <a:lnTo>
                          <a:pt x="2617" y="3770"/>
                        </a:lnTo>
                        <a:lnTo>
                          <a:pt x="2617" y="3740"/>
                        </a:lnTo>
                        <a:lnTo>
                          <a:pt x="2618" y="3746"/>
                        </a:lnTo>
                        <a:lnTo>
                          <a:pt x="2611" y="3713"/>
                        </a:lnTo>
                        <a:lnTo>
                          <a:pt x="2599" y="3675"/>
                        </a:lnTo>
                        <a:lnTo>
                          <a:pt x="2570" y="3598"/>
                        </a:lnTo>
                        <a:lnTo>
                          <a:pt x="2557" y="3566"/>
                        </a:lnTo>
                        <a:lnTo>
                          <a:pt x="2548" y="3540"/>
                        </a:lnTo>
                        <a:lnTo>
                          <a:pt x="2543" y="3526"/>
                        </a:lnTo>
                        <a:lnTo>
                          <a:pt x="2537" y="3514"/>
                        </a:lnTo>
                        <a:lnTo>
                          <a:pt x="2541" y="3520"/>
                        </a:lnTo>
                        <a:lnTo>
                          <a:pt x="2528" y="3506"/>
                        </a:lnTo>
                        <a:lnTo>
                          <a:pt x="2522" y="3498"/>
                        </a:lnTo>
                        <a:cubicBezTo>
                          <a:pt x="2518" y="3493"/>
                          <a:pt x="2517" y="3486"/>
                          <a:pt x="2518" y="3480"/>
                        </a:cubicBezTo>
                        <a:lnTo>
                          <a:pt x="2520" y="3467"/>
                        </a:lnTo>
                        <a:cubicBezTo>
                          <a:pt x="2520" y="3463"/>
                          <a:pt x="2522" y="3460"/>
                          <a:pt x="2524" y="3457"/>
                        </a:cubicBezTo>
                        <a:lnTo>
                          <a:pt x="2539" y="3436"/>
                        </a:lnTo>
                        <a:cubicBezTo>
                          <a:pt x="2540" y="3434"/>
                          <a:pt x="2541" y="3433"/>
                          <a:pt x="2543" y="3431"/>
                        </a:cubicBezTo>
                        <a:lnTo>
                          <a:pt x="2568" y="3410"/>
                        </a:lnTo>
                        <a:lnTo>
                          <a:pt x="2593" y="3386"/>
                        </a:lnTo>
                        <a:lnTo>
                          <a:pt x="2614" y="3366"/>
                        </a:lnTo>
                        <a:lnTo>
                          <a:pt x="2646" y="3327"/>
                        </a:lnTo>
                        <a:lnTo>
                          <a:pt x="2643" y="3332"/>
                        </a:lnTo>
                        <a:lnTo>
                          <a:pt x="2653" y="3312"/>
                        </a:lnTo>
                        <a:lnTo>
                          <a:pt x="2651" y="3319"/>
                        </a:lnTo>
                        <a:lnTo>
                          <a:pt x="2654" y="3298"/>
                        </a:lnTo>
                        <a:lnTo>
                          <a:pt x="2655" y="3309"/>
                        </a:lnTo>
                        <a:lnTo>
                          <a:pt x="2647" y="3286"/>
                        </a:lnTo>
                        <a:lnTo>
                          <a:pt x="2650" y="3292"/>
                        </a:lnTo>
                        <a:lnTo>
                          <a:pt x="2633" y="3268"/>
                        </a:lnTo>
                        <a:lnTo>
                          <a:pt x="2613" y="3242"/>
                        </a:lnTo>
                        <a:lnTo>
                          <a:pt x="2596" y="3219"/>
                        </a:lnTo>
                        <a:lnTo>
                          <a:pt x="2580" y="3198"/>
                        </a:lnTo>
                        <a:lnTo>
                          <a:pt x="2560" y="3174"/>
                        </a:lnTo>
                        <a:lnTo>
                          <a:pt x="2546" y="3154"/>
                        </a:lnTo>
                        <a:cubicBezTo>
                          <a:pt x="2544" y="3152"/>
                          <a:pt x="2543" y="3149"/>
                          <a:pt x="2542" y="3146"/>
                        </a:cubicBezTo>
                        <a:lnTo>
                          <a:pt x="2538" y="3130"/>
                        </a:lnTo>
                        <a:cubicBezTo>
                          <a:pt x="2536" y="3122"/>
                          <a:pt x="2539" y="3113"/>
                          <a:pt x="2544" y="3107"/>
                        </a:cubicBezTo>
                        <a:lnTo>
                          <a:pt x="2556" y="3095"/>
                        </a:lnTo>
                        <a:cubicBezTo>
                          <a:pt x="2559" y="3093"/>
                          <a:pt x="2561" y="3092"/>
                          <a:pt x="2564" y="3090"/>
                        </a:cubicBezTo>
                        <a:lnTo>
                          <a:pt x="2591" y="3079"/>
                        </a:lnTo>
                        <a:lnTo>
                          <a:pt x="2614" y="3073"/>
                        </a:lnTo>
                        <a:lnTo>
                          <a:pt x="2633" y="3066"/>
                        </a:lnTo>
                        <a:lnTo>
                          <a:pt x="2626" y="3070"/>
                        </a:lnTo>
                        <a:lnTo>
                          <a:pt x="2633" y="3064"/>
                        </a:lnTo>
                        <a:lnTo>
                          <a:pt x="2624" y="3082"/>
                        </a:lnTo>
                        <a:lnTo>
                          <a:pt x="2624" y="3077"/>
                        </a:lnTo>
                        <a:cubicBezTo>
                          <a:pt x="2624" y="3076"/>
                          <a:pt x="2625" y="3074"/>
                          <a:pt x="2625" y="3072"/>
                        </a:cubicBezTo>
                        <a:lnTo>
                          <a:pt x="2626" y="3068"/>
                        </a:lnTo>
                        <a:cubicBezTo>
                          <a:pt x="2628" y="3059"/>
                          <a:pt x="2636" y="3052"/>
                          <a:pt x="2645" y="3050"/>
                        </a:cubicBezTo>
                        <a:lnTo>
                          <a:pt x="2655" y="3048"/>
                        </a:lnTo>
                        <a:cubicBezTo>
                          <a:pt x="2657" y="3047"/>
                          <a:pt x="2659" y="3047"/>
                          <a:pt x="2662" y="3048"/>
                        </a:cubicBezTo>
                        <a:lnTo>
                          <a:pt x="2686" y="3050"/>
                        </a:lnTo>
                        <a:lnTo>
                          <a:pt x="2716" y="3055"/>
                        </a:lnTo>
                        <a:lnTo>
                          <a:pt x="2749" y="3058"/>
                        </a:lnTo>
                        <a:lnTo>
                          <a:pt x="2745" y="3058"/>
                        </a:lnTo>
                        <a:lnTo>
                          <a:pt x="2774" y="3056"/>
                        </a:lnTo>
                        <a:lnTo>
                          <a:pt x="2763" y="3059"/>
                        </a:lnTo>
                        <a:lnTo>
                          <a:pt x="2788" y="3044"/>
                        </a:lnTo>
                        <a:lnTo>
                          <a:pt x="2783" y="3048"/>
                        </a:lnTo>
                        <a:lnTo>
                          <a:pt x="2807" y="3022"/>
                        </a:lnTo>
                        <a:lnTo>
                          <a:pt x="2829" y="3002"/>
                        </a:lnTo>
                        <a:cubicBezTo>
                          <a:pt x="2831" y="3000"/>
                          <a:pt x="2834" y="2998"/>
                          <a:pt x="2837" y="2997"/>
                        </a:cubicBezTo>
                        <a:lnTo>
                          <a:pt x="2847" y="2993"/>
                        </a:lnTo>
                        <a:cubicBezTo>
                          <a:pt x="2851" y="2991"/>
                          <a:pt x="2856" y="2991"/>
                          <a:pt x="2861" y="2992"/>
                        </a:cubicBezTo>
                        <a:lnTo>
                          <a:pt x="2870" y="2994"/>
                        </a:lnTo>
                        <a:cubicBezTo>
                          <a:pt x="2875" y="2995"/>
                          <a:pt x="2879" y="2998"/>
                          <a:pt x="2882" y="3001"/>
                        </a:cubicBezTo>
                        <a:lnTo>
                          <a:pt x="2891" y="3011"/>
                        </a:lnTo>
                        <a:cubicBezTo>
                          <a:pt x="2893" y="3013"/>
                          <a:pt x="2894" y="3015"/>
                          <a:pt x="2895" y="3017"/>
                        </a:cubicBezTo>
                        <a:lnTo>
                          <a:pt x="2903" y="3035"/>
                        </a:lnTo>
                        <a:lnTo>
                          <a:pt x="2918" y="3079"/>
                        </a:lnTo>
                        <a:lnTo>
                          <a:pt x="2930" y="3127"/>
                        </a:lnTo>
                        <a:lnTo>
                          <a:pt x="2941" y="3172"/>
                        </a:lnTo>
                        <a:lnTo>
                          <a:pt x="2951" y="3219"/>
                        </a:lnTo>
                        <a:lnTo>
                          <a:pt x="2960" y="3270"/>
                        </a:lnTo>
                        <a:lnTo>
                          <a:pt x="2968" y="3313"/>
                        </a:lnTo>
                        <a:lnTo>
                          <a:pt x="2967" y="3309"/>
                        </a:lnTo>
                        <a:lnTo>
                          <a:pt x="2972" y="3322"/>
                        </a:lnTo>
                        <a:lnTo>
                          <a:pt x="2970" y="3319"/>
                        </a:lnTo>
                        <a:lnTo>
                          <a:pt x="2974" y="3326"/>
                        </a:lnTo>
                        <a:lnTo>
                          <a:pt x="2939" y="3318"/>
                        </a:lnTo>
                        <a:lnTo>
                          <a:pt x="2943" y="3315"/>
                        </a:lnTo>
                        <a:lnTo>
                          <a:pt x="2934" y="3328"/>
                        </a:lnTo>
                        <a:lnTo>
                          <a:pt x="2937" y="3320"/>
                        </a:lnTo>
                        <a:lnTo>
                          <a:pt x="2940" y="3303"/>
                        </a:lnTo>
                        <a:lnTo>
                          <a:pt x="2942" y="3279"/>
                        </a:lnTo>
                        <a:lnTo>
                          <a:pt x="2951" y="3238"/>
                        </a:lnTo>
                        <a:cubicBezTo>
                          <a:pt x="2951" y="3237"/>
                          <a:pt x="2952" y="3236"/>
                          <a:pt x="2952" y="3235"/>
                        </a:cubicBezTo>
                        <a:lnTo>
                          <a:pt x="2958" y="3220"/>
                        </a:lnTo>
                        <a:cubicBezTo>
                          <a:pt x="2960" y="3215"/>
                          <a:pt x="2963" y="3211"/>
                          <a:pt x="2967" y="3208"/>
                        </a:cubicBezTo>
                        <a:lnTo>
                          <a:pt x="2976" y="3202"/>
                        </a:lnTo>
                        <a:cubicBezTo>
                          <a:pt x="2981" y="3199"/>
                          <a:pt x="2988" y="3198"/>
                          <a:pt x="2994" y="3199"/>
                        </a:cubicBezTo>
                        <a:lnTo>
                          <a:pt x="3005" y="3201"/>
                        </a:lnTo>
                        <a:cubicBezTo>
                          <a:pt x="3008" y="3201"/>
                          <a:pt x="3011" y="3202"/>
                          <a:pt x="3013" y="3204"/>
                        </a:cubicBezTo>
                        <a:lnTo>
                          <a:pt x="3026" y="3212"/>
                        </a:lnTo>
                        <a:cubicBezTo>
                          <a:pt x="3027" y="3213"/>
                          <a:pt x="3028" y="3214"/>
                          <a:pt x="3030" y="3215"/>
                        </a:cubicBezTo>
                        <a:lnTo>
                          <a:pt x="3060" y="3243"/>
                        </a:lnTo>
                        <a:lnTo>
                          <a:pt x="3093" y="3272"/>
                        </a:lnTo>
                        <a:lnTo>
                          <a:pt x="3110" y="3284"/>
                        </a:lnTo>
                        <a:lnTo>
                          <a:pt x="3106" y="3281"/>
                        </a:lnTo>
                        <a:lnTo>
                          <a:pt x="3123" y="3288"/>
                        </a:lnTo>
                        <a:lnTo>
                          <a:pt x="3114" y="3286"/>
                        </a:lnTo>
                        <a:lnTo>
                          <a:pt x="3149" y="3287"/>
                        </a:lnTo>
                        <a:lnTo>
                          <a:pt x="3142" y="3288"/>
                        </a:lnTo>
                        <a:lnTo>
                          <a:pt x="3178" y="3278"/>
                        </a:lnTo>
                        <a:lnTo>
                          <a:pt x="3217" y="3267"/>
                        </a:lnTo>
                        <a:lnTo>
                          <a:pt x="3252" y="3261"/>
                        </a:lnTo>
                        <a:cubicBezTo>
                          <a:pt x="3255" y="3260"/>
                          <a:pt x="3258" y="3260"/>
                          <a:pt x="3261" y="3261"/>
                        </a:cubicBezTo>
                        <a:lnTo>
                          <a:pt x="3298" y="3268"/>
                        </a:lnTo>
                        <a:lnTo>
                          <a:pt x="3331" y="3278"/>
                        </a:lnTo>
                        <a:lnTo>
                          <a:pt x="3364" y="3288"/>
                        </a:lnTo>
                        <a:lnTo>
                          <a:pt x="3357" y="3287"/>
                        </a:lnTo>
                        <a:lnTo>
                          <a:pt x="3389" y="3286"/>
                        </a:lnTo>
                        <a:lnTo>
                          <a:pt x="3379" y="3289"/>
                        </a:lnTo>
                        <a:lnTo>
                          <a:pt x="3411" y="3274"/>
                        </a:lnTo>
                        <a:lnTo>
                          <a:pt x="3407" y="3276"/>
                        </a:lnTo>
                        <a:lnTo>
                          <a:pt x="3437" y="3254"/>
                        </a:lnTo>
                        <a:lnTo>
                          <a:pt x="3465" y="3227"/>
                        </a:lnTo>
                        <a:lnTo>
                          <a:pt x="3490" y="3204"/>
                        </a:lnTo>
                        <a:lnTo>
                          <a:pt x="3507" y="3191"/>
                        </a:lnTo>
                        <a:lnTo>
                          <a:pt x="3517" y="3184"/>
                        </a:lnTo>
                        <a:lnTo>
                          <a:pt x="3513" y="3186"/>
                        </a:lnTo>
                        <a:lnTo>
                          <a:pt x="3521" y="3178"/>
                        </a:lnTo>
                        <a:lnTo>
                          <a:pt x="3518" y="3183"/>
                        </a:lnTo>
                        <a:lnTo>
                          <a:pt x="3528" y="3166"/>
                        </a:lnTo>
                        <a:lnTo>
                          <a:pt x="3543" y="3138"/>
                        </a:lnTo>
                        <a:lnTo>
                          <a:pt x="3560" y="3103"/>
                        </a:lnTo>
                        <a:lnTo>
                          <a:pt x="3590" y="3018"/>
                        </a:lnTo>
                        <a:lnTo>
                          <a:pt x="3589" y="3022"/>
                        </a:lnTo>
                        <a:lnTo>
                          <a:pt x="3598" y="2976"/>
                        </a:lnTo>
                        <a:lnTo>
                          <a:pt x="3604" y="2922"/>
                        </a:lnTo>
                        <a:lnTo>
                          <a:pt x="3609" y="2870"/>
                        </a:lnTo>
                        <a:lnTo>
                          <a:pt x="3615" y="2828"/>
                        </a:lnTo>
                        <a:cubicBezTo>
                          <a:pt x="3615" y="2827"/>
                          <a:pt x="3615" y="2825"/>
                          <a:pt x="3616" y="2824"/>
                        </a:cubicBezTo>
                        <a:lnTo>
                          <a:pt x="3626" y="2795"/>
                        </a:lnTo>
                        <a:cubicBezTo>
                          <a:pt x="3626" y="2793"/>
                          <a:pt x="3627" y="2792"/>
                          <a:pt x="3627" y="2791"/>
                        </a:cubicBezTo>
                        <a:lnTo>
                          <a:pt x="3637" y="2772"/>
                        </a:lnTo>
                        <a:lnTo>
                          <a:pt x="3647" y="2754"/>
                        </a:lnTo>
                        <a:lnTo>
                          <a:pt x="3645" y="2759"/>
                        </a:lnTo>
                        <a:lnTo>
                          <a:pt x="3651" y="2736"/>
                        </a:lnTo>
                        <a:lnTo>
                          <a:pt x="3651" y="2741"/>
                        </a:lnTo>
                        <a:lnTo>
                          <a:pt x="3652" y="2710"/>
                        </a:lnTo>
                        <a:lnTo>
                          <a:pt x="3652" y="2674"/>
                        </a:lnTo>
                        <a:lnTo>
                          <a:pt x="3653" y="2678"/>
                        </a:lnTo>
                        <a:lnTo>
                          <a:pt x="3642" y="2604"/>
                        </a:lnTo>
                        <a:lnTo>
                          <a:pt x="3643" y="2608"/>
                        </a:lnTo>
                        <a:lnTo>
                          <a:pt x="3619" y="2537"/>
                        </a:lnTo>
                        <a:lnTo>
                          <a:pt x="3621" y="2541"/>
                        </a:lnTo>
                        <a:lnTo>
                          <a:pt x="3602" y="2508"/>
                        </a:lnTo>
                        <a:lnTo>
                          <a:pt x="3605" y="2513"/>
                        </a:lnTo>
                        <a:lnTo>
                          <a:pt x="3577" y="2484"/>
                        </a:lnTo>
                        <a:lnTo>
                          <a:pt x="3583" y="2489"/>
                        </a:lnTo>
                        <a:lnTo>
                          <a:pt x="3539" y="2466"/>
                        </a:lnTo>
                        <a:lnTo>
                          <a:pt x="3543" y="2467"/>
                        </a:lnTo>
                        <a:lnTo>
                          <a:pt x="3488" y="2450"/>
                        </a:lnTo>
                        <a:lnTo>
                          <a:pt x="3431" y="2431"/>
                        </a:lnTo>
                        <a:lnTo>
                          <a:pt x="3408" y="2421"/>
                        </a:lnTo>
                        <a:cubicBezTo>
                          <a:pt x="3407" y="2421"/>
                          <a:pt x="3406" y="2420"/>
                          <a:pt x="3405" y="2420"/>
                        </a:cubicBezTo>
                        <a:lnTo>
                          <a:pt x="3386" y="2408"/>
                        </a:lnTo>
                        <a:cubicBezTo>
                          <a:pt x="3384" y="2407"/>
                          <a:pt x="3382" y="2405"/>
                          <a:pt x="3380" y="2403"/>
                        </a:cubicBezTo>
                        <a:lnTo>
                          <a:pt x="3354" y="2373"/>
                        </a:lnTo>
                        <a:cubicBezTo>
                          <a:pt x="3353" y="2372"/>
                          <a:pt x="3352" y="2370"/>
                          <a:pt x="3351" y="2368"/>
                        </a:cubicBezTo>
                        <a:lnTo>
                          <a:pt x="3334" y="2334"/>
                        </a:lnTo>
                        <a:cubicBezTo>
                          <a:pt x="3333" y="2333"/>
                          <a:pt x="3333" y="2331"/>
                          <a:pt x="3332" y="2329"/>
                        </a:cubicBezTo>
                        <a:lnTo>
                          <a:pt x="3323" y="2294"/>
                        </a:lnTo>
                        <a:cubicBezTo>
                          <a:pt x="3323" y="2293"/>
                          <a:pt x="3323" y="2291"/>
                          <a:pt x="3322" y="2289"/>
                        </a:cubicBezTo>
                        <a:lnTo>
                          <a:pt x="3321" y="2255"/>
                        </a:lnTo>
                        <a:cubicBezTo>
                          <a:pt x="3321" y="2254"/>
                          <a:pt x="3322" y="2252"/>
                          <a:pt x="3322" y="2251"/>
                        </a:cubicBezTo>
                        <a:lnTo>
                          <a:pt x="3327" y="2221"/>
                        </a:lnTo>
                        <a:cubicBezTo>
                          <a:pt x="3327" y="2219"/>
                          <a:pt x="3328" y="2217"/>
                          <a:pt x="3328" y="2215"/>
                        </a:cubicBezTo>
                        <a:lnTo>
                          <a:pt x="3340" y="2186"/>
                        </a:lnTo>
                        <a:cubicBezTo>
                          <a:pt x="3341" y="2185"/>
                          <a:pt x="3342" y="2183"/>
                          <a:pt x="3343" y="2182"/>
                        </a:cubicBezTo>
                        <a:lnTo>
                          <a:pt x="3364" y="2151"/>
                        </a:lnTo>
                        <a:cubicBezTo>
                          <a:pt x="3364" y="2150"/>
                          <a:pt x="3365" y="2149"/>
                          <a:pt x="3366" y="2148"/>
                        </a:cubicBezTo>
                        <a:lnTo>
                          <a:pt x="3401" y="2111"/>
                        </a:lnTo>
                        <a:lnTo>
                          <a:pt x="3424" y="2091"/>
                        </a:lnTo>
                        <a:lnTo>
                          <a:pt x="3453" y="2067"/>
                        </a:lnTo>
                        <a:lnTo>
                          <a:pt x="3519" y="2019"/>
                        </a:lnTo>
                        <a:lnTo>
                          <a:pt x="3587" y="1972"/>
                        </a:lnTo>
                        <a:lnTo>
                          <a:pt x="3645" y="1931"/>
                        </a:lnTo>
                        <a:lnTo>
                          <a:pt x="3668" y="1919"/>
                        </a:lnTo>
                        <a:cubicBezTo>
                          <a:pt x="3671" y="1918"/>
                          <a:pt x="3673" y="1917"/>
                          <a:pt x="3675" y="1917"/>
                        </a:cubicBezTo>
                        <a:lnTo>
                          <a:pt x="3697" y="1913"/>
                        </a:lnTo>
                        <a:cubicBezTo>
                          <a:pt x="3698" y="1913"/>
                          <a:pt x="3700" y="1913"/>
                          <a:pt x="3701" y="1912"/>
                        </a:cubicBezTo>
                        <a:lnTo>
                          <a:pt x="3741" y="1911"/>
                        </a:lnTo>
                        <a:lnTo>
                          <a:pt x="3736" y="1912"/>
                        </a:lnTo>
                        <a:lnTo>
                          <a:pt x="3752" y="1908"/>
                        </a:lnTo>
                        <a:lnTo>
                          <a:pt x="3744" y="1911"/>
                        </a:lnTo>
                        <a:lnTo>
                          <a:pt x="3758" y="1902"/>
                        </a:lnTo>
                        <a:lnTo>
                          <a:pt x="3751" y="1910"/>
                        </a:lnTo>
                        <a:lnTo>
                          <a:pt x="3762" y="1891"/>
                        </a:lnTo>
                        <a:lnTo>
                          <a:pt x="3759" y="1897"/>
                        </a:lnTo>
                        <a:lnTo>
                          <a:pt x="3767" y="1866"/>
                        </a:lnTo>
                        <a:lnTo>
                          <a:pt x="3767" y="1871"/>
                        </a:lnTo>
                        <a:lnTo>
                          <a:pt x="3769" y="1825"/>
                        </a:lnTo>
                        <a:lnTo>
                          <a:pt x="3768" y="1762"/>
                        </a:lnTo>
                        <a:lnTo>
                          <a:pt x="3765" y="1689"/>
                        </a:lnTo>
                        <a:lnTo>
                          <a:pt x="3758" y="1610"/>
                        </a:lnTo>
                        <a:lnTo>
                          <a:pt x="3750" y="1531"/>
                        </a:lnTo>
                        <a:lnTo>
                          <a:pt x="3740" y="1455"/>
                        </a:lnTo>
                        <a:lnTo>
                          <a:pt x="3731" y="1387"/>
                        </a:lnTo>
                        <a:lnTo>
                          <a:pt x="3722" y="1336"/>
                        </a:lnTo>
                        <a:lnTo>
                          <a:pt x="3713" y="1296"/>
                        </a:lnTo>
                        <a:lnTo>
                          <a:pt x="3714" y="1299"/>
                        </a:lnTo>
                        <a:lnTo>
                          <a:pt x="3703" y="1271"/>
                        </a:lnTo>
                        <a:lnTo>
                          <a:pt x="3692" y="1249"/>
                        </a:lnTo>
                        <a:lnTo>
                          <a:pt x="3680" y="1231"/>
                        </a:lnTo>
                        <a:lnTo>
                          <a:pt x="3656" y="1201"/>
                        </a:lnTo>
                        <a:cubicBezTo>
                          <a:pt x="3655" y="1200"/>
                          <a:pt x="3654" y="1199"/>
                          <a:pt x="3653" y="1198"/>
                        </a:cubicBezTo>
                        <a:lnTo>
                          <a:pt x="3635" y="1165"/>
                        </a:lnTo>
                        <a:cubicBezTo>
                          <a:pt x="3634" y="1162"/>
                          <a:pt x="3633" y="1159"/>
                          <a:pt x="3633" y="1156"/>
                        </a:cubicBezTo>
                        <a:lnTo>
                          <a:pt x="3630" y="1123"/>
                        </a:lnTo>
                        <a:cubicBezTo>
                          <a:pt x="3629" y="1120"/>
                          <a:pt x="3629" y="1118"/>
                          <a:pt x="3630" y="1116"/>
                        </a:cubicBezTo>
                        <a:lnTo>
                          <a:pt x="3635" y="1092"/>
                        </a:lnTo>
                        <a:lnTo>
                          <a:pt x="3638" y="1059"/>
                        </a:lnTo>
                        <a:lnTo>
                          <a:pt x="3638" y="1067"/>
                        </a:lnTo>
                        <a:lnTo>
                          <a:pt x="3634" y="1047"/>
                        </a:lnTo>
                        <a:lnTo>
                          <a:pt x="3626" y="1021"/>
                        </a:lnTo>
                        <a:lnTo>
                          <a:pt x="3609" y="986"/>
                        </a:lnTo>
                        <a:lnTo>
                          <a:pt x="3587" y="945"/>
                        </a:lnTo>
                        <a:lnTo>
                          <a:pt x="3530" y="847"/>
                        </a:lnTo>
                        <a:lnTo>
                          <a:pt x="3471" y="743"/>
                        </a:lnTo>
                        <a:lnTo>
                          <a:pt x="3447" y="692"/>
                        </a:lnTo>
                        <a:lnTo>
                          <a:pt x="3429" y="647"/>
                        </a:lnTo>
                        <a:cubicBezTo>
                          <a:pt x="3429" y="646"/>
                          <a:pt x="3428" y="645"/>
                          <a:pt x="3428" y="644"/>
                        </a:cubicBezTo>
                        <a:lnTo>
                          <a:pt x="3418" y="598"/>
                        </a:lnTo>
                        <a:lnTo>
                          <a:pt x="3412" y="552"/>
                        </a:lnTo>
                        <a:lnTo>
                          <a:pt x="3412" y="469"/>
                        </a:lnTo>
                        <a:lnTo>
                          <a:pt x="3414" y="395"/>
                        </a:lnTo>
                        <a:lnTo>
                          <a:pt x="3411" y="361"/>
                        </a:lnTo>
                        <a:lnTo>
                          <a:pt x="3411" y="365"/>
                        </a:lnTo>
                        <a:lnTo>
                          <a:pt x="3402" y="334"/>
                        </a:lnTo>
                        <a:lnTo>
                          <a:pt x="3404" y="338"/>
                        </a:lnTo>
                        <a:lnTo>
                          <a:pt x="3378" y="287"/>
                        </a:lnTo>
                        <a:lnTo>
                          <a:pt x="3381" y="292"/>
                        </a:lnTo>
                        <a:lnTo>
                          <a:pt x="3346" y="252"/>
                        </a:lnTo>
                        <a:lnTo>
                          <a:pt x="3350" y="255"/>
                        </a:lnTo>
                        <a:lnTo>
                          <a:pt x="3308" y="223"/>
                        </a:lnTo>
                        <a:lnTo>
                          <a:pt x="3253" y="188"/>
                        </a:lnTo>
                        <a:lnTo>
                          <a:pt x="3218" y="169"/>
                        </a:lnTo>
                        <a:lnTo>
                          <a:pt x="3177" y="147"/>
                        </a:lnTo>
                        <a:lnTo>
                          <a:pt x="3084" y="104"/>
                        </a:lnTo>
                        <a:lnTo>
                          <a:pt x="2993" y="67"/>
                        </a:lnTo>
                        <a:lnTo>
                          <a:pt x="2954" y="56"/>
                        </a:lnTo>
                        <a:lnTo>
                          <a:pt x="2921" y="49"/>
                        </a:lnTo>
                        <a:lnTo>
                          <a:pt x="2925" y="49"/>
                        </a:lnTo>
                        <a:lnTo>
                          <a:pt x="2902" y="48"/>
                        </a:lnTo>
                        <a:lnTo>
                          <a:pt x="2912" y="47"/>
                        </a:lnTo>
                        <a:lnTo>
                          <a:pt x="2896" y="53"/>
                        </a:lnTo>
                        <a:lnTo>
                          <a:pt x="2906" y="46"/>
                        </a:lnTo>
                        <a:lnTo>
                          <a:pt x="2889" y="67"/>
                        </a:lnTo>
                        <a:lnTo>
                          <a:pt x="2870" y="96"/>
                        </a:lnTo>
                        <a:cubicBezTo>
                          <a:pt x="2868" y="98"/>
                          <a:pt x="2867" y="100"/>
                          <a:pt x="2865" y="101"/>
                        </a:cubicBezTo>
                        <a:lnTo>
                          <a:pt x="2849" y="114"/>
                        </a:lnTo>
                        <a:cubicBezTo>
                          <a:pt x="2847" y="115"/>
                          <a:pt x="2845" y="117"/>
                          <a:pt x="2843" y="117"/>
                        </a:cubicBezTo>
                        <a:lnTo>
                          <a:pt x="2820" y="127"/>
                        </a:lnTo>
                        <a:cubicBezTo>
                          <a:pt x="2819" y="128"/>
                          <a:pt x="2817" y="129"/>
                          <a:pt x="2816" y="129"/>
                        </a:cubicBezTo>
                        <a:lnTo>
                          <a:pt x="2784" y="136"/>
                        </a:lnTo>
                        <a:lnTo>
                          <a:pt x="2746" y="143"/>
                        </a:lnTo>
                        <a:lnTo>
                          <a:pt x="2661" y="155"/>
                        </a:lnTo>
                        <a:lnTo>
                          <a:pt x="2570" y="165"/>
                        </a:lnTo>
                        <a:lnTo>
                          <a:pt x="2481" y="173"/>
                        </a:lnTo>
                        <a:lnTo>
                          <a:pt x="2471" y="173"/>
                        </a:lnTo>
                        <a:lnTo>
                          <a:pt x="2444" y="173"/>
                        </a:lnTo>
                        <a:lnTo>
                          <a:pt x="2406" y="173"/>
                        </a:lnTo>
                        <a:lnTo>
                          <a:pt x="2360" y="175"/>
                        </a:lnTo>
                        <a:lnTo>
                          <a:pt x="2312" y="178"/>
                        </a:lnTo>
                        <a:lnTo>
                          <a:pt x="2267" y="183"/>
                        </a:lnTo>
                        <a:lnTo>
                          <a:pt x="2228" y="190"/>
                        </a:lnTo>
                        <a:lnTo>
                          <a:pt x="2232" y="189"/>
                        </a:lnTo>
                        <a:lnTo>
                          <a:pt x="2205" y="199"/>
                        </a:lnTo>
                        <a:lnTo>
                          <a:pt x="2212" y="195"/>
                        </a:lnTo>
                        <a:lnTo>
                          <a:pt x="2196" y="209"/>
                        </a:lnTo>
                        <a:close/>
                      </a:path>
                    </a:pathLst>
                  </a:custGeom>
                  <a:solidFill>
                    <a:srgbClr val="646464"/>
                  </a:solidFill>
                  <a:ln w="0">
                    <a:solidFill>
                      <a:srgbClr val="64646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" name="Freeform 12"/>
                  <p:cNvSpPr>
                    <a:spLocks noEditPoints="1"/>
                  </p:cNvSpPr>
                  <p:nvPr/>
                </p:nvSpPr>
                <p:spPr bwMode="auto">
                  <a:xfrm>
                    <a:off x="3890963" y="3705226"/>
                    <a:ext cx="1628775" cy="1452563"/>
                  </a:xfrm>
                  <a:custGeom>
                    <a:avLst/>
                    <a:gdLst>
                      <a:gd name="T0" fmla="*/ 3091 w 3446"/>
                      <a:gd name="T1" fmla="*/ 279 h 3072"/>
                      <a:gd name="T2" fmla="*/ 3259 w 3446"/>
                      <a:gd name="T3" fmla="*/ 680 h 3072"/>
                      <a:gd name="T4" fmla="*/ 3445 w 3446"/>
                      <a:gd name="T5" fmla="*/ 948 h 3072"/>
                      <a:gd name="T6" fmla="*/ 3417 w 3446"/>
                      <a:gd name="T7" fmla="*/ 1149 h 3072"/>
                      <a:gd name="T8" fmla="*/ 3227 w 3446"/>
                      <a:gd name="T9" fmla="*/ 1492 h 3072"/>
                      <a:gd name="T10" fmla="*/ 2606 w 3446"/>
                      <a:gd name="T11" fmla="*/ 2313 h 3072"/>
                      <a:gd name="T12" fmla="*/ 2554 w 3446"/>
                      <a:gd name="T13" fmla="*/ 2492 h 3072"/>
                      <a:gd name="T14" fmla="*/ 2672 w 3446"/>
                      <a:gd name="T15" fmla="*/ 2906 h 3072"/>
                      <a:gd name="T16" fmla="*/ 2378 w 3446"/>
                      <a:gd name="T17" fmla="*/ 2965 h 3072"/>
                      <a:gd name="T18" fmla="*/ 1896 w 3446"/>
                      <a:gd name="T19" fmla="*/ 2667 h 3072"/>
                      <a:gd name="T20" fmla="*/ 1363 w 3446"/>
                      <a:gd name="T21" fmla="*/ 2625 h 3072"/>
                      <a:gd name="T22" fmla="*/ 1145 w 3446"/>
                      <a:gd name="T23" fmla="*/ 2723 h 3072"/>
                      <a:gd name="T24" fmla="*/ 927 w 3446"/>
                      <a:gd name="T25" fmla="*/ 2645 h 3072"/>
                      <a:gd name="T26" fmla="*/ 626 w 3446"/>
                      <a:gd name="T27" fmla="*/ 2945 h 3072"/>
                      <a:gd name="T28" fmla="*/ 451 w 3446"/>
                      <a:gd name="T29" fmla="*/ 2892 h 3072"/>
                      <a:gd name="T30" fmla="*/ 374 w 3446"/>
                      <a:gd name="T31" fmla="*/ 2656 h 3072"/>
                      <a:gd name="T32" fmla="*/ 239 w 3446"/>
                      <a:gd name="T33" fmla="*/ 2234 h 3072"/>
                      <a:gd name="T34" fmla="*/ 1 w 3446"/>
                      <a:gd name="T35" fmla="*/ 2090 h 3072"/>
                      <a:gd name="T36" fmla="*/ 245 w 3446"/>
                      <a:gd name="T37" fmla="*/ 1450 h 3072"/>
                      <a:gd name="T38" fmla="*/ 418 w 3446"/>
                      <a:gd name="T39" fmla="*/ 1454 h 3072"/>
                      <a:gd name="T40" fmla="*/ 361 w 3446"/>
                      <a:gd name="T41" fmla="*/ 1247 h 3072"/>
                      <a:gd name="T42" fmla="*/ 462 w 3446"/>
                      <a:gd name="T43" fmla="*/ 1002 h 3072"/>
                      <a:gd name="T44" fmla="*/ 763 w 3446"/>
                      <a:gd name="T45" fmla="*/ 629 h 3072"/>
                      <a:gd name="T46" fmla="*/ 1111 w 3446"/>
                      <a:gd name="T47" fmla="*/ 710 h 3072"/>
                      <a:gd name="T48" fmla="*/ 1316 w 3446"/>
                      <a:gd name="T49" fmla="*/ 775 h 3072"/>
                      <a:gd name="T50" fmla="*/ 1845 w 3446"/>
                      <a:gd name="T51" fmla="*/ 809 h 3072"/>
                      <a:gd name="T52" fmla="*/ 1834 w 3446"/>
                      <a:gd name="T53" fmla="*/ 255 h 3072"/>
                      <a:gd name="T54" fmla="*/ 1884 w 3446"/>
                      <a:gd name="T55" fmla="*/ 84 h 3072"/>
                      <a:gd name="T56" fmla="*/ 2113 w 3446"/>
                      <a:gd name="T57" fmla="*/ 144 h 3072"/>
                      <a:gd name="T58" fmla="*/ 2334 w 3446"/>
                      <a:gd name="T59" fmla="*/ 134 h 3072"/>
                      <a:gd name="T60" fmla="*/ 2582 w 3446"/>
                      <a:gd name="T61" fmla="*/ 202 h 3072"/>
                      <a:gd name="T62" fmla="*/ 2925 w 3446"/>
                      <a:gd name="T63" fmla="*/ 142 h 3072"/>
                      <a:gd name="T64" fmla="*/ 2569 w 3446"/>
                      <a:gd name="T65" fmla="*/ 230 h 3072"/>
                      <a:gd name="T66" fmla="*/ 2283 w 3446"/>
                      <a:gd name="T67" fmla="*/ 62 h 3072"/>
                      <a:gd name="T68" fmla="*/ 2099 w 3446"/>
                      <a:gd name="T69" fmla="*/ 184 h 3072"/>
                      <a:gd name="T70" fmla="*/ 1818 w 3446"/>
                      <a:gd name="T71" fmla="*/ 189 h 3072"/>
                      <a:gd name="T72" fmla="*/ 1891 w 3446"/>
                      <a:gd name="T73" fmla="*/ 318 h 3072"/>
                      <a:gd name="T74" fmla="*/ 1862 w 3446"/>
                      <a:gd name="T75" fmla="*/ 846 h 3072"/>
                      <a:gd name="T76" fmla="*/ 1281 w 3446"/>
                      <a:gd name="T77" fmla="*/ 757 h 3072"/>
                      <a:gd name="T78" fmla="*/ 1077 w 3446"/>
                      <a:gd name="T79" fmla="*/ 756 h 3072"/>
                      <a:gd name="T80" fmla="*/ 720 w 3446"/>
                      <a:gd name="T81" fmla="*/ 709 h 3072"/>
                      <a:gd name="T82" fmla="*/ 481 w 3446"/>
                      <a:gd name="T83" fmla="*/ 1047 h 3072"/>
                      <a:gd name="T84" fmla="*/ 360 w 3446"/>
                      <a:gd name="T85" fmla="*/ 1281 h 3072"/>
                      <a:gd name="T86" fmla="*/ 365 w 3446"/>
                      <a:gd name="T87" fmla="*/ 1451 h 3072"/>
                      <a:gd name="T88" fmla="*/ 229 w 3446"/>
                      <a:gd name="T89" fmla="*/ 1492 h 3072"/>
                      <a:gd name="T90" fmla="*/ 49 w 3446"/>
                      <a:gd name="T91" fmla="*/ 2125 h 3072"/>
                      <a:gd name="T92" fmla="*/ 305 w 3446"/>
                      <a:gd name="T93" fmla="*/ 2268 h 3072"/>
                      <a:gd name="T94" fmla="*/ 443 w 3446"/>
                      <a:gd name="T95" fmla="*/ 2633 h 3072"/>
                      <a:gd name="T96" fmla="*/ 466 w 3446"/>
                      <a:gd name="T97" fmla="*/ 2850 h 3072"/>
                      <a:gd name="T98" fmla="*/ 620 w 3446"/>
                      <a:gd name="T99" fmla="*/ 2904 h 3072"/>
                      <a:gd name="T100" fmla="*/ 963 w 3446"/>
                      <a:gd name="T101" fmla="*/ 2607 h 3072"/>
                      <a:gd name="T102" fmla="*/ 1190 w 3446"/>
                      <a:gd name="T103" fmla="*/ 2696 h 3072"/>
                      <a:gd name="T104" fmla="*/ 1376 w 3446"/>
                      <a:gd name="T105" fmla="*/ 2568 h 3072"/>
                      <a:gd name="T106" fmla="*/ 1947 w 3446"/>
                      <a:gd name="T107" fmla="*/ 2629 h 3072"/>
                      <a:gd name="T108" fmla="*/ 2425 w 3446"/>
                      <a:gd name="T109" fmla="*/ 2926 h 3072"/>
                      <a:gd name="T110" fmla="*/ 2614 w 3446"/>
                      <a:gd name="T111" fmla="*/ 2899 h 3072"/>
                      <a:gd name="T112" fmla="*/ 2504 w 3446"/>
                      <a:gd name="T113" fmla="*/ 2507 h 3072"/>
                      <a:gd name="T114" fmla="*/ 2646 w 3446"/>
                      <a:gd name="T115" fmla="*/ 2161 h 3072"/>
                      <a:gd name="T116" fmla="*/ 3233 w 3446"/>
                      <a:gd name="T117" fmla="*/ 1439 h 3072"/>
                      <a:gd name="T118" fmla="*/ 3359 w 3446"/>
                      <a:gd name="T119" fmla="*/ 1136 h 3072"/>
                      <a:gd name="T120" fmla="*/ 3391 w 3446"/>
                      <a:gd name="T121" fmla="*/ 943 h 3072"/>
                      <a:gd name="T122" fmla="*/ 3203 w 3446"/>
                      <a:gd name="T123" fmla="*/ 671 h 3072"/>
                      <a:gd name="T124" fmla="*/ 3042 w 3446"/>
                      <a:gd name="T125" fmla="*/ 298 h 307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446"/>
                      <a:gd name="T190" fmla="*/ 0 h 3072"/>
                      <a:gd name="T191" fmla="*/ 3446 w 3446"/>
                      <a:gd name="T192" fmla="*/ 3072 h 307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446" h="3072">
                        <a:moveTo>
                          <a:pt x="2949" y="90"/>
                        </a:moveTo>
                        <a:cubicBezTo>
                          <a:pt x="2952" y="89"/>
                          <a:pt x="2955" y="89"/>
                          <a:pt x="2958" y="90"/>
                        </a:cubicBezTo>
                        <a:lnTo>
                          <a:pt x="2980" y="95"/>
                        </a:lnTo>
                        <a:cubicBezTo>
                          <a:pt x="2984" y="96"/>
                          <a:pt x="2987" y="98"/>
                          <a:pt x="2990" y="100"/>
                        </a:cubicBezTo>
                        <a:lnTo>
                          <a:pt x="3005" y="113"/>
                        </a:lnTo>
                        <a:cubicBezTo>
                          <a:pt x="3008" y="116"/>
                          <a:pt x="3010" y="119"/>
                          <a:pt x="3012" y="122"/>
                        </a:cubicBezTo>
                        <a:lnTo>
                          <a:pt x="3029" y="163"/>
                        </a:lnTo>
                        <a:cubicBezTo>
                          <a:pt x="3029" y="165"/>
                          <a:pt x="3030" y="167"/>
                          <a:pt x="3030" y="169"/>
                        </a:cubicBezTo>
                        <a:lnTo>
                          <a:pt x="3037" y="215"/>
                        </a:lnTo>
                        <a:lnTo>
                          <a:pt x="3041" y="235"/>
                        </a:lnTo>
                        <a:lnTo>
                          <a:pt x="3040" y="231"/>
                        </a:lnTo>
                        <a:lnTo>
                          <a:pt x="3046" y="246"/>
                        </a:lnTo>
                        <a:lnTo>
                          <a:pt x="3041" y="238"/>
                        </a:lnTo>
                        <a:lnTo>
                          <a:pt x="3057" y="255"/>
                        </a:lnTo>
                        <a:lnTo>
                          <a:pt x="3049" y="249"/>
                        </a:lnTo>
                        <a:lnTo>
                          <a:pt x="3065" y="256"/>
                        </a:lnTo>
                        <a:cubicBezTo>
                          <a:pt x="3067" y="257"/>
                          <a:pt x="3068" y="258"/>
                          <a:pt x="3069" y="259"/>
                        </a:cubicBezTo>
                        <a:lnTo>
                          <a:pt x="3082" y="268"/>
                        </a:lnTo>
                        <a:cubicBezTo>
                          <a:pt x="3086" y="270"/>
                          <a:pt x="3089" y="274"/>
                          <a:pt x="3091" y="279"/>
                        </a:cubicBezTo>
                        <a:lnTo>
                          <a:pt x="3099" y="300"/>
                        </a:lnTo>
                        <a:cubicBezTo>
                          <a:pt x="3100" y="303"/>
                          <a:pt x="3100" y="306"/>
                          <a:pt x="3100" y="308"/>
                        </a:cubicBezTo>
                        <a:lnTo>
                          <a:pt x="3100" y="346"/>
                        </a:lnTo>
                        <a:lnTo>
                          <a:pt x="3093" y="401"/>
                        </a:lnTo>
                        <a:lnTo>
                          <a:pt x="3088" y="452"/>
                        </a:lnTo>
                        <a:lnTo>
                          <a:pt x="3088" y="448"/>
                        </a:lnTo>
                        <a:lnTo>
                          <a:pt x="3091" y="493"/>
                        </a:lnTo>
                        <a:lnTo>
                          <a:pt x="3089" y="483"/>
                        </a:lnTo>
                        <a:lnTo>
                          <a:pt x="3107" y="518"/>
                        </a:lnTo>
                        <a:lnTo>
                          <a:pt x="3104" y="514"/>
                        </a:lnTo>
                        <a:lnTo>
                          <a:pt x="3130" y="544"/>
                        </a:lnTo>
                        <a:lnTo>
                          <a:pt x="3156" y="568"/>
                        </a:lnTo>
                        <a:lnTo>
                          <a:pt x="3182" y="592"/>
                        </a:lnTo>
                        <a:lnTo>
                          <a:pt x="3203" y="612"/>
                        </a:lnTo>
                        <a:lnTo>
                          <a:pt x="3221" y="625"/>
                        </a:lnTo>
                        <a:lnTo>
                          <a:pt x="3239" y="641"/>
                        </a:lnTo>
                        <a:cubicBezTo>
                          <a:pt x="3241" y="643"/>
                          <a:pt x="3243" y="645"/>
                          <a:pt x="3244" y="648"/>
                        </a:cubicBezTo>
                        <a:lnTo>
                          <a:pt x="3256" y="669"/>
                        </a:lnTo>
                        <a:cubicBezTo>
                          <a:pt x="3258" y="672"/>
                          <a:pt x="3259" y="676"/>
                          <a:pt x="3259" y="680"/>
                        </a:cubicBezTo>
                        <a:lnTo>
                          <a:pt x="3260" y="707"/>
                        </a:lnTo>
                        <a:cubicBezTo>
                          <a:pt x="3261" y="709"/>
                          <a:pt x="3260" y="711"/>
                          <a:pt x="3260" y="713"/>
                        </a:cubicBezTo>
                        <a:lnTo>
                          <a:pt x="3252" y="744"/>
                        </a:lnTo>
                        <a:lnTo>
                          <a:pt x="3248" y="774"/>
                        </a:lnTo>
                        <a:lnTo>
                          <a:pt x="3248" y="767"/>
                        </a:lnTo>
                        <a:lnTo>
                          <a:pt x="3251" y="783"/>
                        </a:lnTo>
                        <a:lnTo>
                          <a:pt x="3249" y="777"/>
                        </a:lnTo>
                        <a:lnTo>
                          <a:pt x="3257" y="794"/>
                        </a:lnTo>
                        <a:lnTo>
                          <a:pt x="3253" y="788"/>
                        </a:lnTo>
                        <a:lnTo>
                          <a:pt x="3269" y="805"/>
                        </a:lnTo>
                        <a:lnTo>
                          <a:pt x="3266" y="802"/>
                        </a:lnTo>
                        <a:lnTo>
                          <a:pt x="3290" y="820"/>
                        </a:lnTo>
                        <a:lnTo>
                          <a:pt x="3348" y="857"/>
                        </a:lnTo>
                        <a:lnTo>
                          <a:pt x="3378" y="875"/>
                        </a:lnTo>
                        <a:lnTo>
                          <a:pt x="3405" y="894"/>
                        </a:lnTo>
                        <a:lnTo>
                          <a:pt x="3427" y="912"/>
                        </a:lnTo>
                        <a:cubicBezTo>
                          <a:pt x="3429" y="914"/>
                          <a:pt x="3431" y="916"/>
                          <a:pt x="3432" y="918"/>
                        </a:cubicBezTo>
                        <a:lnTo>
                          <a:pt x="3442" y="934"/>
                        </a:lnTo>
                        <a:cubicBezTo>
                          <a:pt x="3445" y="938"/>
                          <a:pt x="3446" y="943"/>
                          <a:pt x="3445" y="948"/>
                        </a:cubicBezTo>
                        <a:lnTo>
                          <a:pt x="3444" y="962"/>
                        </a:lnTo>
                        <a:cubicBezTo>
                          <a:pt x="3444" y="966"/>
                          <a:pt x="3443" y="971"/>
                          <a:pt x="3440" y="974"/>
                        </a:cubicBezTo>
                        <a:lnTo>
                          <a:pt x="3431" y="987"/>
                        </a:lnTo>
                        <a:cubicBezTo>
                          <a:pt x="3430" y="989"/>
                          <a:pt x="3428" y="991"/>
                          <a:pt x="3425" y="993"/>
                        </a:cubicBezTo>
                        <a:lnTo>
                          <a:pt x="3408" y="1005"/>
                        </a:lnTo>
                        <a:lnTo>
                          <a:pt x="3387" y="1017"/>
                        </a:lnTo>
                        <a:lnTo>
                          <a:pt x="3349" y="1040"/>
                        </a:lnTo>
                        <a:lnTo>
                          <a:pt x="3337" y="1049"/>
                        </a:lnTo>
                        <a:lnTo>
                          <a:pt x="3344" y="1042"/>
                        </a:lnTo>
                        <a:lnTo>
                          <a:pt x="3337" y="1055"/>
                        </a:lnTo>
                        <a:lnTo>
                          <a:pt x="3339" y="1040"/>
                        </a:lnTo>
                        <a:lnTo>
                          <a:pt x="3341" y="1053"/>
                        </a:lnTo>
                        <a:lnTo>
                          <a:pt x="3338" y="1044"/>
                        </a:lnTo>
                        <a:lnTo>
                          <a:pt x="3345" y="1055"/>
                        </a:lnTo>
                        <a:lnTo>
                          <a:pt x="3341" y="1050"/>
                        </a:lnTo>
                        <a:lnTo>
                          <a:pt x="3365" y="1074"/>
                        </a:lnTo>
                        <a:lnTo>
                          <a:pt x="3393" y="1102"/>
                        </a:lnTo>
                        <a:cubicBezTo>
                          <a:pt x="3395" y="1104"/>
                          <a:pt x="3397" y="1107"/>
                          <a:pt x="3398" y="1109"/>
                        </a:cubicBezTo>
                        <a:lnTo>
                          <a:pt x="3417" y="1149"/>
                        </a:lnTo>
                        <a:cubicBezTo>
                          <a:pt x="3418" y="1151"/>
                          <a:pt x="3419" y="1153"/>
                          <a:pt x="3419" y="1154"/>
                        </a:cubicBezTo>
                        <a:lnTo>
                          <a:pt x="3425" y="1181"/>
                        </a:lnTo>
                        <a:lnTo>
                          <a:pt x="3430" y="1215"/>
                        </a:lnTo>
                        <a:lnTo>
                          <a:pt x="3440" y="1288"/>
                        </a:lnTo>
                        <a:lnTo>
                          <a:pt x="3441" y="1363"/>
                        </a:lnTo>
                        <a:cubicBezTo>
                          <a:pt x="3441" y="1364"/>
                          <a:pt x="3441" y="1365"/>
                          <a:pt x="3441" y="1367"/>
                        </a:cubicBezTo>
                        <a:lnTo>
                          <a:pt x="3437" y="1397"/>
                        </a:lnTo>
                        <a:cubicBezTo>
                          <a:pt x="3437" y="1399"/>
                          <a:pt x="3437" y="1400"/>
                          <a:pt x="3436" y="1402"/>
                        </a:cubicBezTo>
                        <a:lnTo>
                          <a:pt x="3427" y="1425"/>
                        </a:lnTo>
                        <a:cubicBezTo>
                          <a:pt x="3426" y="1428"/>
                          <a:pt x="3424" y="1431"/>
                          <a:pt x="3422" y="1433"/>
                        </a:cubicBezTo>
                        <a:lnTo>
                          <a:pt x="3407" y="1449"/>
                        </a:lnTo>
                        <a:cubicBezTo>
                          <a:pt x="3405" y="1451"/>
                          <a:pt x="3402" y="1453"/>
                          <a:pt x="3400" y="1454"/>
                        </a:cubicBezTo>
                        <a:lnTo>
                          <a:pt x="3379" y="1464"/>
                        </a:lnTo>
                        <a:cubicBezTo>
                          <a:pt x="3377" y="1465"/>
                          <a:pt x="3375" y="1466"/>
                          <a:pt x="3373" y="1466"/>
                        </a:cubicBezTo>
                        <a:lnTo>
                          <a:pt x="3321" y="1476"/>
                        </a:lnTo>
                        <a:lnTo>
                          <a:pt x="3264" y="1481"/>
                        </a:lnTo>
                        <a:lnTo>
                          <a:pt x="3242" y="1486"/>
                        </a:lnTo>
                        <a:lnTo>
                          <a:pt x="3246" y="1485"/>
                        </a:lnTo>
                        <a:lnTo>
                          <a:pt x="3227" y="1492"/>
                        </a:lnTo>
                        <a:lnTo>
                          <a:pt x="3232" y="1489"/>
                        </a:lnTo>
                        <a:lnTo>
                          <a:pt x="3219" y="1498"/>
                        </a:lnTo>
                        <a:lnTo>
                          <a:pt x="3222" y="1495"/>
                        </a:lnTo>
                        <a:lnTo>
                          <a:pt x="3214" y="1503"/>
                        </a:lnTo>
                        <a:lnTo>
                          <a:pt x="3218" y="1498"/>
                        </a:lnTo>
                        <a:lnTo>
                          <a:pt x="3208" y="1516"/>
                        </a:lnTo>
                        <a:lnTo>
                          <a:pt x="3197" y="1539"/>
                        </a:lnTo>
                        <a:lnTo>
                          <a:pt x="3185" y="1559"/>
                        </a:lnTo>
                        <a:lnTo>
                          <a:pt x="3166" y="1582"/>
                        </a:lnTo>
                        <a:lnTo>
                          <a:pt x="3116" y="1634"/>
                        </a:lnTo>
                        <a:lnTo>
                          <a:pt x="3053" y="1696"/>
                        </a:lnTo>
                        <a:lnTo>
                          <a:pt x="2983" y="1769"/>
                        </a:lnTo>
                        <a:lnTo>
                          <a:pt x="2910" y="1857"/>
                        </a:lnTo>
                        <a:lnTo>
                          <a:pt x="2871" y="1911"/>
                        </a:lnTo>
                        <a:lnTo>
                          <a:pt x="2827" y="1974"/>
                        </a:lnTo>
                        <a:lnTo>
                          <a:pt x="2732" y="2117"/>
                        </a:lnTo>
                        <a:lnTo>
                          <a:pt x="2687" y="2188"/>
                        </a:lnTo>
                        <a:lnTo>
                          <a:pt x="2644" y="2254"/>
                        </a:lnTo>
                        <a:lnTo>
                          <a:pt x="2606" y="2313"/>
                        </a:lnTo>
                        <a:lnTo>
                          <a:pt x="2576" y="2359"/>
                        </a:lnTo>
                        <a:lnTo>
                          <a:pt x="2551" y="2394"/>
                        </a:lnTo>
                        <a:lnTo>
                          <a:pt x="2532" y="2421"/>
                        </a:lnTo>
                        <a:lnTo>
                          <a:pt x="2514" y="2440"/>
                        </a:lnTo>
                        <a:lnTo>
                          <a:pt x="2504" y="2453"/>
                        </a:lnTo>
                        <a:lnTo>
                          <a:pt x="2490" y="2470"/>
                        </a:lnTo>
                        <a:lnTo>
                          <a:pt x="2494" y="2462"/>
                        </a:lnTo>
                        <a:lnTo>
                          <a:pt x="2489" y="2478"/>
                        </a:lnTo>
                        <a:lnTo>
                          <a:pt x="2490" y="2465"/>
                        </a:lnTo>
                        <a:lnTo>
                          <a:pt x="2492" y="2473"/>
                        </a:lnTo>
                        <a:lnTo>
                          <a:pt x="2482" y="2458"/>
                        </a:lnTo>
                        <a:lnTo>
                          <a:pt x="2488" y="2462"/>
                        </a:lnTo>
                        <a:lnTo>
                          <a:pt x="2477" y="2459"/>
                        </a:lnTo>
                        <a:lnTo>
                          <a:pt x="2500" y="2461"/>
                        </a:lnTo>
                        <a:cubicBezTo>
                          <a:pt x="2501" y="2461"/>
                          <a:pt x="2502" y="2461"/>
                          <a:pt x="2503" y="2461"/>
                        </a:cubicBezTo>
                        <a:lnTo>
                          <a:pt x="2527" y="2467"/>
                        </a:lnTo>
                        <a:cubicBezTo>
                          <a:pt x="2532" y="2468"/>
                          <a:pt x="2535" y="2470"/>
                          <a:pt x="2538" y="2473"/>
                        </a:cubicBezTo>
                        <a:lnTo>
                          <a:pt x="2548" y="2483"/>
                        </a:lnTo>
                        <a:cubicBezTo>
                          <a:pt x="2551" y="2486"/>
                          <a:pt x="2553" y="2489"/>
                          <a:pt x="2554" y="2492"/>
                        </a:cubicBezTo>
                        <a:lnTo>
                          <a:pt x="2560" y="2507"/>
                        </a:lnTo>
                        <a:cubicBezTo>
                          <a:pt x="2561" y="2509"/>
                          <a:pt x="2561" y="2511"/>
                          <a:pt x="2561" y="2513"/>
                        </a:cubicBezTo>
                        <a:lnTo>
                          <a:pt x="2563" y="2536"/>
                        </a:lnTo>
                        <a:lnTo>
                          <a:pt x="2562" y="2569"/>
                        </a:lnTo>
                        <a:lnTo>
                          <a:pt x="2554" y="2642"/>
                        </a:lnTo>
                        <a:lnTo>
                          <a:pt x="2548" y="2715"/>
                        </a:lnTo>
                        <a:lnTo>
                          <a:pt x="2548" y="2745"/>
                        </a:lnTo>
                        <a:lnTo>
                          <a:pt x="2548" y="2742"/>
                        </a:lnTo>
                        <a:lnTo>
                          <a:pt x="2552" y="2769"/>
                        </a:lnTo>
                        <a:lnTo>
                          <a:pt x="2550" y="2762"/>
                        </a:lnTo>
                        <a:lnTo>
                          <a:pt x="2570" y="2801"/>
                        </a:lnTo>
                        <a:lnTo>
                          <a:pt x="2565" y="2794"/>
                        </a:lnTo>
                        <a:lnTo>
                          <a:pt x="2595" y="2822"/>
                        </a:lnTo>
                        <a:lnTo>
                          <a:pt x="2625" y="2844"/>
                        </a:lnTo>
                        <a:cubicBezTo>
                          <a:pt x="2626" y="2845"/>
                          <a:pt x="2627" y="2846"/>
                          <a:pt x="2627" y="2846"/>
                        </a:cubicBezTo>
                        <a:lnTo>
                          <a:pt x="2651" y="2870"/>
                        </a:lnTo>
                        <a:cubicBezTo>
                          <a:pt x="2653" y="2872"/>
                          <a:pt x="2654" y="2874"/>
                          <a:pt x="2655" y="2875"/>
                        </a:cubicBezTo>
                        <a:lnTo>
                          <a:pt x="2670" y="2901"/>
                        </a:lnTo>
                        <a:cubicBezTo>
                          <a:pt x="2671" y="2903"/>
                          <a:pt x="2672" y="2904"/>
                          <a:pt x="2672" y="2906"/>
                        </a:cubicBezTo>
                        <a:lnTo>
                          <a:pt x="2681" y="2932"/>
                        </a:lnTo>
                        <a:lnTo>
                          <a:pt x="2693" y="2979"/>
                        </a:lnTo>
                        <a:lnTo>
                          <a:pt x="2707" y="3017"/>
                        </a:lnTo>
                        <a:cubicBezTo>
                          <a:pt x="2707" y="3018"/>
                          <a:pt x="2708" y="3020"/>
                          <a:pt x="2708" y="3021"/>
                        </a:cubicBezTo>
                        <a:lnTo>
                          <a:pt x="2711" y="3036"/>
                        </a:lnTo>
                        <a:cubicBezTo>
                          <a:pt x="2713" y="3045"/>
                          <a:pt x="2709" y="3055"/>
                          <a:pt x="2701" y="3060"/>
                        </a:cubicBezTo>
                        <a:lnTo>
                          <a:pt x="2692" y="3066"/>
                        </a:lnTo>
                        <a:cubicBezTo>
                          <a:pt x="2686" y="3070"/>
                          <a:pt x="2678" y="3072"/>
                          <a:pt x="2671" y="3069"/>
                        </a:cubicBezTo>
                        <a:lnTo>
                          <a:pt x="2649" y="3062"/>
                        </a:lnTo>
                        <a:cubicBezTo>
                          <a:pt x="2648" y="3062"/>
                          <a:pt x="2647" y="3061"/>
                          <a:pt x="2645" y="3061"/>
                        </a:cubicBezTo>
                        <a:lnTo>
                          <a:pt x="2612" y="3044"/>
                        </a:lnTo>
                        <a:lnTo>
                          <a:pt x="2574" y="3022"/>
                        </a:lnTo>
                        <a:lnTo>
                          <a:pt x="2537" y="3006"/>
                        </a:lnTo>
                        <a:lnTo>
                          <a:pt x="2517" y="3000"/>
                        </a:lnTo>
                        <a:lnTo>
                          <a:pt x="2493" y="2994"/>
                        </a:lnTo>
                        <a:lnTo>
                          <a:pt x="2438" y="2980"/>
                        </a:lnTo>
                        <a:lnTo>
                          <a:pt x="2412" y="2973"/>
                        </a:lnTo>
                        <a:lnTo>
                          <a:pt x="2392" y="2968"/>
                        </a:lnTo>
                        <a:lnTo>
                          <a:pt x="2378" y="2965"/>
                        </a:lnTo>
                        <a:lnTo>
                          <a:pt x="2374" y="2964"/>
                        </a:lnTo>
                        <a:lnTo>
                          <a:pt x="2292" y="2946"/>
                        </a:lnTo>
                        <a:lnTo>
                          <a:pt x="2251" y="2935"/>
                        </a:lnTo>
                        <a:lnTo>
                          <a:pt x="2210" y="2919"/>
                        </a:lnTo>
                        <a:cubicBezTo>
                          <a:pt x="2209" y="2918"/>
                          <a:pt x="2208" y="2918"/>
                          <a:pt x="2207" y="2917"/>
                        </a:cubicBezTo>
                        <a:lnTo>
                          <a:pt x="2168" y="2895"/>
                        </a:lnTo>
                        <a:lnTo>
                          <a:pt x="2126" y="2869"/>
                        </a:lnTo>
                        <a:lnTo>
                          <a:pt x="2088" y="2838"/>
                        </a:lnTo>
                        <a:lnTo>
                          <a:pt x="2053" y="2807"/>
                        </a:lnTo>
                        <a:cubicBezTo>
                          <a:pt x="2052" y="2807"/>
                          <a:pt x="2051" y="2806"/>
                          <a:pt x="2050" y="2805"/>
                        </a:cubicBezTo>
                        <a:lnTo>
                          <a:pt x="2023" y="2773"/>
                        </a:lnTo>
                        <a:lnTo>
                          <a:pt x="1999" y="2737"/>
                        </a:lnTo>
                        <a:lnTo>
                          <a:pt x="1977" y="2704"/>
                        </a:lnTo>
                        <a:lnTo>
                          <a:pt x="1981" y="2708"/>
                        </a:lnTo>
                        <a:lnTo>
                          <a:pt x="1955" y="2683"/>
                        </a:lnTo>
                        <a:lnTo>
                          <a:pt x="1962" y="2687"/>
                        </a:lnTo>
                        <a:lnTo>
                          <a:pt x="1928" y="2672"/>
                        </a:lnTo>
                        <a:lnTo>
                          <a:pt x="1933" y="2674"/>
                        </a:lnTo>
                        <a:lnTo>
                          <a:pt x="1896" y="2667"/>
                        </a:lnTo>
                        <a:lnTo>
                          <a:pt x="1859" y="2661"/>
                        </a:lnTo>
                        <a:lnTo>
                          <a:pt x="1824" y="2654"/>
                        </a:lnTo>
                        <a:cubicBezTo>
                          <a:pt x="1822" y="2654"/>
                          <a:pt x="1821" y="2653"/>
                          <a:pt x="1819" y="2652"/>
                        </a:cubicBezTo>
                        <a:lnTo>
                          <a:pt x="1797" y="2641"/>
                        </a:lnTo>
                        <a:cubicBezTo>
                          <a:pt x="1795" y="2640"/>
                          <a:pt x="1794" y="2639"/>
                          <a:pt x="1792" y="2638"/>
                        </a:cubicBezTo>
                        <a:lnTo>
                          <a:pt x="1776" y="2625"/>
                        </a:lnTo>
                        <a:lnTo>
                          <a:pt x="1760" y="2615"/>
                        </a:lnTo>
                        <a:lnTo>
                          <a:pt x="1766" y="2618"/>
                        </a:lnTo>
                        <a:lnTo>
                          <a:pt x="1735" y="2610"/>
                        </a:lnTo>
                        <a:lnTo>
                          <a:pt x="1740" y="2610"/>
                        </a:lnTo>
                        <a:lnTo>
                          <a:pt x="1689" y="2606"/>
                        </a:lnTo>
                        <a:lnTo>
                          <a:pt x="1625" y="2606"/>
                        </a:lnTo>
                        <a:lnTo>
                          <a:pt x="1560" y="2608"/>
                        </a:lnTo>
                        <a:lnTo>
                          <a:pt x="1503" y="2610"/>
                        </a:lnTo>
                        <a:lnTo>
                          <a:pt x="1456" y="2611"/>
                        </a:lnTo>
                        <a:lnTo>
                          <a:pt x="1413" y="2611"/>
                        </a:lnTo>
                        <a:lnTo>
                          <a:pt x="1381" y="2615"/>
                        </a:lnTo>
                        <a:lnTo>
                          <a:pt x="1389" y="2613"/>
                        </a:lnTo>
                        <a:lnTo>
                          <a:pt x="1363" y="2625"/>
                        </a:lnTo>
                        <a:lnTo>
                          <a:pt x="1371" y="2618"/>
                        </a:lnTo>
                        <a:lnTo>
                          <a:pt x="1363" y="2628"/>
                        </a:lnTo>
                        <a:lnTo>
                          <a:pt x="1368" y="2618"/>
                        </a:lnTo>
                        <a:lnTo>
                          <a:pt x="1365" y="2633"/>
                        </a:lnTo>
                        <a:lnTo>
                          <a:pt x="1365" y="2627"/>
                        </a:lnTo>
                        <a:lnTo>
                          <a:pt x="1367" y="2661"/>
                        </a:lnTo>
                        <a:lnTo>
                          <a:pt x="1369" y="2695"/>
                        </a:lnTo>
                        <a:cubicBezTo>
                          <a:pt x="1370" y="2697"/>
                          <a:pt x="1369" y="2700"/>
                          <a:pt x="1369" y="2702"/>
                        </a:cubicBezTo>
                        <a:lnTo>
                          <a:pt x="1366" y="2715"/>
                        </a:lnTo>
                        <a:cubicBezTo>
                          <a:pt x="1365" y="2718"/>
                          <a:pt x="1363" y="2722"/>
                          <a:pt x="1361" y="2724"/>
                        </a:cubicBezTo>
                        <a:lnTo>
                          <a:pt x="1353" y="2734"/>
                        </a:lnTo>
                        <a:cubicBezTo>
                          <a:pt x="1350" y="2738"/>
                          <a:pt x="1346" y="2741"/>
                          <a:pt x="1342" y="2742"/>
                        </a:cubicBezTo>
                        <a:lnTo>
                          <a:pt x="1312" y="2752"/>
                        </a:lnTo>
                        <a:cubicBezTo>
                          <a:pt x="1310" y="2753"/>
                          <a:pt x="1308" y="2753"/>
                          <a:pt x="1306" y="2753"/>
                        </a:cubicBezTo>
                        <a:lnTo>
                          <a:pt x="1266" y="2755"/>
                        </a:lnTo>
                        <a:lnTo>
                          <a:pt x="1218" y="2751"/>
                        </a:lnTo>
                        <a:lnTo>
                          <a:pt x="1179" y="2743"/>
                        </a:lnTo>
                        <a:cubicBezTo>
                          <a:pt x="1176" y="2742"/>
                          <a:pt x="1174" y="2741"/>
                          <a:pt x="1171" y="2740"/>
                        </a:cubicBezTo>
                        <a:lnTo>
                          <a:pt x="1145" y="2723"/>
                        </a:lnTo>
                        <a:cubicBezTo>
                          <a:pt x="1143" y="2721"/>
                          <a:pt x="1142" y="2720"/>
                          <a:pt x="1140" y="2718"/>
                        </a:cubicBezTo>
                        <a:lnTo>
                          <a:pt x="1120" y="2694"/>
                        </a:lnTo>
                        <a:lnTo>
                          <a:pt x="1100" y="2671"/>
                        </a:lnTo>
                        <a:lnTo>
                          <a:pt x="1105" y="2675"/>
                        </a:lnTo>
                        <a:lnTo>
                          <a:pt x="1082" y="2659"/>
                        </a:lnTo>
                        <a:lnTo>
                          <a:pt x="1093" y="2663"/>
                        </a:lnTo>
                        <a:lnTo>
                          <a:pt x="1063" y="2660"/>
                        </a:lnTo>
                        <a:lnTo>
                          <a:pt x="1068" y="2660"/>
                        </a:lnTo>
                        <a:lnTo>
                          <a:pt x="1033" y="2664"/>
                        </a:lnTo>
                        <a:lnTo>
                          <a:pt x="1002" y="2670"/>
                        </a:lnTo>
                        <a:lnTo>
                          <a:pt x="973" y="2672"/>
                        </a:lnTo>
                        <a:cubicBezTo>
                          <a:pt x="969" y="2673"/>
                          <a:pt x="965" y="2672"/>
                          <a:pt x="961" y="2670"/>
                        </a:cubicBezTo>
                        <a:lnTo>
                          <a:pt x="947" y="2663"/>
                        </a:lnTo>
                        <a:cubicBezTo>
                          <a:pt x="942" y="2661"/>
                          <a:pt x="939" y="2657"/>
                          <a:pt x="936" y="2653"/>
                        </a:cubicBezTo>
                        <a:lnTo>
                          <a:pt x="930" y="2642"/>
                        </a:lnTo>
                        <a:lnTo>
                          <a:pt x="933" y="2645"/>
                        </a:lnTo>
                        <a:lnTo>
                          <a:pt x="926" y="2636"/>
                        </a:lnTo>
                        <a:lnTo>
                          <a:pt x="944" y="2645"/>
                        </a:lnTo>
                        <a:lnTo>
                          <a:pt x="927" y="2645"/>
                        </a:lnTo>
                        <a:lnTo>
                          <a:pt x="935" y="2644"/>
                        </a:lnTo>
                        <a:lnTo>
                          <a:pt x="901" y="2656"/>
                        </a:lnTo>
                        <a:lnTo>
                          <a:pt x="859" y="2675"/>
                        </a:lnTo>
                        <a:lnTo>
                          <a:pt x="816" y="2699"/>
                        </a:lnTo>
                        <a:lnTo>
                          <a:pt x="782" y="2721"/>
                        </a:lnTo>
                        <a:lnTo>
                          <a:pt x="785" y="2719"/>
                        </a:lnTo>
                        <a:lnTo>
                          <a:pt x="761" y="2741"/>
                        </a:lnTo>
                        <a:lnTo>
                          <a:pt x="764" y="2737"/>
                        </a:lnTo>
                        <a:lnTo>
                          <a:pt x="747" y="2761"/>
                        </a:lnTo>
                        <a:lnTo>
                          <a:pt x="718" y="2811"/>
                        </a:lnTo>
                        <a:lnTo>
                          <a:pt x="702" y="2843"/>
                        </a:lnTo>
                        <a:lnTo>
                          <a:pt x="687" y="2881"/>
                        </a:lnTo>
                        <a:lnTo>
                          <a:pt x="671" y="2915"/>
                        </a:lnTo>
                        <a:cubicBezTo>
                          <a:pt x="671" y="2916"/>
                          <a:pt x="670" y="2917"/>
                          <a:pt x="670" y="2918"/>
                        </a:cubicBezTo>
                        <a:lnTo>
                          <a:pt x="663" y="2929"/>
                        </a:lnTo>
                        <a:cubicBezTo>
                          <a:pt x="661" y="2931"/>
                          <a:pt x="660" y="2933"/>
                          <a:pt x="658" y="2935"/>
                        </a:cubicBezTo>
                        <a:lnTo>
                          <a:pt x="651" y="2941"/>
                        </a:lnTo>
                        <a:cubicBezTo>
                          <a:pt x="645" y="2945"/>
                          <a:pt x="638" y="2947"/>
                          <a:pt x="631" y="2946"/>
                        </a:cubicBezTo>
                        <a:lnTo>
                          <a:pt x="626" y="2945"/>
                        </a:lnTo>
                        <a:cubicBezTo>
                          <a:pt x="618" y="2943"/>
                          <a:pt x="612" y="2938"/>
                          <a:pt x="608" y="2931"/>
                        </a:cubicBezTo>
                        <a:lnTo>
                          <a:pt x="605" y="2924"/>
                        </a:lnTo>
                        <a:cubicBezTo>
                          <a:pt x="605" y="2922"/>
                          <a:pt x="604" y="2920"/>
                          <a:pt x="604" y="2918"/>
                        </a:cubicBezTo>
                        <a:lnTo>
                          <a:pt x="600" y="2893"/>
                        </a:lnTo>
                        <a:lnTo>
                          <a:pt x="593" y="2866"/>
                        </a:lnTo>
                        <a:lnTo>
                          <a:pt x="596" y="2873"/>
                        </a:lnTo>
                        <a:lnTo>
                          <a:pt x="589" y="2862"/>
                        </a:lnTo>
                        <a:lnTo>
                          <a:pt x="596" y="2869"/>
                        </a:lnTo>
                        <a:lnTo>
                          <a:pt x="587" y="2863"/>
                        </a:lnTo>
                        <a:lnTo>
                          <a:pt x="599" y="2867"/>
                        </a:lnTo>
                        <a:lnTo>
                          <a:pt x="585" y="2866"/>
                        </a:lnTo>
                        <a:lnTo>
                          <a:pt x="592" y="2866"/>
                        </a:lnTo>
                        <a:lnTo>
                          <a:pt x="574" y="2870"/>
                        </a:lnTo>
                        <a:lnTo>
                          <a:pt x="532" y="2882"/>
                        </a:lnTo>
                        <a:lnTo>
                          <a:pt x="491" y="2894"/>
                        </a:lnTo>
                        <a:cubicBezTo>
                          <a:pt x="490" y="2895"/>
                          <a:pt x="489" y="2895"/>
                          <a:pt x="488" y="2895"/>
                        </a:cubicBezTo>
                        <a:lnTo>
                          <a:pt x="473" y="2897"/>
                        </a:lnTo>
                        <a:cubicBezTo>
                          <a:pt x="469" y="2898"/>
                          <a:pt x="464" y="2897"/>
                          <a:pt x="461" y="2896"/>
                        </a:cubicBezTo>
                        <a:lnTo>
                          <a:pt x="451" y="2892"/>
                        </a:lnTo>
                        <a:cubicBezTo>
                          <a:pt x="445" y="2889"/>
                          <a:pt x="440" y="2885"/>
                          <a:pt x="438" y="2879"/>
                        </a:cubicBezTo>
                        <a:lnTo>
                          <a:pt x="434" y="2870"/>
                        </a:lnTo>
                        <a:cubicBezTo>
                          <a:pt x="432" y="2866"/>
                          <a:pt x="431" y="2862"/>
                          <a:pt x="432" y="2857"/>
                        </a:cubicBezTo>
                        <a:lnTo>
                          <a:pt x="434" y="2842"/>
                        </a:lnTo>
                        <a:cubicBezTo>
                          <a:pt x="434" y="2841"/>
                          <a:pt x="434" y="2839"/>
                          <a:pt x="435" y="2837"/>
                        </a:cubicBezTo>
                        <a:lnTo>
                          <a:pt x="448" y="2801"/>
                        </a:lnTo>
                        <a:lnTo>
                          <a:pt x="464" y="2761"/>
                        </a:lnTo>
                        <a:lnTo>
                          <a:pt x="463" y="2764"/>
                        </a:lnTo>
                        <a:lnTo>
                          <a:pt x="471" y="2731"/>
                        </a:lnTo>
                        <a:lnTo>
                          <a:pt x="471" y="2742"/>
                        </a:lnTo>
                        <a:lnTo>
                          <a:pt x="466" y="2719"/>
                        </a:lnTo>
                        <a:lnTo>
                          <a:pt x="468" y="2724"/>
                        </a:lnTo>
                        <a:lnTo>
                          <a:pt x="459" y="2706"/>
                        </a:lnTo>
                        <a:lnTo>
                          <a:pt x="463" y="2712"/>
                        </a:lnTo>
                        <a:lnTo>
                          <a:pt x="433" y="2682"/>
                        </a:lnTo>
                        <a:lnTo>
                          <a:pt x="438" y="2686"/>
                        </a:lnTo>
                        <a:lnTo>
                          <a:pt x="418" y="2674"/>
                        </a:lnTo>
                        <a:lnTo>
                          <a:pt x="398" y="2665"/>
                        </a:lnTo>
                        <a:lnTo>
                          <a:pt x="374" y="2656"/>
                        </a:lnTo>
                        <a:lnTo>
                          <a:pt x="350" y="2642"/>
                        </a:lnTo>
                        <a:lnTo>
                          <a:pt x="311" y="2615"/>
                        </a:lnTo>
                        <a:cubicBezTo>
                          <a:pt x="309" y="2614"/>
                          <a:pt x="308" y="2613"/>
                          <a:pt x="307" y="2612"/>
                        </a:cubicBezTo>
                        <a:lnTo>
                          <a:pt x="292" y="2596"/>
                        </a:lnTo>
                        <a:cubicBezTo>
                          <a:pt x="290" y="2594"/>
                          <a:pt x="289" y="2592"/>
                          <a:pt x="288" y="2590"/>
                        </a:cubicBezTo>
                        <a:lnTo>
                          <a:pt x="278" y="2570"/>
                        </a:lnTo>
                        <a:cubicBezTo>
                          <a:pt x="276" y="2567"/>
                          <a:pt x="275" y="2563"/>
                          <a:pt x="275" y="2559"/>
                        </a:cubicBezTo>
                        <a:lnTo>
                          <a:pt x="275" y="2535"/>
                        </a:lnTo>
                        <a:cubicBezTo>
                          <a:pt x="275" y="2533"/>
                          <a:pt x="276" y="2531"/>
                          <a:pt x="276" y="2529"/>
                        </a:cubicBezTo>
                        <a:lnTo>
                          <a:pt x="284" y="2502"/>
                        </a:lnTo>
                        <a:lnTo>
                          <a:pt x="291" y="2473"/>
                        </a:lnTo>
                        <a:lnTo>
                          <a:pt x="294" y="2442"/>
                        </a:lnTo>
                        <a:lnTo>
                          <a:pt x="294" y="2447"/>
                        </a:lnTo>
                        <a:lnTo>
                          <a:pt x="290" y="2406"/>
                        </a:lnTo>
                        <a:lnTo>
                          <a:pt x="281" y="2363"/>
                        </a:lnTo>
                        <a:lnTo>
                          <a:pt x="271" y="2319"/>
                        </a:lnTo>
                        <a:lnTo>
                          <a:pt x="260" y="2283"/>
                        </a:lnTo>
                        <a:lnTo>
                          <a:pt x="249" y="2256"/>
                        </a:lnTo>
                        <a:lnTo>
                          <a:pt x="239" y="2234"/>
                        </a:lnTo>
                        <a:lnTo>
                          <a:pt x="243" y="2240"/>
                        </a:lnTo>
                        <a:lnTo>
                          <a:pt x="227" y="2221"/>
                        </a:lnTo>
                        <a:lnTo>
                          <a:pt x="231" y="2225"/>
                        </a:lnTo>
                        <a:lnTo>
                          <a:pt x="206" y="2207"/>
                        </a:lnTo>
                        <a:lnTo>
                          <a:pt x="213" y="2210"/>
                        </a:lnTo>
                        <a:lnTo>
                          <a:pt x="193" y="2203"/>
                        </a:lnTo>
                        <a:lnTo>
                          <a:pt x="197" y="2204"/>
                        </a:lnTo>
                        <a:lnTo>
                          <a:pt x="171" y="2200"/>
                        </a:lnTo>
                        <a:lnTo>
                          <a:pt x="111" y="2195"/>
                        </a:lnTo>
                        <a:lnTo>
                          <a:pt x="79" y="2191"/>
                        </a:lnTo>
                        <a:cubicBezTo>
                          <a:pt x="78" y="2191"/>
                          <a:pt x="77" y="2191"/>
                          <a:pt x="75" y="2190"/>
                        </a:cubicBezTo>
                        <a:lnTo>
                          <a:pt x="49" y="2182"/>
                        </a:lnTo>
                        <a:cubicBezTo>
                          <a:pt x="47" y="2182"/>
                          <a:pt x="45" y="2181"/>
                          <a:pt x="43" y="2180"/>
                        </a:cubicBezTo>
                        <a:lnTo>
                          <a:pt x="23" y="2167"/>
                        </a:lnTo>
                        <a:cubicBezTo>
                          <a:pt x="20" y="2164"/>
                          <a:pt x="17" y="2161"/>
                          <a:pt x="15" y="2158"/>
                        </a:cubicBezTo>
                        <a:lnTo>
                          <a:pt x="4" y="2137"/>
                        </a:lnTo>
                        <a:cubicBezTo>
                          <a:pt x="3" y="2133"/>
                          <a:pt x="2" y="2130"/>
                          <a:pt x="1" y="2126"/>
                        </a:cubicBezTo>
                        <a:lnTo>
                          <a:pt x="0" y="2096"/>
                        </a:lnTo>
                        <a:cubicBezTo>
                          <a:pt x="0" y="2094"/>
                          <a:pt x="1" y="2092"/>
                          <a:pt x="1" y="2090"/>
                        </a:cubicBezTo>
                        <a:lnTo>
                          <a:pt x="9" y="2053"/>
                        </a:lnTo>
                        <a:lnTo>
                          <a:pt x="24" y="2008"/>
                        </a:lnTo>
                        <a:lnTo>
                          <a:pt x="42" y="1960"/>
                        </a:lnTo>
                        <a:lnTo>
                          <a:pt x="81" y="1863"/>
                        </a:lnTo>
                        <a:lnTo>
                          <a:pt x="97" y="1820"/>
                        </a:lnTo>
                        <a:lnTo>
                          <a:pt x="108" y="1782"/>
                        </a:lnTo>
                        <a:lnTo>
                          <a:pt x="122" y="1711"/>
                        </a:lnTo>
                        <a:lnTo>
                          <a:pt x="129" y="1645"/>
                        </a:lnTo>
                        <a:lnTo>
                          <a:pt x="135" y="1585"/>
                        </a:lnTo>
                        <a:lnTo>
                          <a:pt x="144" y="1536"/>
                        </a:lnTo>
                        <a:lnTo>
                          <a:pt x="156" y="1500"/>
                        </a:lnTo>
                        <a:cubicBezTo>
                          <a:pt x="156" y="1498"/>
                          <a:pt x="157" y="1497"/>
                          <a:pt x="158" y="1495"/>
                        </a:cubicBezTo>
                        <a:lnTo>
                          <a:pt x="170" y="1475"/>
                        </a:lnTo>
                        <a:cubicBezTo>
                          <a:pt x="171" y="1473"/>
                          <a:pt x="173" y="1471"/>
                          <a:pt x="175" y="1469"/>
                        </a:cubicBezTo>
                        <a:lnTo>
                          <a:pt x="189" y="1457"/>
                        </a:lnTo>
                        <a:cubicBezTo>
                          <a:pt x="191" y="1455"/>
                          <a:pt x="193" y="1454"/>
                          <a:pt x="196" y="1453"/>
                        </a:cubicBezTo>
                        <a:lnTo>
                          <a:pt x="212" y="1447"/>
                        </a:lnTo>
                        <a:cubicBezTo>
                          <a:pt x="216" y="1445"/>
                          <a:pt x="221" y="1445"/>
                          <a:pt x="225" y="1446"/>
                        </a:cubicBezTo>
                        <a:lnTo>
                          <a:pt x="245" y="1450"/>
                        </a:lnTo>
                        <a:cubicBezTo>
                          <a:pt x="248" y="1450"/>
                          <a:pt x="251" y="1452"/>
                          <a:pt x="253" y="1453"/>
                        </a:cubicBezTo>
                        <a:lnTo>
                          <a:pt x="276" y="1467"/>
                        </a:lnTo>
                        <a:lnTo>
                          <a:pt x="300" y="1481"/>
                        </a:lnTo>
                        <a:lnTo>
                          <a:pt x="291" y="1478"/>
                        </a:lnTo>
                        <a:lnTo>
                          <a:pt x="312" y="1481"/>
                        </a:lnTo>
                        <a:lnTo>
                          <a:pt x="293" y="1486"/>
                        </a:lnTo>
                        <a:lnTo>
                          <a:pt x="311" y="1471"/>
                        </a:lnTo>
                        <a:lnTo>
                          <a:pt x="306" y="1477"/>
                        </a:lnTo>
                        <a:lnTo>
                          <a:pt x="322" y="1451"/>
                        </a:lnTo>
                        <a:lnTo>
                          <a:pt x="337" y="1425"/>
                        </a:lnTo>
                        <a:lnTo>
                          <a:pt x="346" y="1414"/>
                        </a:lnTo>
                        <a:cubicBezTo>
                          <a:pt x="347" y="1412"/>
                          <a:pt x="349" y="1410"/>
                          <a:pt x="351" y="1408"/>
                        </a:cubicBezTo>
                        <a:lnTo>
                          <a:pt x="357" y="1404"/>
                        </a:lnTo>
                        <a:cubicBezTo>
                          <a:pt x="364" y="1400"/>
                          <a:pt x="373" y="1399"/>
                          <a:pt x="381" y="1403"/>
                        </a:cubicBezTo>
                        <a:lnTo>
                          <a:pt x="387" y="1406"/>
                        </a:lnTo>
                        <a:cubicBezTo>
                          <a:pt x="390" y="1408"/>
                          <a:pt x="393" y="1410"/>
                          <a:pt x="395" y="1413"/>
                        </a:cubicBezTo>
                        <a:lnTo>
                          <a:pt x="402" y="1422"/>
                        </a:lnTo>
                        <a:cubicBezTo>
                          <a:pt x="404" y="1423"/>
                          <a:pt x="404" y="1425"/>
                          <a:pt x="405" y="1426"/>
                        </a:cubicBezTo>
                        <a:lnTo>
                          <a:pt x="418" y="1454"/>
                        </a:lnTo>
                        <a:lnTo>
                          <a:pt x="424" y="1469"/>
                        </a:lnTo>
                        <a:lnTo>
                          <a:pt x="427" y="1481"/>
                        </a:lnTo>
                        <a:lnTo>
                          <a:pt x="426" y="1477"/>
                        </a:lnTo>
                        <a:lnTo>
                          <a:pt x="428" y="1481"/>
                        </a:lnTo>
                        <a:lnTo>
                          <a:pt x="383" y="1496"/>
                        </a:lnTo>
                        <a:lnTo>
                          <a:pt x="382" y="1491"/>
                        </a:lnTo>
                        <a:lnTo>
                          <a:pt x="378" y="1479"/>
                        </a:lnTo>
                        <a:lnTo>
                          <a:pt x="369" y="1456"/>
                        </a:lnTo>
                        <a:lnTo>
                          <a:pt x="357" y="1425"/>
                        </a:lnTo>
                        <a:lnTo>
                          <a:pt x="344" y="1392"/>
                        </a:lnTo>
                        <a:lnTo>
                          <a:pt x="321" y="1325"/>
                        </a:lnTo>
                        <a:lnTo>
                          <a:pt x="313" y="1298"/>
                        </a:lnTo>
                        <a:cubicBezTo>
                          <a:pt x="313" y="1296"/>
                          <a:pt x="313" y="1295"/>
                          <a:pt x="313" y="1293"/>
                        </a:cubicBezTo>
                        <a:lnTo>
                          <a:pt x="312" y="1276"/>
                        </a:lnTo>
                        <a:cubicBezTo>
                          <a:pt x="311" y="1270"/>
                          <a:pt x="313" y="1265"/>
                          <a:pt x="316" y="1261"/>
                        </a:cubicBezTo>
                        <a:lnTo>
                          <a:pt x="321" y="1254"/>
                        </a:lnTo>
                        <a:cubicBezTo>
                          <a:pt x="326" y="1246"/>
                          <a:pt x="334" y="1243"/>
                          <a:pt x="343" y="1244"/>
                        </a:cubicBezTo>
                        <a:lnTo>
                          <a:pt x="352" y="1245"/>
                        </a:lnTo>
                        <a:cubicBezTo>
                          <a:pt x="355" y="1245"/>
                          <a:pt x="358" y="1246"/>
                          <a:pt x="361" y="1247"/>
                        </a:cubicBezTo>
                        <a:lnTo>
                          <a:pt x="390" y="1263"/>
                        </a:lnTo>
                        <a:lnTo>
                          <a:pt x="420" y="1278"/>
                        </a:lnTo>
                        <a:lnTo>
                          <a:pt x="411" y="1276"/>
                        </a:lnTo>
                        <a:lnTo>
                          <a:pt x="425" y="1277"/>
                        </a:lnTo>
                        <a:lnTo>
                          <a:pt x="406" y="1283"/>
                        </a:lnTo>
                        <a:lnTo>
                          <a:pt x="415" y="1274"/>
                        </a:lnTo>
                        <a:lnTo>
                          <a:pt x="409" y="1285"/>
                        </a:lnTo>
                        <a:lnTo>
                          <a:pt x="414" y="1267"/>
                        </a:lnTo>
                        <a:lnTo>
                          <a:pt x="414" y="1271"/>
                        </a:lnTo>
                        <a:lnTo>
                          <a:pt x="417" y="1244"/>
                        </a:lnTo>
                        <a:lnTo>
                          <a:pt x="416" y="1179"/>
                        </a:lnTo>
                        <a:lnTo>
                          <a:pt x="417" y="1107"/>
                        </a:lnTo>
                        <a:lnTo>
                          <a:pt x="421" y="1075"/>
                        </a:lnTo>
                        <a:lnTo>
                          <a:pt x="427" y="1047"/>
                        </a:lnTo>
                        <a:cubicBezTo>
                          <a:pt x="428" y="1045"/>
                          <a:pt x="428" y="1043"/>
                          <a:pt x="429" y="1041"/>
                        </a:cubicBezTo>
                        <a:lnTo>
                          <a:pt x="438" y="1024"/>
                        </a:lnTo>
                        <a:cubicBezTo>
                          <a:pt x="439" y="1022"/>
                          <a:pt x="441" y="1020"/>
                          <a:pt x="442" y="1018"/>
                        </a:cubicBezTo>
                        <a:lnTo>
                          <a:pt x="454" y="1006"/>
                        </a:lnTo>
                        <a:cubicBezTo>
                          <a:pt x="457" y="1004"/>
                          <a:pt x="459" y="1003"/>
                          <a:pt x="462" y="1002"/>
                        </a:cubicBezTo>
                        <a:lnTo>
                          <a:pt x="491" y="989"/>
                        </a:lnTo>
                        <a:lnTo>
                          <a:pt x="522" y="974"/>
                        </a:lnTo>
                        <a:lnTo>
                          <a:pt x="518" y="976"/>
                        </a:lnTo>
                        <a:lnTo>
                          <a:pt x="535" y="963"/>
                        </a:lnTo>
                        <a:lnTo>
                          <a:pt x="531" y="967"/>
                        </a:lnTo>
                        <a:lnTo>
                          <a:pt x="547" y="948"/>
                        </a:lnTo>
                        <a:lnTo>
                          <a:pt x="544" y="952"/>
                        </a:lnTo>
                        <a:lnTo>
                          <a:pt x="559" y="925"/>
                        </a:lnTo>
                        <a:lnTo>
                          <a:pt x="574" y="894"/>
                        </a:lnTo>
                        <a:lnTo>
                          <a:pt x="603" y="817"/>
                        </a:lnTo>
                        <a:lnTo>
                          <a:pt x="640" y="737"/>
                        </a:lnTo>
                        <a:cubicBezTo>
                          <a:pt x="640" y="736"/>
                          <a:pt x="641" y="735"/>
                          <a:pt x="641" y="734"/>
                        </a:cubicBezTo>
                        <a:lnTo>
                          <a:pt x="662" y="702"/>
                        </a:lnTo>
                        <a:cubicBezTo>
                          <a:pt x="663" y="701"/>
                          <a:pt x="664" y="700"/>
                          <a:pt x="665" y="699"/>
                        </a:cubicBezTo>
                        <a:lnTo>
                          <a:pt x="689" y="673"/>
                        </a:lnTo>
                        <a:cubicBezTo>
                          <a:pt x="690" y="672"/>
                          <a:pt x="691" y="671"/>
                          <a:pt x="693" y="670"/>
                        </a:cubicBezTo>
                        <a:lnTo>
                          <a:pt x="722" y="650"/>
                        </a:lnTo>
                        <a:lnTo>
                          <a:pt x="759" y="631"/>
                        </a:lnTo>
                        <a:cubicBezTo>
                          <a:pt x="760" y="630"/>
                          <a:pt x="761" y="630"/>
                          <a:pt x="763" y="629"/>
                        </a:cubicBezTo>
                        <a:lnTo>
                          <a:pt x="839" y="606"/>
                        </a:lnTo>
                        <a:cubicBezTo>
                          <a:pt x="840" y="606"/>
                          <a:pt x="841" y="606"/>
                          <a:pt x="842" y="606"/>
                        </a:cubicBezTo>
                        <a:lnTo>
                          <a:pt x="917" y="595"/>
                        </a:lnTo>
                        <a:lnTo>
                          <a:pt x="952" y="593"/>
                        </a:lnTo>
                        <a:lnTo>
                          <a:pt x="982" y="595"/>
                        </a:lnTo>
                        <a:cubicBezTo>
                          <a:pt x="984" y="595"/>
                          <a:pt x="986" y="595"/>
                          <a:pt x="988" y="596"/>
                        </a:cubicBezTo>
                        <a:lnTo>
                          <a:pt x="1008" y="603"/>
                        </a:lnTo>
                        <a:cubicBezTo>
                          <a:pt x="1011" y="604"/>
                          <a:pt x="1014" y="605"/>
                          <a:pt x="1016" y="607"/>
                        </a:cubicBezTo>
                        <a:lnTo>
                          <a:pt x="1031" y="620"/>
                        </a:lnTo>
                        <a:cubicBezTo>
                          <a:pt x="1033" y="622"/>
                          <a:pt x="1035" y="625"/>
                          <a:pt x="1037" y="627"/>
                        </a:cubicBezTo>
                        <a:lnTo>
                          <a:pt x="1056" y="663"/>
                        </a:lnTo>
                        <a:lnTo>
                          <a:pt x="1075" y="702"/>
                        </a:lnTo>
                        <a:lnTo>
                          <a:pt x="1070" y="695"/>
                        </a:lnTo>
                        <a:lnTo>
                          <a:pt x="1084" y="708"/>
                        </a:lnTo>
                        <a:lnTo>
                          <a:pt x="1077" y="703"/>
                        </a:lnTo>
                        <a:lnTo>
                          <a:pt x="1096" y="711"/>
                        </a:lnTo>
                        <a:lnTo>
                          <a:pt x="1086" y="709"/>
                        </a:lnTo>
                        <a:lnTo>
                          <a:pt x="1114" y="709"/>
                        </a:lnTo>
                        <a:lnTo>
                          <a:pt x="1111" y="710"/>
                        </a:lnTo>
                        <a:lnTo>
                          <a:pt x="1146" y="705"/>
                        </a:lnTo>
                        <a:lnTo>
                          <a:pt x="1223" y="684"/>
                        </a:lnTo>
                        <a:lnTo>
                          <a:pt x="1261" y="673"/>
                        </a:lnTo>
                        <a:lnTo>
                          <a:pt x="1298" y="662"/>
                        </a:lnTo>
                        <a:lnTo>
                          <a:pt x="1329" y="657"/>
                        </a:lnTo>
                        <a:cubicBezTo>
                          <a:pt x="1331" y="657"/>
                          <a:pt x="1332" y="656"/>
                          <a:pt x="1333" y="656"/>
                        </a:cubicBezTo>
                        <a:lnTo>
                          <a:pt x="1352" y="656"/>
                        </a:lnTo>
                        <a:cubicBezTo>
                          <a:pt x="1359" y="656"/>
                          <a:pt x="1365" y="659"/>
                          <a:pt x="1369" y="663"/>
                        </a:cubicBezTo>
                        <a:lnTo>
                          <a:pt x="1376" y="670"/>
                        </a:lnTo>
                        <a:cubicBezTo>
                          <a:pt x="1383" y="677"/>
                          <a:pt x="1385" y="687"/>
                          <a:pt x="1382" y="696"/>
                        </a:cubicBezTo>
                        <a:lnTo>
                          <a:pt x="1377" y="709"/>
                        </a:lnTo>
                        <a:cubicBezTo>
                          <a:pt x="1376" y="711"/>
                          <a:pt x="1375" y="713"/>
                          <a:pt x="1374" y="714"/>
                        </a:cubicBezTo>
                        <a:lnTo>
                          <a:pt x="1363" y="730"/>
                        </a:lnTo>
                        <a:lnTo>
                          <a:pt x="1345" y="750"/>
                        </a:lnTo>
                        <a:lnTo>
                          <a:pt x="1331" y="768"/>
                        </a:lnTo>
                        <a:lnTo>
                          <a:pt x="1320" y="784"/>
                        </a:lnTo>
                        <a:lnTo>
                          <a:pt x="1323" y="779"/>
                        </a:lnTo>
                        <a:lnTo>
                          <a:pt x="1317" y="794"/>
                        </a:lnTo>
                        <a:lnTo>
                          <a:pt x="1316" y="775"/>
                        </a:lnTo>
                        <a:lnTo>
                          <a:pt x="1321" y="785"/>
                        </a:lnTo>
                        <a:lnTo>
                          <a:pt x="1308" y="773"/>
                        </a:lnTo>
                        <a:lnTo>
                          <a:pt x="1322" y="778"/>
                        </a:lnTo>
                        <a:lnTo>
                          <a:pt x="1316" y="777"/>
                        </a:lnTo>
                        <a:lnTo>
                          <a:pt x="1337" y="779"/>
                        </a:lnTo>
                        <a:lnTo>
                          <a:pt x="1390" y="777"/>
                        </a:lnTo>
                        <a:lnTo>
                          <a:pt x="1457" y="773"/>
                        </a:lnTo>
                        <a:lnTo>
                          <a:pt x="1529" y="771"/>
                        </a:lnTo>
                        <a:lnTo>
                          <a:pt x="1571" y="776"/>
                        </a:lnTo>
                        <a:lnTo>
                          <a:pt x="1617" y="782"/>
                        </a:lnTo>
                        <a:lnTo>
                          <a:pt x="1714" y="797"/>
                        </a:lnTo>
                        <a:lnTo>
                          <a:pt x="1760" y="803"/>
                        </a:lnTo>
                        <a:lnTo>
                          <a:pt x="1800" y="806"/>
                        </a:lnTo>
                        <a:lnTo>
                          <a:pt x="1832" y="804"/>
                        </a:lnTo>
                        <a:lnTo>
                          <a:pt x="1827" y="805"/>
                        </a:lnTo>
                        <a:lnTo>
                          <a:pt x="1851" y="799"/>
                        </a:lnTo>
                        <a:lnTo>
                          <a:pt x="1839" y="805"/>
                        </a:lnTo>
                        <a:lnTo>
                          <a:pt x="1851" y="793"/>
                        </a:lnTo>
                        <a:lnTo>
                          <a:pt x="1845" y="809"/>
                        </a:lnTo>
                        <a:lnTo>
                          <a:pt x="1846" y="792"/>
                        </a:lnTo>
                        <a:lnTo>
                          <a:pt x="1846" y="800"/>
                        </a:lnTo>
                        <a:lnTo>
                          <a:pt x="1840" y="780"/>
                        </a:lnTo>
                        <a:lnTo>
                          <a:pt x="1831" y="759"/>
                        </a:lnTo>
                        <a:lnTo>
                          <a:pt x="1804" y="709"/>
                        </a:lnTo>
                        <a:cubicBezTo>
                          <a:pt x="1804" y="707"/>
                          <a:pt x="1803" y="706"/>
                          <a:pt x="1803" y="705"/>
                        </a:cubicBezTo>
                        <a:lnTo>
                          <a:pt x="1794" y="678"/>
                        </a:lnTo>
                        <a:cubicBezTo>
                          <a:pt x="1793" y="677"/>
                          <a:pt x="1793" y="675"/>
                          <a:pt x="1793" y="674"/>
                        </a:cubicBezTo>
                        <a:lnTo>
                          <a:pt x="1789" y="648"/>
                        </a:lnTo>
                        <a:cubicBezTo>
                          <a:pt x="1788" y="646"/>
                          <a:pt x="1788" y="644"/>
                          <a:pt x="1789" y="642"/>
                        </a:cubicBezTo>
                        <a:lnTo>
                          <a:pt x="1795" y="587"/>
                        </a:lnTo>
                        <a:lnTo>
                          <a:pt x="1808" y="523"/>
                        </a:lnTo>
                        <a:lnTo>
                          <a:pt x="1823" y="463"/>
                        </a:lnTo>
                        <a:lnTo>
                          <a:pt x="1833" y="410"/>
                        </a:lnTo>
                        <a:lnTo>
                          <a:pt x="1839" y="361"/>
                        </a:lnTo>
                        <a:lnTo>
                          <a:pt x="1844" y="313"/>
                        </a:lnTo>
                        <a:lnTo>
                          <a:pt x="1843" y="275"/>
                        </a:lnTo>
                        <a:lnTo>
                          <a:pt x="1845" y="284"/>
                        </a:lnTo>
                        <a:lnTo>
                          <a:pt x="1834" y="255"/>
                        </a:lnTo>
                        <a:lnTo>
                          <a:pt x="1846" y="268"/>
                        </a:lnTo>
                        <a:lnTo>
                          <a:pt x="1832" y="261"/>
                        </a:lnTo>
                        <a:lnTo>
                          <a:pt x="1842" y="263"/>
                        </a:lnTo>
                        <a:lnTo>
                          <a:pt x="1820" y="263"/>
                        </a:lnTo>
                        <a:lnTo>
                          <a:pt x="1824" y="263"/>
                        </a:lnTo>
                        <a:lnTo>
                          <a:pt x="1770" y="272"/>
                        </a:lnTo>
                        <a:lnTo>
                          <a:pt x="1746" y="277"/>
                        </a:lnTo>
                        <a:lnTo>
                          <a:pt x="1726" y="280"/>
                        </a:lnTo>
                        <a:cubicBezTo>
                          <a:pt x="1724" y="280"/>
                          <a:pt x="1722" y="281"/>
                          <a:pt x="1720" y="280"/>
                        </a:cubicBezTo>
                        <a:lnTo>
                          <a:pt x="1710" y="279"/>
                        </a:lnTo>
                        <a:cubicBezTo>
                          <a:pt x="1703" y="279"/>
                          <a:pt x="1697" y="275"/>
                          <a:pt x="1693" y="270"/>
                        </a:cubicBezTo>
                        <a:cubicBezTo>
                          <a:pt x="1689" y="264"/>
                          <a:pt x="1688" y="257"/>
                          <a:pt x="1689" y="250"/>
                        </a:cubicBezTo>
                        <a:lnTo>
                          <a:pt x="1691" y="241"/>
                        </a:lnTo>
                        <a:cubicBezTo>
                          <a:pt x="1692" y="237"/>
                          <a:pt x="1694" y="233"/>
                          <a:pt x="1697" y="229"/>
                        </a:cubicBezTo>
                        <a:lnTo>
                          <a:pt x="1715" y="211"/>
                        </a:lnTo>
                        <a:lnTo>
                          <a:pt x="1748" y="184"/>
                        </a:lnTo>
                        <a:lnTo>
                          <a:pt x="1788" y="152"/>
                        </a:lnTo>
                        <a:lnTo>
                          <a:pt x="1835" y="117"/>
                        </a:lnTo>
                        <a:lnTo>
                          <a:pt x="1884" y="84"/>
                        </a:lnTo>
                        <a:lnTo>
                          <a:pt x="1931" y="55"/>
                        </a:lnTo>
                        <a:lnTo>
                          <a:pt x="1973" y="32"/>
                        </a:lnTo>
                        <a:cubicBezTo>
                          <a:pt x="1974" y="32"/>
                          <a:pt x="1975" y="31"/>
                          <a:pt x="1976" y="31"/>
                        </a:cubicBezTo>
                        <a:lnTo>
                          <a:pt x="2007" y="20"/>
                        </a:lnTo>
                        <a:cubicBezTo>
                          <a:pt x="2010" y="19"/>
                          <a:pt x="2013" y="18"/>
                          <a:pt x="2017" y="18"/>
                        </a:cubicBezTo>
                        <a:lnTo>
                          <a:pt x="2039" y="19"/>
                        </a:lnTo>
                        <a:cubicBezTo>
                          <a:pt x="2043" y="20"/>
                          <a:pt x="2048" y="21"/>
                          <a:pt x="2052" y="24"/>
                        </a:cubicBezTo>
                        <a:lnTo>
                          <a:pt x="2069" y="37"/>
                        </a:lnTo>
                        <a:cubicBezTo>
                          <a:pt x="2071" y="39"/>
                          <a:pt x="2073" y="42"/>
                          <a:pt x="2075" y="44"/>
                        </a:cubicBezTo>
                        <a:lnTo>
                          <a:pt x="2087" y="64"/>
                        </a:lnTo>
                        <a:cubicBezTo>
                          <a:pt x="2088" y="65"/>
                          <a:pt x="2088" y="66"/>
                          <a:pt x="2089" y="67"/>
                        </a:cubicBezTo>
                        <a:lnTo>
                          <a:pt x="2099" y="91"/>
                        </a:lnTo>
                        <a:lnTo>
                          <a:pt x="2108" y="116"/>
                        </a:lnTo>
                        <a:lnTo>
                          <a:pt x="2117" y="137"/>
                        </a:lnTo>
                        <a:lnTo>
                          <a:pt x="2115" y="132"/>
                        </a:lnTo>
                        <a:lnTo>
                          <a:pt x="2126" y="147"/>
                        </a:lnTo>
                        <a:lnTo>
                          <a:pt x="2114" y="139"/>
                        </a:lnTo>
                        <a:lnTo>
                          <a:pt x="2129" y="144"/>
                        </a:lnTo>
                        <a:lnTo>
                          <a:pt x="2113" y="144"/>
                        </a:lnTo>
                        <a:lnTo>
                          <a:pt x="2132" y="137"/>
                        </a:lnTo>
                        <a:lnTo>
                          <a:pt x="2126" y="140"/>
                        </a:lnTo>
                        <a:lnTo>
                          <a:pt x="2148" y="123"/>
                        </a:lnTo>
                        <a:lnTo>
                          <a:pt x="2168" y="102"/>
                        </a:lnTo>
                        <a:lnTo>
                          <a:pt x="2193" y="77"/>
                        </a:lnTo>
                        <a:lnTo>
                          <a:pt x="2215" y="52"/>
                        </a:lnTo>
                        <a:lnTo>
                          <a:pt x="2238" y="28"/>
                        </a:lnTo>
                        <a:lnTo>
                          <a:pt x="2259" y="11"/>
                        </a:lnTo>
                        <a:cubicBezTo>
                          <a:pt x="2261" y="9"/>
                          <a:pt x="2264" y="8"/>
                          <a:pt x="2267" y="7"/>
                        </a:cubicBezTo>
                        <a:lnTo>
                          <a:pt x="2282" y="2"/>
                        </a:lnTo>
                        <a:cubicBezTo>
                          <a:pt x="2288" y="0"/>
                          <a:pt x="2295" y="0"/>
                          <a:pt x="2300" y="3"/>
                        </a:cubicBezTo>
                        <a:lnTo>
                          <a:pt x="2310" y="8"/>
                        </a:lnTo>
                        <a:cubicBezTo>
                          <a:pt x="2316" y="11"/>
                          <a:pt x="2320" y="15"/>
                          <a:pt x="2322" y="21"/>
                        </a:cubicBezTo>
                        <a:lnTo>
                          <a:pt x="2327" y="34"/>
                        </a:lnTo>
                        <a:cubicBezTo>
                          <a:pt x="2327" y="35"/>
                          <a:pt x="2328" y="37"/>
                          <a:pt x="2328" y="39"/>
                        </a:cubicBezTo>
                        <a:lnTo>
                          <a:pt x="2331" y="59"/>
                        </a:lnTo>
                        <a:cubicBezTo>
                          <a:pt x="2331" y="60"/>
                          <a:pt x="2331" y="61"/>
                          <a:pt x="2331" y="62"/>
                        </a:cubicBezTo>
                        <a:lnTo>
                          <a:pt x="2331" y="85"/>
                        </a:lnTo>
                        <a:lnTo>
                          <a:pt x="2334" y="134"/>
                        </a:lnTo>
                        <a:lnTo>
                          <a:pt x="2334" y="130"/>
                        </a:lnTo>
                        <a:lnTo>
                          <a:pt x="2339" y="152"/>
                        </a:lnTo>
                        <a:lnTo>
                          <a:pt x="2336" y="146"/>
                        </a:lnTo>
                        <a:lnTo>
                          <a:pt x="2346" y="164"/>
                        </a:lnTo>
                        <a:lnTo>
                          <a:pt x="2342" y="158"/>
                        </a:lnTo>
                        <a:lnTo>
                          <a:pt x="2375" y="188"/>
                        </a:lnTo>
                        <a:lnTo>
                          <a:pt x="2371" y="185"/>
                        </a:lnTo>
                        <a:lnTo>
                          <a:pt x="2415" y="212"/>
                        </a:lnTo>
                        <a:lnTo>
                          <a:pt x="2457" y="231"/>
                        </a:lnTo>
                        <a:lnTo>
                          <a:pt x="2491" y="240"/>
                        </a:lnTo>
                        <a:lnTo>
                          <a:pt x="2480" y="240"/>
                        </a:lnTo>
                        <a:lnTo>
                          <a:pt x="2504" y="235"/>
                        </a:lnTo>
                        <a:lnTo>
                          <a:pt x="2491" y="242"/>
                        </a:lnTo>
                        <a:lnTo>
                          <a:pt x="2508" y="224"/>
                        </a:lnTo>
                        <a:lnTo>
                          <a:pt x="2521" y="206"/>
                        </a:lnTo>
                        <a:cubicBezTo>
                          <a:pt x="2523" y="204"/>
                          <a:pt x="2525" y="202"/>
                          <a:pt x="2527" y="200"/>
                        </a:cubicBezTo>
                        <a:lnTo>
                          <a:pt x="2542" y="190"/>
                        </a:lnTo>
                        <a:cubicBezTo>
                          <a:pt x="2551" y="184"/>
                          <a:pt x="2563" y="185"/>
                          <a:pt x="2572" y="193"/>
                        </a:cubicBezTo>
                        <a:lnTo>
                          <a:pt x="2582" y="202"/>
                        </a:lnTo>
                        <a:cubicBezTo>
                          <a:pt x="2585" y="205"/>
                          <a:pt x="2588" y="210"/>
                          <a:pt x="2589" y="215"/>
                        </a:cubicBezTo>
                        <a:lnTo>
                          <a:pt x="2593" y="234"/>
                        </a:lnTo>
                        <a:lnTo>
                          <a:pt x="2588" y="223"/>
                        </a:lnTo>
                        <a:lnTo>
                          <a:pt x="2601" y="239"/>
                        </a:lnTo>
                        <a:lnTo>
                          <a:pt x="2588" y="231"/>
                        </a:lnTo>
                        <a:lnTo>
                          <a:pt x="2601" y="234"/>
                        </a:lnTo>
                        <a:lnTo>
                          <a:pt x="2592" y="234"/>
                        </a:lnTo>
                        <a:lnTo>
                          <a:pt x="2613" y="231"/>
                        </a:lnTo>
                        <a:lnTo>
                          <a:pt x="2608" y="232"/>
                        </a:lnTo>
                        <a:lnTo>
                          <a:pt x="2639" y="221"/>
                        </a:lnTo>
                        <a:lnTo>
                          <a:pt x="2678" y="204"/>
                        </a:lnTo>
                        <a:lnTo>
                          <a:pt x="2724" y="181"/>
                        </a:lnTo>
                        <a:lnTo>
                          <a:pt x="2774" y="157"/>
                        </a:lnTo>
                        <a:lnTo>
                          <a:pt x="2824" y="132"/>
                        </a:lnTo>
                        <a:lnTo>
                          <a:pt x="2872" y="111"/>
                        </a:lnTo>
                        <a:lnTo>
                          <a:pt x="2913" y="96"/>
                        </a:lnTo>
                        <a:cubicBezTo>
                          <a:pt x="2915" y="95"/>
                          <a:pt x="2916" y="95"/>
                          <a:pt x="2918" y="95"/>
                        </a:cubicBezTo>
                        <a:lnTo>
                          <a:pt x="2949" y="90"/>
                        </a:lnTo>
                        <a:close/>
                        <a:moveTo>
                          <a:pt x="2925" y="142"/>
                        </a:moveTo>
                        <a:lnTo>
                          <a:pt x="2930" y="141"/>
                        </a:lnTo>
                        <a:lnTo>
                          <a:pt x="2891" y="156"/>
                        </a:lnTo>
                        <a:lnTo>
                          <a:pt x="2845" y="175"/>
                        </a:lnTo>
                        <a:lnTo>
                          <a:pt x="2795" y="200"/>
                        </a:lnTo>
                        <a:lnTo>
                          <a:pt x="2745" y="224"/>
                        </a:lnTo>
                        <a:lnTo>
                          <a:pt x="2697" y="247"/>
                        </a:lnTo>
                        <a:lnTo>
                          <a:pt x="2655" y="266"/>
                        </a:lnTo>
                        <a:lnTo>
                          <a:pt x="2624" y="277"/>
                        </a:lnTo>
                        <a:cubicBezTo>
                          <a:pt x="2623" y="278"/>
                          <a:pt x="2621" y="278"/>
                          <a:pt x="2620" y="278"/>
                        </a:cubicBezTo>
                        <a:lnTo>
                          <a:pt x="2599" y="281"/>
                        </a:lnTo>
                        <a:cubicBezTo>
                          <a:pt x="2596" y="282"/>
                          <a:pt x="2593" y="282"/>
                          <a:pt x="2590" y="281"/>
                        </a:cubicBezTo>
                        <a:lnTo>
                          <a:pt x="2577" y="278"/>
                        </a:lnTo>
                        <a:cubicBezTo>
                          <a:pt x="2572" y="277"/>
                          <a:pt x="2567" y="274"/>
                          <a:pt x="2564" y="270"/>
                        </a:cubicBezTo>
                        <a:lnTo>
                          <a:pt x="2551" y="254"/>
                        </a:lnTo>
                        <a:cubicBezTo>
                          <a:pt x="2548" y="251"/>
                          <a:pt x="2547" y="247"/>
                          <a:pt x="2546" y="243"/>
                        </a:cubicBezTo>
                        <a:lnTo>
                          <a:pt x="2542" y="224"/>
                        </a:lnTo>
                        <a:lnTo>
                          <a:pt x="2549" y="237"/>
                        </a:lnTo>
                        <a:lnTo>
                          <a:pt x="2539" y="228"/>
                        </a:lnTo>
                        <a:lnTo>
                          <a:pt x="2569" y="230"/>
                        </a:lnTo>
                        <a:lnTo>
                          <a:pt x="2554" y="240"/>
                        </a:lnTo>
                        <a:lnTo>
                          <a:pt x="2560" y="235"/>
                        </a:lnTo>
                        <a:lnTo>
                          <a:pt x="2543" y="257"/>
                        </a:lnTo>
                        <a:lnTo>
                          <a:pt x="2526" y="275"/>
                        </a:lnTo>
                        <a:cubicBezTo>
                          <a:pt x="2523" y="279"/>
                          <a:pt x="2518" y="281"/>
                          <a:pt x="2513" y="282"/>
                        </a:cubicBezTo>
                        <a:lnTo>
                          <a:pt x="2489" y="287"/>
                        </a:lnTo>
                        <a:cubicBezTo>
                          <a:pt x="2485" y="288"/>
                          <a:pt x="2481" y="288"/>
                          <a:pt x="2478" y="286"/>
                        </a:cubicBezTo>
                        <a:lnTo>
                          <a:pt x="2438" y="274"/>
                        </a:lnTo>
                        <a:lnTo>
                          <a:pt x="2390" y="253"/>
                        </a:lnTo>
                        <a:lnTo>
                          <a:pt x="2346" y="226"/>
                        </a:lnTo>
                        <a:cubicBezTo>
                          <a:pt x="2345" y="225"/>
                          <a:pt x="2343" y="224"/>
                          <a:pt x="2342" y="223"/>
                        </a:cubicBezTo>
                        <a:lnTo>
                          <a:pt x="2309" y="193"/>
                        </a:lnTo>
                        <a:cubicBezTo>
                          <a:pt x="2307" y="191"/>
                          <a:pt x="2306" y="189"/>
                          <a:pt x="2304" y="187"/>
                        </a:cubicBezTo>
                        <a:lnTo>
                          <a:pt x="2294" y="169"/>
                        </a:lnTo>
                        <a:cubicBezTo>
                          <a:pt x="2293" y="167"/>
                          <a:pt x="2293" y="165"/>
                          <a:pt x="2292" y="163"/>
                        </a:cubicBezTo>
                        <a:lnTo>
                          <a:pt x="2287" y="141"/>
                        </a:lnTo>
                        <a:cubicBezTo>
                          <a:pt x="2287" y="140"/>
                          <a:pt x="2287" y="138"/>
                          <a:pt x="2287" y="137"/>
                        </a:cubicBezTo>
                        <a:lnTo>
                          <a:pt x="2283" y="85"/>
                        </a:lnTo>
                        <a:lnTo>
                          <a:pt x="2283" y="62"/>
                        </a:lnTo>
                        <a:lnTo>
                          <a:pt x="2284" y="66"/>
                        </a:lnTo>
                        <a:lnTo>
                          <a:pt x="2281" y="46"/>
                        </a:lnTo>
                        <a:lnTo>
                          <a:pt x="2282" y="51"/>
                        </a:lnTo>
                        <a:lnTo>
                          <a:pt x="2277" y="38"/>
                        </a:lnTo>
                        <a:lnTo>
                          <a:pt x="2289" y="51"/>
                        </a:lnTo>
                        <a:lnTo>
                          <a:pt x="2279" y="46"/>
                        </a:lnTo>
                        <a:lnTo>
                          <a:pt x="2297" y="47"/>
                        </a:lnTo>
                        <a:lnTo>
                          <a:pt x="2282" y="52"/>
                        </a:lnTo>
                        <a:lnTo>
                          <a:pt x="2290" y="48"/>
                        </a:lnTo>
                        <a:lnTo>
                          <a:pt x="2272" y="62"/>
                        </a:lnTo>
                        <a:lnTo>
                          <a:pt x="2251" y="83"/>
                        </a:lnTo>
                        <a:lnTo>
                          <a:pt x="2228" y="110"/>
                        </a:lnTo>
                        <a:lnTo>
                          <a:pt x="2202" y="136"/>
                        </a:lnTo>
                        <a:lnTo>
                          <a:pt x="2177" y="161"/>
                        </a:lnTo>
                        <a:lnTo>
                          <a:pt x="2155" y="178"/>
                        </a:lnTo>
                        <a:cubicBezTo>
                          <a:pt x="2153" y="180"/>
                          <a:pt x="2151" y="181"/>
                          <a:pt x="2149" y="182"/>
                        </a:cubicBezTo>
                        <a:lnTo>
                          <a:pt x="2130" y="189"/>
                        </a:lnTo>
                        <a:cubicBezTo>
                          <a:pt x="2125" y="191"/>
                          <a:pt x="2119" y="191"/>
                          <a:pt x="2114" y="189"/>
                        </a:cubicBezTo>
                        <a:lnTo>
                          <a:pt x="2099" y="184"/>
                        </a:lnTo>
                        <a:cubicBezTo>
                          <a:pt x="2094" y="183"/>
                          <a:pt x="2090" y="180"/>
                          <a:pt x="2087" y="176"/>
                        </a:cubicBezTo>
                        <a:lnTo>
                          <a:pt x="2076" y="161"/>
                        </a:lnTo>
                        <a:cubicBezTo>
                          <a:pt x="2075" y="159"/>
                          <a:pt x="2074" y="158"/>
                          <a:pt x="2074" y="156"/>
                        </a:cubicBezTo>
                        <a:lnTo>
                          <a:pt x="2063" y="133"/>
                        </a:lnTo>
                        <a:lnTo>
                          <a:pt x="2054" y="110"/>
                        </a:lnTo>
                        <a:lnTo>
                          <a:pt x="2044" y="86"/>
                        </a:lnTo>
                        <a:lnTo>
                          <a:pt x="2046" y="89"/>
                        </a:lnTo>
                        <a:lnTo>
                          <a:pt x="2034" y="69"/>
                        </a:lnTo>
                        <a:lnTo>
                          <a:pt x="2040" y="76"/>
                        </a:lnTo>
                        <a:lnTo>
                          <a:pt x="2023" y="63"/>
                        </a:lnTo>
                        <a:lnTo>
                          <a:pt x="2036" y="67"/>
                        </a:lnTo>
                        <a:lnTo>
                          <a:pt x="2014" y="66"/>
                        </a:lnTo>
                        <a:lnTo>
                          <a:pt x="2023" y="65"/>
                        </a:lnTo>
                        <a:lnTo>
                          <a:pt x="1992" y="76"/>
                        </a:lnTo>
                        <a:lnTo>
                          <a:pt x="1996" y="75"/>
                        </a:lnTo>
                        <a:lnTo>
                          <a:pt x="1956" y="96"/>
                        </a:lnTo>
                        <a:lnTo>
                          <a:pt x="1911" y="123"/>
                        </a:lnTo>
                        <a:lnTo>
                          <a:pt x="1864" y="156"/>
                        </a:lnTo>
                        <a:lnTo>
                          <a:pt x="1818" y="189"/>
                        </a:lnTo>
                        <a:lnTo>
                          <a:pt x="1779" y="221"/>
                        </a:lnTo>
                        <a:lnTo>
                          <a:pt x="1749" y="245"/>
                        </a:lnTo>
                        <a:lnTo>
                          <a:pt x="1731" y="263"/>
                        </a:lnTo>
                        <a:lnTo>
                          <a:pt x="1738" y="252"/>
                        </a:lnTo>
                        <a:lnTo>
                          <a:pt x="1736" y="261"/>
                        </a:lnTo>
                        <a:lnTo>
                          <a:pt x="1715" y="232"/>
                        </a:lnTo>
                        <a:lnTo>
                          <a:pt x="1725" y="233"/>
                        </a:lnTo>
                        <a:lnTo>
                          <a:pt x="1719" y="233"/>
                        </a:lnTo>
                        <a:lnTo>
                          <a:pt x="1737" y="230"/>
                        </a:lnTo>
                        <a:lnTo>
                          <a:pt x="1763" y="225"/>
                        </a:lnTo>
                        <a:lnTo>
                          <a:pt x="1817" y="216"/>
                        </a:lnTo>
                        <a:cubicBezTo>
                          <a:pt x="1818" y="216"/>
                          <a:pt x="1819" y="215"/>
                          <a:pt x="1820" y="215"/>
                        </a:cubicBezTo>
                        <a:lnTo>
                          <a:pt x="1842" y="215"/>
                        </a:lnTo>
                        <a:cubicBezTo>
                          <a:pt x="1846" y="215"/>
                          <a:pt x="1850" y="216"/>
                          <a:pt x="1853" y="218"/>
                        </a:cubicBezTo>
                        <a:lnTo>
                          <a:pt x="1867" y="225"/>
                        </a:lnTo>
                        <a:cubicBezTo>
                          <a:pt x="1873" y="228"/>
                          <a:pt x="1877" y="232"/>
                          <a:pt x="1879" y="238"/>
                        </a:cubicBezTo>
                        <a:lnTo>
                          <a:pt x="1890" y="267"/>
                        </a:lnTo>
                        <a:cubicBezTo>
                          <a:pt x="1891" y="270"/>
                          <a:pt x="1891" y="273"/>
                          <a:pt x="1891" y="275"/>
                        </a:cubicBezTo>
                        <a:lnTo>
                          <a:pt x="1891" y="318"/>
                        </a:lnTo>
                        <a:lnTo>
                          <a:pt x="1886" y="366"/>
                        </a:lnTo>
                        <a:lnTo>
                          <a:pt x="1880" y="419"/>
                        </a:lnTo>
                        <a:lnTo>
                          <a:pt x="1870" y="474"/>
                        </a:lnTo>
                        <a:lnTo>
                          <a:pt x="1855" y="533"/>
                        </a:lnTo>
                        <a:lnTo>
                          <a:pt x="1842" y="592"/>
                        </a:lnTo>
                        <a:lnTo>
                          <a:pt x="1836" y="647"/>
                        </a:lnTo>
                        <a:lnTo>
                          <a:pt x="1836" y="641"/>
                        </a:lnTo>
                        <a:lnTo>
                          <a:pt x="1840" y="667"/>
                        </a:lnTo>
                        <a:lnTo>
                          <a:pt x="1839" y="663"/>
                        </a:lnTo>
                        <a:lnTo>
                          <a:pt x="1848" y="690"/>
                        </a:lnTo>
                        <a:lnTo>
                          <a:pt x="1847" y="686"/>
                        </a:lnTo>
                        <a:lnTo>
                          <a:pt x="1874" y="739"/>
                        </a:lnTo>
                        <a:lnTo>
                          <a:pt x="1886" y="767"/>
                        </a:lnTo>
                        <a:lnTo>
                          <a:pt x="1892" y="787"/>
                        </a:lnTo>
                        <a:cubicBezTo>
                          <a:pt x="1893" y="789"/>
                          <a:pt x="1894" y="792"/>
                          <a:pt x="1893" y="795"/>
                        </a:cubicBezTo>
                        <a:lnTo>
                          <a:pt x="1892" y="812"/>
                        </a:lnTo>
                        <a:cubicBezTo>
                          <a:pt x="1892" y="818"/>
                          <a:pt x="1890" y="823"/>
                          <a:pt x="1885" y="827"/>
                        </a:cubicBezTo>
                        <a:lnTo>
                          <a:pt x="1873" y="839"/>
                        </a:lnTo>
                        <a:cubicBezTo>
                          <a:pt x="1870" y="843"/>
                          <a:pt x="1867" y="845"/>
                          <a:pt x="1862" y="846"/>
                        </a:cubicBezTo>
                        <a:lnTo>
                          <a:pt x="1838" y="852"/>
                        </a:lnTo>
                        <a:cubicBezTo>
                          <a:pt x="1837" y="852"/>
                          <a:pt x="1835" y="852"/>
                          <a:pt x="1833" y="852"/>
                        </a:cubicBezTo>
                        <a:lnTo>
                          <a:pt x="1797" y="853"/>
                        </a:lnTo>
                        <a:lnTo>
                          <a:pt x="1753" y="850"/>
                        </a:lnTo>
                        <a:lnTo>
                          <a:pt x="1707" y="844"/>
                        </a:lnTo>
                        <a:lnTo>
                          <a:pt x="1610" y="829"/>
                        </a:lnTo>
                        <a:lnTo>
                          <a:pt x="1566" y="823"/>
                        </a:lnTo>
                        <a:lnTo>
                          <a:pt x="1530" y="819"/>
                        </a:lnTo>
                        <a:lnTo>
                          <a:pt x="1460" y="820"/>
                        </a:lnTo>
                        <a:lnTo>
                          <a:pt x="1391" y="825"/>
                        </a:lnTo>
                        <a:lnTo>
                          <a:pt x="1332" y="826"/>
                        </a:lnTo>
                        <a:lnTo>
                          <a:pt x="1311" y="824"/>
                        </a:lnTo>
                        <a:cubicBezTo>
                          <a:pt x="1309" y="824"/>
                          <a:pt x="1307" y="824"/>
                          <a:pt x="1305" y="823"/>
                        </a:cubicBezTo>
                        <a:lnTo>
                          <a:pt x="1291" y="818"/>
                        </a:lnTo>
                        <a:cubicBezTo>
                          <a:pt x="1286" y="816"/>
                          <a:pt x="1281" y="812"/>
                          <a:pt x="1278" y="806"/>
                        </a:cubicBezTo>
                        <a:lnTo>
                          <a:pt x="1273" y="796"/>
                        </a:lnTo>
                        <a:cubicBezTo>
                          <a:pt x="1270" y="790"/>
                          <a:pt x="1270" y="783"/>
                          <a:pt x="1272" y="777"/>
                        </a:cubicBezTo>
                        <a:lnTo>
                          <a:pt x="1278" y="762"/>
                        </a:lnTo>
                        <a:cubicBezTo>
                          <a:pt x="1279" y="760"/>
                          <a:pt x="1280" y="758"/>
                          <a:pt x="1281" y="757"/>
                        </a:cubicBezTo>
                        <a:lnTo>
                          <a:pt x="1294" y="739"/>
                        </a:lnTo>
                        <a:lnTo>
                          <a:pt x="1310" y="719"/>
                        </a:lnTo>
                        <a:lnTo>
                          <a:pt x="1324" y="703"/>
                        </a:lnTo>
                        <a:lnTo>
                          <a:pt x="1335" y="687"/>
                        </a:lnTo>
                        <a:lnTo>
                          <a:pt x="1332" y="692"/>
                        </a:lnTo>
                        <a:lnTo>
                          <a:pt x="1337" y="679"/>
                        </a:lnTo>
                        <a:lnTo>
                          <a:pt x="1342" y="704"/>
                        </a:lnTo>
                        <a:lnTo>
                          <a:pt x="1335" y="697"/>
                        </a:lnTo>
                        <a:lnTo>
                          <a:pt x="1352" y="704"/>
                        </a:lnTo>
                        <a:lnTo>
                          <a:pt x="1333" y="704"/>
                        </a:lnTo>
                        <a:lnTo>
                          <a:pt x="1338" y="704"/>
                        </a:lnTo>
                        <a:lnTo>
                          <a:pt x="1311" y="709"/>
                        </a:lnTo>
                        <a:lnTo>
                          <a:pt x="1276" y="718"/>
                        </a:lnTo>
                        <a:lnTo>
                          <a:pt x="1236" y="731"/>
                        </a:lnTo>
                        <a:lnTo>
                          <a:pt x="1153" y="752"/>
                        </a:lnTo>
                        <a:lnTo>
                          <a:pt x="1118" y="757"/>
                        </a:lnTo>
                        <a:cubicBezTo>
                          <a:pt x="1117" y="757"/>
                          <a:pt x="1116" y="757"/>
                          <a:pt x="1114" y="757"/>
                        </a:cubicBezTo>
                        <a:lnTo>
                          <a:pt x="1086" y="757"/>
                        </a:lnTo>
                        <a:cubicBezTo>
                          <a:pt x="1083" y="757"/>
                          <a:pt x="1080" y="757"/>
                          <a:pt x="1077" y="756"/>
                        </a:cubicBezTo>
                        <a:lnTo>
                          <a:pt x="1058" y="748"/>
                        </a:lnTo>
                        <a:cubicBezTo>
                          <a:pt x="1056" y="746"/>
                          <a:pt x="1053" y="745"/>
                          <a:pt x="1051" y="743"/>
                        </a:cubicBezTo>
                        <a:lnTo>
                          <a:pt x="1037" y="730"/>
                        </a:lnTo>
                        <a:cubicBezTo>
                          <a:pt x="1035" y="728"/>
                          <a:pt x="1033" y="726"/>
                          <a:pt x="1032" y="723"/>
                        </a:cubicBezTo>
                        <a:lnTo>
                          <a:pt x="1013" y="686"/>
                        </a:lnTo>
                        <a:lnTo>
                          <a:pt x="994" y="650"/>
                        </a:lnTo>
                        <a:lnTo>
                          <a:pt x="1000" y="657"/>
                        </a:lnTo>
                        <a:lnTo>
                          <a:pt x="985" y="644"/>
                        </a:lnTo>
                        <a:lnTo>
                          <a:pt x="993" y="648"/>
                        </a:lnTo>
                        <a:lnTo>
                          <a:pt x="973" y="641"/>
                        </a:lnTo>
                        <a:lnTo>
                          <a:pt x="979" y="642"/>
                        </a:lnTo>
                        <a:lnTo>
                          <a:pt x="955" y="640"/>
                        </a:lnTo>
                        <a:lnTo>
                          <a:pt x="924" y="642"/>
                        </a:lnTo>
                        <a:lnTo>
                          <a:pt x="849" y="653"/>
                        </a:lnTo>
                        <a:lnTo>
                          <a:pt x="852" y="652"/>
                        </a:lnTo>
                        <a:lnTo>
                          <a:pt x="776" y="675"/>
                        </a:lnTo>
                        <a:lnTo>
                          <a:pt x="780" y="674"/>
                        </a:lnTo>
                        <a:lnTo>
                          <a:pt x="749" y="689"/>
                        </a:lnTo>
                        <a:lnTo>
                          <a:pt x="720" y="709"/>
                        </a:lnTo>
                        <a:lnTo>
                          <a:pt x="724" y="706"/>
                        </a:lnTo>
                        <a:lnTo>
                          <a:pt x="700" y="732"/>
                        </a:lnTo>
                        <a:lnTo>
                          <a:pt x="703" y="729"/>
                        </a:lnTo>
                        <a:lnTo>
                          <a:pt x="682" y="761"/>
                        </a:lnTo>
                        <a:lnTo>
                          <a:pt x="683" y="758"/>
                        </a:lnTo>
                        <a:lnTo>
                          <a:pt x="648" y="834"/>
                        </a:lnTo>
                        <a:lnTo>
                          <a:pt x="617" y="913"/>
                        </a:lnTo>
                        <a:lnTo>
                          <a:pt x="601" y="948"/>
                        </a:lnTo>
                        <a:lnTo>
                          <a:pt x="586" y="975"/>
                        </a:lnTo>
                        <a:cubicBezTo>
                          <a:pt x="586" y="976"/>
                          <a:pt x="585" y="978"/>
                          <a:pt x="584" y="979"/>
                        </a:cubicBezTo>
                        <a:lnTo>
                          <a:pt x="568" y="998"/>
                        </a:lnTo>
                        <a:cubicBezTo>
                          <a:pt x="567" y="999"/>
                          <a:pt x="565" y="1000"/>
                          <a:pt x="564" y="1002"/>
                        </a:cubicBezTo>
                        <a:lnTo>
                          <a:pt x="547" y="1015"/>
                        </a:lnTo>
                        <a:cubicBezTo>
                          <a:pt x="546" y="1016"/>
                          <a:pt x="544" y="1016"/>
                          <a:pt x="543" y="1017"/>
                        </a:cubicBezTo>
                        <a:lnTo>
                          <a:pt x="510" y="1032"/>
                        </a:lnTo>
                        <a:lnTo>
                          <a:pt x="481" y="1045"/>
                        </a:lnTo>
                        <a:lnTo>
                          <a:pt x="488" y="1040"/>
                        </a:lnTo>
                        <a:lnTo>
                          <a:pt x="476" y="1052"/>
                        </a:lnTo>
                        <a:lnTo>
                          <a:pt x="481" y="1047"/>
                        </a:lnTo>
                        <a:lnTo>
                          <a:pt x="472" y="1064"/>
                        </a:lnTo>
                        <a:lnTo>
                          <a:pt x="474" y="1058"/>
                        </a:lnTo>
                        <a:lnTo>
                          <a:pt x="468" y="1080"/>
                        </a:lnTo>
                        <a:lnTo>
                          <a:pt x="465" y="1108"/>
                        </a:lnTo>
                        <a:lnTo>
                          <a:pt x="464" y="1179"/>
                        </a:lnTo>
                        <a:lnTo>
                          <a:pt x="464" y="1249"/>
                        </a:lnTo>
                        <a:lnTo>
                          <a:pt x="461" y="1276"/>
                        </a:lnTo>
                        <a:cubicBezTo>
                          <a:pt x="461" y="1277"/>
                          <a:pt x="461" y="1279"/>
                          <a:pt x="461" y="1280"/>
                        </a:cubicBezTo>
                        <a:lnTo>
                          <a:pt x="456" y="1298"/>
                        </a:lnTo>
                        <a:cubicBezTo>
                          <a:pt x="454" y="1302"/>
                          <a:pt x="452" y="1306"/>
                          <a:pt x="449" y="1308"/>
                        </a:cubicBezTo>
                        <a:lnTo>
                          <a:pt x="440" y="1317"/>
                        </a:lnTo>
                        <a:cubicBezTo>
                          <a:pt x="436" y="1322"/>
                          <a:pt x="429" y="1325"/>
                          <a:pt x="422" y="1324"/>
                        </a:cubicBezTo>
                        <a:lnTo>
                          <a:pt x="408" y="1323"/>
                        </a:lnTo>
                        <a:cubicBezTo>
                          <a:pt x="405" y="1323"/>
                          <a:pt x="402" y="1322"/>
                          <a:pt x="399" y="1321"/>
                        </a:cubicBezTo>
                        <a:lnTo>
                          <a:pt x="367" y="1305"/>
                        </a:lnTo>
                        <a:lnTo>
                          <a:pt x="338" y="1289"/>
                        </a:lnTo>
                        <a:lnTo>
                          <a:pt x="347" y="1292"/>
                        </a:lnTo>
                        <a:lnTo>
                          <a:pt x="338" y="1291"/>
                        </a:lnTo>
                        <a:lnTo>
                          <a:pt x="360" y="1281"/>
                        </a:lnTo>
                        <a:lnTo>
                          <a:pt x="355" y="1288"/>
                        </a:lnTo>
                        <a:lnTo>
                          <a:pt x="359" y="1273"/>
                        </a:lnTo>
                        <a:lnTo>
                          <a:pt x="360" y="1290"/>
                        </a:lnTo>
                        <a:lnTo>
                          <a:pt x="360" y="1285"/>
                        </a:lnTo>
                        <a:lnTo>
                          <a:pt x="366" y="1310"/>
                        </a:lnTo>
                        <a:lnTo>
                          <a:pt x="389" y="1375"/>
                        </a:lnTo>
                        <a:lnTo>
                          <a:pt x="402" y="1408"/>
                        </a:lnTo>
                        <a:lnTo>
                          <a:pt x="414" y="1439"/>
                        </a:lnTo>
                        <a:lnTo>
                          <a:pt x="423" y="1464"/>
                        </a:lnTo>
                        <a:lnTo>
                          <a:pt x="429" y="1482"/>
                        </a:lnTo>
                        <a:lnTo>
                          <a:pt x="430" y="1487"/>
                        </a:lnTo>
                        <a:cubicBezTo>
                          <a:pt x="432" y="1499"/>
                          <a:pt x="426" y="1510"/>
                          <a:pt x="414" y="1514"/>
                        </a:cubicBezTo>
                        <a:cubicBezTo>
                          <a:pt x="403" y="1518"/>
                          <a:pt x="390" y="1513"/>
                          <a:pt x="385" y="1502"/>
                        </a:cubicBezTo>
                        <a:lnTo>
                          <a:pt x="383" y="1498"/>
                        </a:lnTo>
                        <a:cubicBezTo>
                          <a:pt x="382" y="1497"/>
                          <a:pt x="382" y="1496"/>
                          <a:pt x="381" y="1494"/>
                        </a:cubicBezTo>
                        <a:lnTo>
                          <a:pt x="379" y="1486"/>
                        </a:lnTo>
                        <a:lnTo>
                          <a:pt x="375" y="1475"/>
                        </a:lnTo>
                        <a:lnTo>
                          <a:pt x="362" y="1447"/>
                        </a:lnTo>
                        <a:lnTo>
                          <a:pt x="365" y="1451"/>
                        </a:lnTo>
                        <a:lnTo>
                          <a:pt x="358" y="1442"/>
                        </a:lnTo>
                        <a:lnTo>
                          <a:pt x="366" y="1449"/>
                        </a:lnTo>
                        <a:lnTo>
                          <a:pt x="360" y="1446"/>
                        </a:lnTo>
                        <a:lnTo>
                          <a:pt x="384" y="1444"/>
                        </a:lnTo>
                        <a:lnTo>
                          <a:pt x="378" y="1448"/>
                        </a:lnTo>
                        <a:lnTo>
                          <a:pt x="383" y="1443"/>
                        </a:lnTo>
                        <a:lnTo>
                          <a:pt x="378" y="1449"/>
                        </a:lnTo>
                        <a:lnTo>
                          <a:pt x="363" y="1476"/>
                        </a:lnTo>
                        <a:lnTo>
                          <a:pt x="347" y="1502"/>
                        </a:lnTo>
                        <a:cubicBezTo>
                          <a:pt x="346" y="1504"/>
                          <a:pt x="344" y="1506"/>
                          <a:pt x="342" y="1508"/>
                        </a:cubicBezTo>
                        <a:lnTo>
                          <a:pt x="324" y="1523"/>
                        </a:lnTo>
                        <a:cubicBezTo>
                          <a:pt x="319" y="1527"/>
                          <a:pt x="312" y="1529"/>
                          <a:pt x="305" y="1528"/>
                        </a:cubicBezTo>
                        <a:lnTo>
                          <a:pt x="284" y="1525"/>
                        </a:lnTo>
                        <a:cubicBezTo>
                          <a:pt x="281" y="1525"/>
                          <a:pt x="278" y="1524"/>
                          <a:pt x="275" y="1522"/>
                        </a:cubicBezTo>
                        <a:lnTo>
                          <a:pt x="251" y="1508"/>
                        </a:lnTo>
                        <a:lnTo>
                          <a:pt x="228" y="1494"/>
                        </a:lnTo>
                        <a:lnTo>
                          <a:pt x="236" y="1497"/>
                        </a:lnTo>
                        <a:lnTo>
                          <a:pt x="216" y="1493"/>
                        </a:lnTo>
                        <a:lnTo>
                          <a:pt x="229" y="1492"/>
                        </a:lnTo>
                        <a:lnTo>
                          <a:pt x="213" y="1498"/>
                        </a:lnTo>
                        <a:lnTo>
                          <a:pt x="220" y="1494"/>
                        </a:lnTo>
                        <a:lnTo>
                          <a:pt x="206" y="1506"/>
                        </a:lnTo>
                        <a:lnTo>
                          <a:pt x="211" y="1500"/>
                        </a:lnTo>
                        <a:lnTo>
                          <a:pt x="199" y="1520"/>
                        </a:lnTo>
                        <a:lnTo>
                          <a:pt x="201" y="1515"/>
                        </a:lnTo>
                        <a:lnTo>
                          <a:pt x="191" y="1545"/>
                        </a:lnTo>
                        <a:lnTo>
                          <a:pt x="182" y="1590"/>
                        </a:lnTo>
                        <a:lnTo>
                          <a:pt x="176" y="1650"/>
                        </a:lnTo>
                        <a:lnTo>
                          <a:pt x="169" y="1720"/>
                        </a:lnTo>
                        <a:lnTo>
                          <a:pt x="154" y="1795"/>
                        </a:lnTo>
                        <a:lnTo>
                          <a:pt x="142" y="1837"/>
                        </a:lnTo>
                        <a:lnTo>
                          <a:pt x="126" y="1881"/>
                        </a:lnTo>
                        <a:lnTo>
                          <a:pt x="87" y="1977"/>
                        </a:lnTo>
                        <a:lnTo>
                          <a:pt x="69" y="2023"/>
                        </a:lnTo>
                        <a:lnTo>
                          <a:pt x="56" y="2064"/>
                        </a:lnTo>
                        <a:lnTo>
                          <a:pt x="48" y="2101"/>
                        </a:lnTo>
                        <a:lnTo>
                          <a:pt x="48" y="2095"/>
                        </a:lnTo>
                        <a:lnTo>
                          <a:pt x="49" y="2125"/>
                        </a:lnTo>
                        <a:lnTo>
                          <a:pt x="47" y="2114"/>
                        </a:lnTo>
                        <a:lnTo>
                          <a:pt x="58" y="2135"/>
                        </a:lnTo>
                        <a:lnTo>
                          <a:pt x="50" y="2126"/>
                        </a:lnTo>
                        <a:lnTo>
                          <a:pt x="70" y="2139"/>
                        </a:lnTo>
                        <a:lnTo>
                          <a:pt x="64" y="2137"/>
                        </a:lnTo>
                        <a:lnTo>
                          <a:pt x="90" y="2145"/>
                        </a:lnTo>
                        <a:lnTo>
                          <a:pt x="86" y="2144"/>
                        </a:lnTo>
                        <a:lnTo>
                          <a:pt x="114" y="2148"/>
                        </a:lnTo>
                        <a:lnTo>
                          <a:pt x="178" y="2153"/>
                        </a:lnTo>
                        <a:lnTo>
                          <a:pt x="204" y="2157"/>
                        </a:lnTo>
                        <a:cubicBezTo>
                          <a:pt x="206" y="2157"/>
                          <a:pt x="207" y="2157"/>
                          <a:pt x="208" y="2158"/>
                        </a:cubicBezTo>
                        <a:lnTo>
                          <a:pt x="228" y="2165"/>
                        </a:lnTo>
                        <a:cubicBezTo>
                          <a:pt x="231" y="2166"/>
                          <a:pt x="233" y="2167"/>
                          <a:pt x="234" y="2168"/>
                        </a:cubicBezTo>
                        <a:lnTo>
                          <a:pt x="259" y="2186"/>
                        </a:lnTo>
                        <a:cubicBezTo>
                          <a:pt x="261" y="2187"/>
                          <a:pt x="263" y="2188"/>
                          <a:pt x="264" y="2190"/>
                        </a:cubicBezTo>
                        <a:lnTo>
                          <a:pt x="280" y="2209"/>
                        </a:lnTo>
                        <a:cubicBezTo>
                          <a:pt x="281" y="2211"/>
                          <a:pt x="283" y="2213"/>
                          <a:pt x="283" y="2215"/>
                        </a:cubicBezTo>
                        <a:lnTo>
                          <a:pt x="294" y="2239"/>
                        </a:lnTo>
                        <a:lnTo>
                          <a:pt x="305" y="2268"/>
                        </a:lnTo>
                        <a:lnTo>
                          <a:pt x="318" y="2308"/>
                        </a:lnTo>
                        <a:lnTo>
                          <a:pt x="328" y="2354"/>
                        </a:lnTo>
                        <a:lnTo>
                          <a:pt x="337" y="2401"/>
                        </a:lnTo>
                        <a:lnTo>
                          <a:pt x="341" y="2442"/>
                        </a:lnTo>
                        <a:cubicBezTo>
                          <a:pt x="341" y="2444"/>
                          <a:pt x="342" y="2445"/>
                          <a:pt x="341" y="2447"/>
                        </a:cubicBezTo>
                        <a:lnTo>
                          <a:pt x="338" y="2484"/>
                        </a:lnTo>
                        <a:lnTo>
                          <a:pt x="330" y="2515"/>
                        </a:lnTo>
                        <a:lnTo>
                          <a:pt x="322" y="2542"/>
                        </a:lnTo>
                        <a:lnTo>
                          <a:pt x="323" y="2535"/>
                        </a:lnTo>
                        <a:lnTo>
                          <a:pt x="323" y="2559"/>
                        </a:lnTo>
                        <a:lnTo>
                          <a:pt x="321" y="2549"/>
                        </a:lnTo>
                        <a:lnTo>
                          <a:pt x="331" y="2569"/>
                        </a:lnTo>
                        <a:lnTo>
                          <a:pt x="327" y="2563"/>
                        </a:lnTo>
                        <a:lnTo>
                          <a:pt x="342" y="2579"/>
                        </a:lnTo>
                        <a:lnTo>
                          <a:pt x="338" y="2576"/>
                        </a:lnTo>
                        <a:lnTo>
                          <a:pt x="373" y="2601"/>
                        </a:lnTo>
                        <a:lnTo>
                          <a:pt x="391" y="2611"/>
                        </a:lnTo>
                        <a:lnTo>
                          <a:pt x="417" y="2621"/>
                        </a:lnTo>
                        <a:lnTo>
                          <a:pt x="443" y="2633"/>
                        </a:lnTo>
                        <a:lnTo>
                          <a:pt x="463" y="2645"/>
                        </a:lnTo>
                        <a:cubicBezTo>
                          <a:pt x="464" y="2646"/>
                          <a:pt x="466" y="2647"/>
                          <a:pt x="467" y="2648"/>
                        </a:cubicBezTo>
                        <a:lnTo>
                          <a:pt x="497" y="2678"/>
                        </a:lnTo>
                        <a:cubicBezTo>
                          <a:pt x="499" y="2680"/>
                          <a:pt x="501" y="2682"/>
                          <a:pt x="502" y="2685"/>
                        </a:cubicBezTo>
                        <a:lnTo>
                          <a:pt x="511" y="2703"/>
                        </a:lnTo>
                        <a:cubicBezTo>
                          <a:pt x="512" y="2705"/>
                          <a:pt x="512" y="2706"/>
                          <a:pt x="513" y="2708"/>
                        </a:cubicBezTo>
                        <a:lnTo>
                          <a:pt x="518" y="2731"/>
                        </a:lnTo>
                        <a:cubicBezTo>
                          <a:pt x="519" y="2735"/>
                          <a:pt x="519" y="2739"/>
                          <a:pt x="518" y="2742"/>
                        </a:cubicBezTo>
                        <a:lnTo>
                          <a:pt x="510" y="2775"/>
                        </a:lnTo>
                        <a:cubicBezTo>
                          <a:pt x="510" y="2776"/>
                          <a:pt x="509" y="2777"/>
                          <a:pt x="509" y="2778"/>
                        </a:cubicBezTo>
                        <a:lnTo>
                          <a:pt x="493" y="2818"/>
                        </a:lnTo>
                        <a:lnTo>
                          <a:pt x="480" y="2854"/>
                        </a:lnTo>
                        <a:lnTo>
                          <a:pt x="481" y="2849"/>
                        </a:lnTo>
                        <a:lnTo>
                          <a:pt x="479" y="2864"/>
                        </a:lnTo>
                        <a:lnTo>
                          <a:pt x="477" y="2851"/>
                        </a:lnTo>
                        <a:lnTo>
                          <a:pt x="481" y="2860"/>
                        </a:lnTo>
                        <a:lnTo>
                          <a:pt x="468" y="2847"/>
                        </a:lnTo>
                        <a:lnTo>
                          <a:pt x="478" y="2851"/>
                        </a:lnTo>
                        <a:lnTo>
                          <a:pt x="466" y="2850"/>
                        </a:lnTo>
                        <a:lnTo>
                          <a:pt x="481" y="2848"/>
                        </a:lnTo>
                        <a:lnTo>
                          <a:pt x="478" y="2848"/>
                        </a:lnTo>
                        <a:lnTo>
                          <a:pt x="519" y="2836"/>
                        </a:lnTo>
                        <a:lnTo>
                          <a:pt x="563" y="2823"/>
                        </a:lnTo>
                        <a:lnTo>
                          <a:pt x="581" y="2819"/>
                        </a:lnTo>
                        <a:cubicBezTo>
                          <a:pt x="584" y="2819"/>
                          <a:pt x="586" y="2818"/>
                          <a:pt x="588" y="2819"/>
                        </a:cubicBezTo>
                        <a:lnTo>
                          <a:pt x="602" y="2820"/>
                        </a:lnTo>
                        <a:cubicBezTo>
                          <a:pt x="606" y="2820"/>
                          <a:pt x="610" y="2821"/>
                          <a:pt x="614" y="2823"/>
                        </a:cubicBezTo>
                        <a:lnTo>
                          <a:pt x="623" y="2829"/>
                        </a:lnTo>
                        <a:cubicBezTo>
                          <a:pt x="626" y="2831"/>
                          <a:pt x="628" y="2834"/>
                          <a:pt x="630" y="2837"/>
                        </a:cubicBezTo>
                        <a:lnTo>
                          <a:pt x="637" y="2848"/>
                        </a:lnTo>
                        <a:cubicBezTo>
                          <a:pt x="638" y="2850"/>
                          <a:pt x="639" y="2852"/>
                          <a:pt x="640" y="2855"/>
                        </a:cubicBezTo>
                        <a:lnTo>
                          <a:pt x="647" y="2886"/>
                        </a:lnTo>
                        <a:lnTo>
                          <a:pt x="651" y="2911"/>
                        </a:lnTo>
                        <a:lnTo>
                          <a:pt x="650" y="2905"/>
                        </a:lnTo>
                        <a:lnTo>
                          <a:pt x="653" y="2912"/>
                        </a:lnTo>
                        <a:lnTo>
                          <a:pt x="635" y="2898"/>
                        </a:lnTo>
                        <a:lnTo>
                          <a:pt x="640" y="2899"/>
                        </a:lnTo>
                        <a:lnTo>
                          <a:pt x="620" y="2904"/>
                        </a:lnTo>
                        <a:lnTo>
                          <a:pt x="627" y="2898"/>
                        </a:lnTo>
                        <a:lnTo>
                          <a:pt x="622" y="2904"/>
                        </a:lnTo>
                        <a:lnTo>
                          <a:pt x="629" y="2893"/>
                        </a:lnTo>
                        <a:lnTo>
                          <a:pt x="628" y="2896"/>
                        </a:lnTo>
                        <a:lnTo>
                          <a:pt x="642" y="2862"/>
                        </a:lnTo>
                        <a:lnTo>
                          <a:pt x="659" y="2822"/>
                        </a:lnTo>
                        <a:lnTo>
                          <a:pt x="677" y="2786"/>
                        </a:lnTo>
                        <a:lnTo>
                          <a:pt x="708" y="2734"/>
                        </a:lnTo>
                        <a:lnTo>
                          <a:pt x="725" y="2710"/>
                        </a:lnTo>
                        <a:cubicBezTo>
                          <a:pt x="726" y="2708"/>
                          <a:pt x="727" y="2707"/>
                          <a:pt x="728" y="2706"/>
                        </a:cubicBezTo>
                        <a:lnTo>
                          <a:pt x="752" y="2684"/>
                        </a:lnTo>
                        <a:cubicBezTo>
                          <a:pt x="753" y="2683"/>
                          <a:pt x="754" y="2682"/>
                          <a:pt x="755" y="2681"/>
                        </a:cubicBezTo>
                        <a:lnTo>
                          <a:pt x="793" y="2656"/>
                        </a:lnTo>
                        <a:lnTo>
                          <a:pt x="840" y="2632"/>
                        </a:lnTo>
                        <a:lnTo>
                          <a:pt x="885" y="2611"/>
                        </a:lnTo>
                        <a:lnTo>
                          <a:pt x="919" y="2599"/>
                        </a:lnTo>
                        <a:cubicBezTo>
                          <a:pt x="922" y="2598"/>
                          <a:pt x="925" y="2597"/>
                          <a:pt x="927" y="2597"/>
                        </a:cubicBezTo>
                        <a:lnTo>
                          <a:pt x="944" y="2597"/>
                        </a:lnTo>
                        <a:cubicBezTo>
                          <a:pt x="952" y="2597"/>
                          <a:pt x="959" y="2601"/>
                          <a:pt x="963" y="2607"/>
                        </a:cubicBezTo>
                        <a:lnTo>
                          <a:pt x="970" y="2616"/>
                        </a:lnTo>
                        <a:cubicBezTo>
                          <a:pt x="971" y="2617"/>
                          <a:pt x="972" y="2618"/>
                          <a:pt x="973" y="2619"/>
                        </a:cubicBezTo>
                        <a:lnTo>
                          <a:pt x="979" y="2630"/>
                        </a:lnTo>
                        <a:lnTo>
                          <a:pt x="968" y="2620"/>
                        </a:lnTo>
                        <a:lnTo>
                          <a:pt x="982" y="2627"/>
                        </a:lnTo>
                        <a:lnTo>
                          <a:pt x="970" y="2625"/>
                        </a:lnTo>
                        <a:lnTo>
                          <a:pt x="993" y="2623"/>
                        </a:lnTo>
                        <a:lnTo>
                          <a:pt x="1028" y="2617"/>
                        </a:lnTo>
                        <a:lnTo>
                          <a:pt x="1063" y="2613"/>
                        </a:lnTo>
                        <a:cubicBezTo>
                          <a:pt x="1064" y="2612"/>
                          <a:pt x="1066" y="2612"/>
                          <a:pt x="1068" y="2613"/>
                        </a:cubicBezTo>
                        <a:lnTo>
                          <a:pt x="1098" y="2616"/>
                        </a:lnTo>
                        <a:cubicBezTo>
                          <a:pt x="1102" y="2616"/>
                          <a:pt x="1106" y="2617"/>
                          <a:pt x="1109" y="2620"/>
                        </a:cubicBezTo>
                        <a:lnTo>
                          <a:pt x="1132" y="2636"/>
                        </a:lnTo>
                        <a:cubicBezTo>
                          <a:pt x="1134" y="2637"/>
                          <a:pt x="1135" y="2638"/>
                          <a:pt x="1137" y="2640"/>
                        </a:cubicBezTo>
                        <a:lnTo>
                          <a:pt x="1157" y="2663"/>
                        </a:lnTo>
                        <a:lnTo>
                          <a:pt x="1177" y="2687"/>
                        </a:lnTo>
                        <a:lnTo>
                          <a:pt x="1172" y="2682"/>
                        </a:lnTo>
                        <a:lnTo>
                          <a:pt x="1198" y="2699"/>
                        </a:lnTo>
                        <a:lnTo>
                          <a:pt x="1190" y="2696"/>
                        </a:lnTo>
                        <a:lnTo>
                          <a:pt x="1223" y="2704"/>
                        </a:lnTo>
                        <a:lnTo>
                          <a:pt x="1263" y="2707"/>
                        </a:lnTo>
                        <a:lnTo>
                          <a:pt x="1303" y="2705"/>
                        </a:lnTo>
                        <a:lnTo>
                          <a:pt x="1297" y="2707"/>
                        </a:lnTo>
                        <a:lnTo>
                          <a:pt x="1327" y="2697"/>
                        </a:lnTo>
                        <a:lnTo>
                          <a:pt x="1316" y="2704"/>
                        </a:lnTo>
                        <a:lnTo>
                          <a:pt x="1324" y="2694"/>
                        </a:lnTo>
                        <a:lnTo>
                          <a:pt x="1319" y="2704"/>
                        </a:lnTo>
                        <a:lnTo>
                          <a:pt x="1322" y="2691"/>
                        </a:lnTo>
                        <a:lnTo>
                          <a:pt x="1322" y="2698"/>
                        </a:lnTo>
                        <a:lnTo>
                          <a:pt x="1320" y="2664"/>
                        </a:lnTo>
                        <a:lnTo>
                          <a:pt x="1318" y="2630"/>
                        </a:lnTo>
                        <a:cubicBezTo>
                          <a:pt x="1317" y="2628"/>
                          <a:pt x="1318" y="2626"/>
                          <a:pt x="1318" y="2624"/>
                        </a:cubicBezTo>
                        <a:lnTo>
                          <a:pt x="1321" y="2609"/>
                        </a:lnTo>
                        <a:cubicBezTo>
                          <a:pt x="1322" y="2605"/>
                          <a:pt x="1323" y="2601"/>
                          <a:pt x="1326" y="2598"/>
                        </a:cubicBezTo>
                        <a:lnTo>
                          <a:pt x="1334" y="2588"/>
                        </a:lnTo>
                        <a:cubicBezTo>
                          <a:pt x="1336" y="2586"/>
                          <a:pt x="1339" y="2583"/>
                          <a:pt x="1342" y="2582"/>
                        </a:cubicBezTo>
                        <a:lnTo>
                          <a:pt x="1368" y="2570"/>
                        </a:lnTo>
                        <a:cubicBezTo>
                          <a:pt x="1371" y="2569"/>
                          <a:pt x="1373" y="2568"/>
                          <a:pt x="1376" y="2568"/>
                        </a:cubicBezTo>
                        <a:lnTo>
                          <a:pt x="1413" y="2563"/>
                        </a:lnTo>
                        <a:lnTo>
                          <a:pt x="1455" y="2563"/>
                        </a:lnTo>
                        <a:lnTo>
                          <a:pt x="1502" y="2562"/>
                        </a:lnTo>
                        <a:lnTo>
                          <a:pt x="1559" y="2560"/>
                        </a:lnTo>
                        <a:lnTo>
                          <a:pt x="1625" y="2558"/>
                        </a:lnTo>
                        <a:lnTo>
                          <a:pt x="1692" y="2559"/>
                        </a:lnTo>
                        <a:lnTo>
                          <a:pt x="1743" y="2563"/>
                        </a:lnTo>
                        <a:cubicBezTo>
                          <a:pt x="1745" y="2563"/>
                          <a:pt x="1746" y="2563"/>
                          <a:pt x="1747" y="2563"/>
                        </a:cubicBezTo>
                        <a:lnTo>
                          <a:pt x="1778" y="2571"/>
                        </a:lnTo>
                        <a:cubicBezTo>
                          <a:pt x="1781" y="2572"/>
                          <a:pt x="1783" y="2573"/>
                          <a:pt x="1785" y="2574"/>
                        </a:cubicBezTo>
                        <a:lnTo>
                          <a:pt x="1807" y="2588"/>
                        </a:lnTo>
                        <a:lnTo>
                          <a:pt x="1823" y="2601"/>
                        </a:lnTo>
                        <a:lnTo>
                          <a:pt x="1818" y="2598"/>
                        </a:lnTo>
                        <a:lnTo>
                          <a:pt x="1840" y="2609"/>
                        </a:lnTo>
                        <a:lnTo>
                          <a:pt x="1834" y="2607"/>
                        </a:lnTo>
                        <a:lnTo>
                          <a:pt x="1866" y="2614"/>
                        </a:lnTo>
                        <a:lnTo>
                          <a:pt x="1905" y="2620"/>
                        </a:lnTo>
                        <a:lnTo>
                          <a:pt x="1942" y="2627"/>
                        </a:lnTo>
                        <a:cubicBezTo>
                          <a:pt x="1944" y="2627"/>
                          <a:pt x="1945" y="2628"/>
                          <a:pt x="1947" y="2629"/>
                        </a:cubicBezTo>
                        <a:lnTo>
                          <a:pt x="1981" y="2644"/>
                        </a:lnTo>
                        <a:cubicBezTo>
                          <a:pt x="1984" y="2645"/>
                          <a:pt x="1986" y="2646"/>
                          <a:pt x="1988" y="2648"/>
                        </a:cubicBezTo>
                        <a:lnTo>
                          <a:pt x="2014" y="2673"/>
                        </a:lnTo>
                        <a:cubicBezTo>
                          <a:pt x="2015" y="2674"/>
                          <a:pt x="2016" y="2676"/>
                          <a:pt x="2017" y="2677"/>
                        </a:cubicBezTo>
                        <a:lnTo>
                          <a:pt x="2040" y="2710"/>
                        </a:lnTo>
                        <a:lnTo>
                          <a:pt x="2060" y="2742"/>
                        </a:lnTo>
                        <a:lnTo>
                          <a:pt x="2087" y="2774"/>
                        </a:lnTo>
                        <a:lnTo>
                          <a:pt x="2084" y="2771"/>
                        </a:lnTo>
                        <a:lnTo>
                          <a:pt x="2117" y="2801"/>
                        </a:lnTo>
                        <a:lnTo>
                          <a:pt x="2153" y="2828"/>
                        </a:lnTo>
                        <a:lnTo>
                          <a:pt x="2191" y="2854"/>
                        </a:lnTo>
                        <a:lnTo>
                          <a:pt x="2230" y="2876"/>
                        </a:lnTo>
                        <a:lnTo>
                          <a:pt x="2227" y="2874"/>
                        </a:lnTo>
                        <a:lnTo>
                          <a:pt x="2264" y="2888"/>
                        </a:lnTo>
                        <a:lnTo>
                          <a:pt x="2303" y="2899"/>
                        </a:lnTo>
                        <a:lnTo>
                          <a:pt x="2383" y="2917"/>
                        </a:lnTo>
                        <a:lnTo>
                          <a:pt x="2388" y="2918"/>
                        </a:lnTo>
                        <a:lnTo>
                          <a:pt x="2403" y="2921"/>
                        </a:lnTo>
                        <a:lnTo>
                          <a:pt x="2425" y="2926"/>
                        </a:lnTo>
                        <a:lnTo>
                          <a:pt x="2449" y="2933"/>
                        </a:lnTo>
                        <a:lnTo>
                          <a:pt x="2506" y="2947"/>
                        </a:lnTo>
                        <a:lnTo>
                          <a:pt x="2532" y="2955"/>
                        </a:lnTo>
                        <a:lnTo>
                          <a:pt x="2556" y="2962"/>
                        </a:lnTo>
                        <a:lnTo>
                          <a:pt x="2597" y="2980"/>
                        </a:lnTo>
                        <a:lnTo>
                          <a:pt x="2634" y="3001"/>
                        </a:lnTo>
                        <a:lnTo>
                          <a:pt x="2667" y="3018"/>
                        </a:lnTo>
                        <a:lnTo>
                          <a:pt x="2664" y="3017"/>
                        </a:lnTo>
                        <a:lnTo>
                          <a:pt x="2686" y="3024"/>
                        </a:lnTo>
                        <a:lnTo>
                          <a:pt x="2665" y="3026"/>
                        </a:lnTo>
                        <a:lnTo>
                          <a:pt x="2674" y="3020"/>
                        </a:lnTo>
                        <a:lnTo>
                          <a:pt x="2664" y="3045"/>
                        </a:lnTo>
                        <a:lnTo>
                          <a:pt x="2661" y="3030"/>
                        </a:lnTo>
                        <a:lnTo>
                          <a:pt x="2662" y="3034"/>
                        </a:lnTo>
                        <a:lnTo>
                          <a:pt x="2646" y="2990"/>
                        </a:lnTo>
                        <a:lnTo>
                          <a:pt x="2636" y="2947"/>
                        </a:lnTo>
                        <a:lnTo>
                          <a:pt x="2627" y="2921"/>
                        </a:lnTo>
                        <a:lnTo>
                          <a:pt x="2629" y="2925"/>
                        </a:lnTo>
                        <a:lnTo>
                          <a:pt x="2614" y="2899"/>
                        </a:lnTo>
                        <a:lnTo>
                          <a:pt x="2617" y="2904"/>
                        </a:lnTo>
                        <a:lnTo>
                          <a:pt x="2593" y="2880"/>
                        </a:lnTo>
                        <a:lnTo>
                          <a:pt x="2596" y="2883"/>
                        </a:lnTo>
                        <a:lnTo>
                          <a:pt x="2562" y="2857"/>
                        </a:lnTo>
                        <a:lnTo>
                          <a:pt x="2532" y="2829"/>
                        </a:lnTo>
                        <a:cubicBezTo>
                          <a:pt x="2530" y="2827"/>
                          <a:pt x="2528" y="2825"/>
                          <a:pt x="2527" y="2822"/>
                        </a:cubicBezTo>
                        <a:lnTo>
                          <a:pt x="2507" y="2783"/>
                        </a:lnTo>
                        <a:cubicBezTo>
                          <a:pt x="2506" y="2781"/>
                          <a:pt x="2505" y="2779"/>
                          <a:pt x="2505" y="2776"/>
                        </a:cubicBezTo>
                        <a:lnTo>
                          <a:pt x="2501" y="2749"/>
                        </a:lnTo>
                        <a:cubicBezTo>
                          <a:pt x="2501" y="2748"/>
                          <a:pt x="2500" y="2747"/>
                          <a:pt x="2500" y="2745"/>
                        </a:cubicBezTo>
                        <a:lnTo>
                          <a:pt x="2501" y="2712"/>
                        </a:lnTo>
                        <a:lnTo>
                          <a:pt x="2507" y="2637"/>
                        </a:lnTo>
                        <a:lnTo>
                          <a:pt x="2514" y="2568"/>
                        </a:lnTo>
                        <a:lnTo>
                          <a:pt x="2516" y="2541"/>
                        </a:lnTo>
                        <a:lnTo>
                          <a:pt x="2514" y="2518"/>
                        </a:lnTo>
                        <a:lnTo>
                          <a:pt x="2515" y="2524"/>
                        </a:lnTo>
                        <a:lnTo>
                          <a:pt x="2509" y="2509"/>
                        </a:lnTo>
                        <a:lnTo>
                          <a:pt x="2514" y="2517"/>
                        </a:lnTo>
                        <a:lnTo>
                          <a:pt x="2504" y="2507"/>
                        </a:lnTo>
                        <a:lnTo>
                          <a:pt x="2516" y="2514"/>
                        </a:lnTo>
                        <a:lnTo>
                          <a:pt x="2492" y="2508"/>
                        </a:lnTo>
                        <a:lnTo>
                          <a:pt x="2495" y="2508"/>
                        </a:lnTo>
                        <a:lnTo>
                          <a:pt x="2472" y="2506"/>
                        </a:lnTo>
                        <a:cubicBezTo>
                          <a:pt x="2468" y="2506"/>
                          <a:pt x="2465" y="2505"/>
                          <a:pt x="2461" y="2502"/>
                        </a:cubicBezTo>
                        <a:lnTo>
                          <a:pt x="2455" y="2498"/>
                        </a:lnTo>
                        <a:cubicBezTo>
                          <a:pt x="2450" y="2495"/>
                          <a:pt x="2447" y="2490"/>
                          <a:pt x="2445" y="2484"/>
                        </a:cubicBezTo>
                        <a:lnTo>
                          <a:pt x="2443" y="2476"/>
                        </a:lnTo>
                        <a:cubicBezTo>
                          <a:pt x="2442" y="2472"/>
                          <a:pt x="2442" y="2468"/>
                          <a:pt x="2444" y="2463"/>
                        </a:cubicBezTo>
                        <a:lnTo>
                          <a:pt x="2449" y="2447"/>
                        </a:lnTo>
                        <a:cubicBezTo>
                          <a:pt x="2449" y="2444"/>
                          <a:pt x="2451" y="2442"/>
                          <a:pt x="2453" y="2439"/>
                        </a:cubicBezTo>
                        <a:lnTo>
                          <a:pt x="2467" y="2422"/>
                        </a:lnTo>
                        <a:lnTo>
                          <a:pt x="2479" y="2409"/>
                        </a:lnTo>
                        <a:lnTo>
                          <a:pt x="2493" y="2392"/>
                        </a:lnTo>
                        <a:lnTo>
                          <a:pt x="2512" y="2367"/>
                        </a:lnTo>
                        <a:lnTo>
                          <a:pt x="2535" y="2334"/>
                        </a:lnTo>
                        <a:lnTo>
                          <a:pt x="2565" y="2286"/>
                        </a:lnTo>
                        <a:lnTo>
                          <a:pt x="2603" y="2229"/>
                        </a:lnTo>
                        <a:lnTo>
                          <a:pt x="2646" y="2161"/>
                        </a:lnTo>
                        <a:lnTo>
                          <a:pt x="2692" y="2090"/>
                        </a:lnTo>
                        <a:lnTo>
                          <a:pt x="2788" y="1947"/>
                        </a:lnTo>
                        <a:lnTo>
                          <a:pt x="2832" y="1882"/>
                        </a:lnTo>
                        <a:lnTo>
                          <a:pt x="2873" y="1826"/>
                        </a:lnTo>
                        <a:lnTo>
                          <a:pt x="2948" y="1736"/>
                        </a:lnTo>
                        <a:lnTo>
                          <a:pt x="3020" y="1661"/>
                        </a:lnTo>
                        <a:lnTo>
                          <a:pt x="3081" y="1601"/>
                        </a:lnTo>
                        <a:lnTo>
                          <a:pt x="3129" y="1551"/>
                        </a:lnTo>
                        <a:lnTo>
                          <a:pt x="3144" y="1532"/>
                        </a:lnTo>
                        <a:lnTo>
                          <a:pt x="3154" y="1518"/>
                        </a:lnTo>
                        <a:lnTo>
                          <a:pt x="3166" y="1493"/>
                        </a:lnTo>
                        <a:lnTo>
                          <a:pt x="3176" y="1475"/>
                        </a:lnTo>
                        <a:cubicBezTo>
                          <a:pt x="3178" y="1473"/>
                          <a:pt x="3179" y="1471"/>
                          <a:pt x="3180" y="1469"/>
                        </a:cubicBezTo>
                        <a:lnTo>
                          <a:pt x="3188" y="1461"/>
                        </a:lnTo>
                        <a:cubicBezTo>
                          <a:pt x="3190" y="1460"/>
                          <a:pt x="3191" y="1460"/>
                          <a:pt x="3192" y="1459"/>
                        </a:cubicBezTo>
                        <a:lnTo>
                          <a:pt x="3205" y="1450"/>
                        </a:lnTo>
                        <a:cubicBezTo>
                          <a:pt x="3206" y="1449"/>
                          <a:pt x="3208" y="1448"/>
                          <a:pt x="3210" y="1447"/>
                        </a:cubicBezTo>
                        <a:lnTo>
                          <a:pt x="3229" y="1440"/>
                        </a:lnTo>
                        <a:cubicBezTo>
                          <a:pt x="3230" y="1440"/>
                          <a:pt x="3231" y="1439"/>
                          <a:pt x="3233" y="1439"/>
                        </a:cubicBezTo>
                        <a:lnTo>
                          <a:pt x="3259" y="1434"/>
                        </a:lnTo>
                        <a:lnTo>
                          <a:pt x="3312" y="1429"/>
                        </a:lnTo>
                        <a:lnTo>
                          <a:pt x="3364" y="1419"/>
                        </a:lnTo>
                        <a:lnTo>
                          <a:pt x="3358" y="1421"/>
                        </a:lnTo>
                        <a:lnTo>
                          <a:pt x="3379" y="1411"/>
                        </a:lnTo>
                        <a:lnTo>
                          <a:pt x="3372" y="1416"/>
                        </a:lnTo>
                        <a:lnTo>
                          <a:pt x="3387" y="1400"/>
                        </a:lnTo>
                        <a:lnTo>
                          <a:pt x="3382" y="1408"/>
                        </a:lnTo>
                        <a:lnTo>
                          <a:pt x="3391" y="1385"/>
                        </a:lnTo>
                        <a:lnTo>
                          <a:pt x="3390" y="1390"/>
                        </a:lnTo>
                        <a:lnTo>
                          <a:pt x="3394" y="1360"/>
                        </a:lnTo>
                        <a:lnTo>
                          <a:pt x="3393" y="1364"/>
                        </a:lnTo>
                        <a:lnTo>
                          <a:pt x="3393" y="1295"/>
                        </a:lnTo>
                        <a:lnTo>
                          <a:pt x="3383" y="1222"/>
                        </a:lnTo>
                        <a:lnTo>
                          <a:pt x="3378" y="1192"/>
                        </a:lnTo>
                        <a:lnTo>
                          <a:pt x="3372" y="1165"/>
                        </a:lnTo>
                        <a:lnTo>
                          <a:pt x="3374" y="1170"/>
                        </a:lnTo>
                        <a:lnTo>
                          <a:pt x="3355" y="1130"/>
                        </a:lnTo>
                        <a:lnTo>
                          <a:pt x="3359" y="1136"/>
                        </a:lnTo>
                        <a:lnTo>
                          <a:pt x="3331" y="1108"/>
                        </a:lnTo>
                        <a:lnTo>
                          <a:pt x="3307" y="1084"/>
                        </a:lnTo>
                        <a:cubicBezTo>
                          <a:pt x="3306" y="1083"/>
                          <a:pt x="3305" y="1082"/>
                          <a:pt x="3304" y="1080"/>
                        </a:cubicBezTo>
                        <a:lnTo>
                          <a:pt x="3297" y="1069"/>
                        </a:lnTo>
                        <a:cubicBezTo>
                          <a:pt x="3295" y="1067"/>
                          <a:pt x="3294" y="1063"/>
                          <a:pt x="3294" y="1060"/>
                        </a:cubicBezTo>
                        <a:lnTo>
                          <a:pt x="3292" y="1047"/>
                        </a:lnTo>
                        <a:cubicBezTo>
                          <a:pt x="3291" y="1042"/>
                          <a:pt x="3292" y="1037"/>
                          <a:pt x="3294" y="1032"/>
                        </a:cubicBezTo>
                        <a:lnTo>
                          <a:pt x="3301" y="1019"/>
                        </a:lnTo>
                        <a:cubicBezTo>
                          <a:pt x="3303" y="1016"/>
                          <a:pt x="3305" y="1014"/>
                          <a:pt x="3308" y="1012"/>
                        </a:cubicBezTo>
                        <a:lnTo>
                          <a:pt x="3324" y="999"/>
                        </a:lnTo>
                        <a:lnTo>
                          <a:pt x="3363" y="976"/>
                        </a:lnTo>
                        <a:lnTo>
                          <a:pt x="3381" y="966"/>
                        </a:lnTo>
                        <a:lnTo>
                          <a:pt x="3398" y="954"/>
                        </a:lnTo>
                        <a:lnTo>
                          <a:pt x="3392" y="960"/>
                        </a:lnTo>
                        <a:lnTo>
                          <a:pt x="3401" y="947"/>
                        </a:lnTo>
                        <a:lnTo>
                          <a:pt x="3397" y="959"/>
                        </a:lnTo>
                        <a:lnTo>
                          <a:pt x="3398" y="945"/>
                        </a:lnTo>
                        <a:lnTo>
                          <a:pt x="3401" y="959"/>
                        </a:lnTo>
                        <a:lnTo>
                          <a:pt x="3391" y="943"/>
                        </a:lnTo>
                        <a:lnTo>
                          <a:pt x="3396" y="949"/>
                        </a:lnTo>
                        <a:lnTo>
                          <a:pt x="3378" y="933"/>
                        </a:lnTo>
                        <a:lnTo>
                          <a:pt x="3353" y="916"/>
                        </a:lnTo>
                        <a:lnTo>
                          <a:pt x="3323" y="898"/>
                        </a:lnTo>
                        <a:lnTo>
                          <a:pt x="3261" y="859"/>
                        </a:lnTo>
                        <a:lnTo>
                          <a:pt x="3237" y="841"/>
                        </a:lnTo>
                        <a:cubicBezTo>
                          <a:pt x="3236" y="840"/>
                          <a:pt x="3235" y="839"/>
                          <a:pt x="3234" y="838"/>
                        </a:cubicBezTo>
                        <a:lnTo>
                          <a:pt x="3218" y="821"/>
                        </a:lnTo>
                        <a:cubicBezTo>
                          <a:pt x="3216" y="819"/>
                          <a:pt x="3215" y="817"/>
                          <a:pt x="3214" y="815"/>
                        </a:cubicBezTo>
                        <a:lnTo>
                          <a:pt x="3206" y="798"/>
                        </a:lnTo>
                        <a:cubicBezTo>
                          <a:pt x="3205" y="796"/>
                          <a:pt x="3204" y="794"/>
                          <a:pt x="3204" y="792"/>
                        </a:cubicBezTo>
                        <a:lnTo>
                          <a:pt x="3201" y="776"/>
                        </a:lnTo>
                        <a:cubicBezTo>
                          <a:pt x="3200" y="773"/>
                          <a:pt x="3200" y="771"/>
                          <a:pt x="3201" y="769"/>
                        </a:cubicBezTo>
                        <a:lnTo>
                          <a:pt x="3205" y="732"/>
                        </a:lnTo>
                        <a:lnTo>
                          <a:pt x="3213" y="701"/>
                        </a:lnTo>
                        <a:lnTo>
                          <a:pt x="3212" y="708"/>
                        </a:lnTo>
                        <a:lnTo>
                          <a:pt x="3211" y="681"/>
                        </a:lnTo>
                        <a:lnTo>
                          <a:pt x="3215" y="692"/>
                        </a:lnTo>
                        <a:lnTo>
                          <a:pt x="3203" y="671"/>
                        </a:lnTo>
                        <a:lnTo>
                          <a:pt x="3208" y="677"/>
                        </a:lnTo>
                        <a:lnTo>
                          <a:pt x="3192" y="664"/>
                        </a:lnTo>
                        <a:lnTo>
                          <a:pt x="3170" y="647"/>
                        </a:lnTo>
                        <a:lnTo>
                          <a:pt x="3149" y="627"/>
                        </a:lnTo>
                        <a:lnTo>
                          <a:pt x="3124" y="603"/>
                        </a:lnTo>
                        <a:lnTo>
                          <a:pt x="3093" y="575"/>
                        </a:lnTo>
                        <a:lnTo>
                          <a:pt x="3067" y="545"/>
                        </a:lnTo>
                        <a:cubicBezTo>
                          <a:pt x="3066" y="544"/>
                          <a:pt x="3065" y="542"/>
                          <a:pt x="3064" y="540"/>
                        </a:cubicBezTo>
                        <a:lnTo>
                          <a:pt x="3046" y="505"/>
                        </a:lnTo>
                        <a:cubicBezTo>
                          <a:pt x="3045" y="503"/>
                          <a:pt x="3044" y="499"/>
                          <a:pt x="3044" y="496"/>
                        </a:cubicBezTo>
                        <a:lnTo>
                          <a:pt x="3041" y="451"/>
                        </a:lnTo>
                        <a:cubicBezTo>
                          <a:pt x="3040" y="450"/>
                          <a:pt x="3040" y="448"/>
                          <a:pt x="3041" y="447"/>
                        </a:cubicBezTo>
                        <a:lnTo>
                          <a:pt x="3046" y="394"/>
                        </a:lnTo>
                        <a:lnTo>
                          <a:pt x="3052" y="346"/>
                        </a:lnTo>
                        <a:lnTo>
                          <a:pt x="3052" y="308"/>
                        </a:lnTo>
                        <a:lnTo>
                          <a:pt x="3054" y="317"/>
                        </a:lnTo>
                        <a:lnTo>
                          <a:pt x="3046" y="296"/>
                        </a:lnTo>
                        <a:lnTo>
                          <a:pt x="3055" y="307"/>
                        </a:lnTo>
                        <a:lnTo>
                          <a:pt x="3042" y="298"/>
                        </a:lnTo>
                        <a:lnTo>
                          <a:pt x="3046" y="300"/>
                        </a:lnTo>
                        <a:lnTo>
                          <a:pt x="3030" y="293"/>
                        </a:lnTo>
                        <a:cubicBezTo>
                          <a:pt x="3027" y="292"/>
                          <a:pt x="3024" y="290"/>
                          <a:pt x="3022" y="288"/>
                        </a:cubicBezTo>
                        <a:lnTo>
                          <a:pt x="3006" y="271"/>
                        </a:lnTo>
                        <a:cubicBezTo>
                          <a:pt x="3004" y="269"/>
                          <a:pt x="3002" y="266"/>
                          <a:pt x="3001" y="263"/>
                        </a:cubicBezTo>
                        <a:lnTo>
                          <a:pt x="2995" y="248"/>
                        </a:lnTo>
                        <a:cubicBezTo>
                          <a:pt x="2995" y="247"/>
                          <a:pt x="2994" y="245"/>
                          <a:pt x="2994" y="244"/>
                        </a:cubicBezTo>
                        <a:lnTo>
                          <a:pt x="2990" y="222"/>
                        </a:lnTo>
                        <a:lnTo>
                          <a:pt x="2983" y="176"/>
                        </a:lnTo>
                        <a:lnTo>
                          <a:pt x="2984" y="182"/>
                        </a:lnTo>
                        <a:lnTo>
                          <a:pt x="2967" y="141"/>
                        </a:lnTo>
                        <a:lnTo>
                          <a:pt x="2974" y="150"/>
                        </a:lnTo>
                        <a:lnTo>
                          <a:pt x="2959" y="137"/>
                        </a:lnTo>
                        <a:lnTo>
                          <a:pt x="2969" y="142"/>
                        </a:lnTo>
                        <a:lnTo>
                          <a:pt x="2947" y="137"/>
                        </a:lnTo>
                        <a:lnTo>
                          <a:pt x="2956" y="137"/>
                        </a:lnTo>
                        <a:lnTo>
                          <a:pt x="2925" y="142"/>
                        </a:lnTo>
                        <a:close/>
                      </a:path>
                    </a:pathLst>
                  </a:custGeom>
                  <a:solidFill>
                    <a:srgbClr val="646464"/>
                  </a:solidFill>
                  <a:ln w="0">
                    <a:solidFill>
                      <a:srgbClr val="64646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2424113" y="3362326"/>
                    <a:ext cx="977900" cy="1233488"/>
                  </a:xfrm>
                  <a:custGeom>
                    <a:avLst/>
                    <a:gdLst>
                      <a:gd name="T0" fmla="*/ 1508 w 2066"/>
                      <a:gd name="T1" fmla="*/ 2221 h 2609"/>
                      <a:gd name="T2" fmla="*/ 1572 w 2066"/>
                      <a:gd name="T3" fmla="*/ 2523 h 2609"/>
                      <a:gd name="T4" fmla="*/ 1330 w 2066"/>
                      <a:gd name="T5" fmla="*/ 2561 h 2609"/>
                      <a:gd name="T6" fmla="*/ 1191 w 2066"/>
                      <a:gd name="T7" fmla="*/ 2331 h 2609"/>
                      <a:gd name="T8" fmla="*/ 1159 w 2066"/>
                      <a:gd name="T9" fmla="*/ 2127 h 2609"/>
                      <a:gd name="T10" fmla="*/ 1089 w 2066"/>
                      <a:gd name="T11" fmla="*/ 2014 h 2609"/>
                      <a:gd name="T12" fmla="*/ 784 w 2066"/>
                      <a:gd name="T13" fmla="*/ 1895 h 2609"/>
                      <a:gd name="T14" fmla="*/ 380 w 2066"/>
                      <a:gd name="T15" fmla="*/ 1655 h 2609"/>
                      <a:gd name="T16" fmla="*/ 263 w 2066"/>
                      <a:gd name="T17" fmla="*/ 1559 h 2609"/>
                      <a:gd name="T18" fmla="*/ 123 w 2066"/>
                      <a:gd name="T19" fmla="*/ 1719 h 2609"/>
                      <a:gd name="T20" fmla="*/ 192 w 2066"/>
                      <a:gd name="T21" fmla="*/ 1445 h 2609"/>
                      <a:gd name="T22" fmla="*/ 213 w 2066"/>
                      <a:gd name="T23" fmla="*/ 1257 h 2609"/>
                      <a:gd name="T24" fmla="*/ 85 w 2066"/>
                      <a:gd name="T25" fmla="*/ 987 h 2609"/>
                      <a:gd name="T26" fmla="*/ 53 w 2066"/>
                      <a:gd name="T27" fmla="*/ 760 h 2609"/>
                      <a:gd name="T28" fmla="*/ 116 w 2066"/>
                      <a:gd name="T29" fmla="*/ 480 h 2609"/>
                      <a:gd name="T30" fmla="*/ 127 w 2066"/>
                      <a:gd name="T31" fmla="*/ 173 h 2609"/>
                      <a:gd name="T32" fmla="*/ 414 w 2066"/>
                      <a:gd name="T33" fmla="*/ 66 h 2609"/>
                      <a:gd name="T34" fmla="*/ 890 w 2066"/>
                      <a:gd name="T35" fmla="*/ 161 h 2609"/>
                      <a:gd name="T36" fmla="*/ 1061 w 2066"/>
                      <a:gd name="T37" fmla="*/ 190 h 2609"/>
                      <a:gd name="T38" fmla="*/ 1145 w 2066"/>
                      <a:gd name="T39" fmla="*/ 474 h 2609"/>
                      <a:gd name="T40" fmla="*/ 1115 w 2066"/>
                      <a:gd name="T41" fmla="*/ 651 h 2609"/>
                      <a:gd name="T42" fmla="*/ 1054 w 2066"/>
                      <a:gd name="T43" fmla="*/ 815 h 2609"/>
                      <a:gd name="T44" fmla="*/ 1305 w 2066"/>
                      <a:gd name="T45" fmla="*/ 1014 h 2609"/>
                      <a:gd name="T46" fmla="*/ 1506 w 2066"/>
                      <a:gd name="T47" fmla="*/ 1014 h 2609"/>
                      <a:gd name="T48" fmla="*/ 1784 w 2066"/>
                      <a:gd name="T49" fmla="*/ 1036 h 2609"/>
                      <a:gd name="T50" fmla="*/ 1976 w 2066"/>
                      <a:gd name="T51" fmla="*/ 942 h 2609"/>
                      <a:gd name="T52" fmla="*/ 2033 w 2066"/>
                      <a:gd name="T53" fmla="*/ 1294 h 2609"/>
                      <a:gd name="T54" fmla="*/ 1924 w 2066"/>
                      <a:gd name="T55" fmla="*/ 1722 h 2609"/>
                      <a:gd name="T56" fmla="*/ 1790 w 2066"/>
                      <a:gd name="T57" fmla="*/ 1902 h 2609"/>
                      <a:gd name="T58" fmla="*/ 1671 w 2066"/>
                      <a:gd name="T59" fmla="*/ 2250 h 2609"/>
                      <a:gd name="T60" fmla="*/ 1750 w 2066"/>
                      <a:gd name="T61" fmla="*/ 1939 h 2609"/>
                      <a:gd name="T62" fmla="*/ 1873 w 2066"/>
                      <a:gd name="T63" fmla="*/ 1731 h 2609"/>
                      <a:gd name="T64" fmla="*/ 1986 w 2066"/>
                      <a:gd name="T65" fmla="*/ 1407 h 2609"/>
                      <a:gd name="T66" fmla="*/ 1975 w 2066"/>
                      <a:gd name="T67" fmla="*/ 999 h 2609"/>
                      <a:gd name="T68" fmla="*/ 1827 w 2066"/>
                      <a:gd name="T69" fmla="*/ 1007 h 2609"/>
                      <a:gd name="T70" fmla="*/ 1548 w 2066"/>
                      <a:gd name="T71" fmla="*/ 1040 h 2609"/>
                      <a:gd name="T72" fmla="*/ 1419 w 2066"/>
                      <a:gd name="T73" fmla="*/ 1096 h 2609"/>
                      <a:gd name="T74" fmla="*/ 1100 w 2066"/>
                      <a:gd name="T75" fmla="*/ 874 h 2609"/>
                      <a:gd name="T76" fmla="*/ 1074 w 2066"/>
                      <a:gd name="T77" fmla="*/ 685 h 2609"/>
                      <a:gd name="T78" fmla="*/ 1106 w 2066"/>
                      <a:gd name="T79" fmla="*/ 448 h 2609"/>
                      <a:gd name="T80" fmla="*/ 1011 w 2066"/>
                      <a:gd name="T81" fmla="*/ 194 h 2609"/>
                      <a:gd name="T82" fmla="*/ 928 w 2066"/>
                      <a:gd name="T83" fmla="*/ 203 h 2609"/>
                      <a:gd name="T84" fmla="*/ 405 w 2066"/>
                      <a:gd name="T85" fmla="*/ 118 h 2609"/>
                      <a:gd name="T86" fmla="*/ 181 w 2066"/>
                      <a:gd name="T87" fmla="*/ 183 h 2609"/>
                      <a:gd name="T88" fmla="*/ 171 w 2066"/>
                      <a:gd name="T89" fmla="*/ 451 h 2609"/>
                      <a:gd name="T90" fmla="*/ 60 w 2066"/>
                      <a:gd name="T91" fmla="*/ 688 h 2609"/>
                      <a:gd name="T92" fmla="*/ 125 w 2066"/>
                      <a:gd name="T93" fmla="*/ 953 h 2609"/>
                      <a:gd name="T94" fmla="*/ 269 w 2066"/>
                      <a:gd name="T95" fmla="*/ 1126 h 2609"/>
                      <a:gd name="T96" fmla="*/ 243 w 2066"/>
                      <a:gd name="T97" fmla="*/ 1459 h 2609"/>
                      <a:gd name="T98" fmla="*/ 144 w 2066"/>
                      <a:gd name="T99" fmla="*/ 1672 h 2609"/>
                      <a:gd name="T100" fmla="*/ 210 w 2066"/>
                      <a:gd name="T101" fmla="*/ 1598 h 2609"/>
                      <a:gd name="T102" fmla="*/ 409 w 2066"/>
                      <a:gd name="T103" fmla="*/ 1599 h 2609"/>
                      <a:gd name="T104" fmla="*/ 774 w 2066"/>
                      <a:gd name="T105" fmla="*/ 1830 h 2609"/>
                      <a:gd name="T106" fmla="*/ 1001 w 2066"/>
                      <a:gd name="T107" fmla="*/ 1996 h 2609"/>
                      <a:gd name="T108" fmla="*/ 1222 w 2066"/>
                      <a:gd name="T109" fmla="*/ 2101 h 2609"/>
                      <a:gd name="T110" fmla="*/ 1180 w 2066"/>
                      <a:gd name="T111" fmla="*/ 2269 h 2609"/>
                      <a:gd name="T112" fmla="*/ 1382 w 2066"/>
                      <a:gd name="T113" fmla="*/ 2535 h 2609"/>
                      <a:gd name="T114" fmla="*/ 1536 w 2066"/>
                      <a:gd name="T115" fmla="*/ 2475 h 2609"/>
                      <a:gd name="T116" fmla="*/ 1492 w 2066"/>
                      <a:gd name="T117" fmla="*/ 2337 h 2609"/>
                      <a:gd name="T118" fmla="*/ 1640 w 2066"/>
                      <a:gd name="T119" fmla="*/ 2216 h 2609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066"/>
                      <a:gd name="T181" fmla="*/ 0 h 2609"/>
                      <a:gd name="T182" fmla="*/ 2066 w 2066"/>
                      <a:gd name="T183" fmla="*/ 2609 h 2609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066" h="2609">
                        <a:moveTo>
                          <a:pt x="1650" y="2261"/>
                        </a:moveTo>
                        <a:cubicBezTo>
                          <a:pt x="1646" y="2263"/>
                          <a:pt x="1641" y="2264"/>
                          <a:pt x="1637" y="2263"/>
                        </a:cubicBezTo>
                        <a:lnTo>
                          <a:pt x="1621" y="2262"/>
                        </a:lnTo>
                        <a:cubicBezTo>
                          <a:pt x="1619" y="2262"/>
                          <a:pt x="1617" y="2262"/>
                          <a:pt x="1616" y="2261"/>
                        </a:cubicBezTo>
                        <a:lnTo>
                          <a:pt x="1596" y="2255"/>
                        </a:lnTo>
                        <a:lnTo>
                          <a:pt x="1547" y="2233"/>
                        </a:lnTo>
                        <a:lnTo>
                          <a:pt x="1505" y="2217"/>
                        </a:lnTo>
                        <a:lnTo>
                          <a:pt x="1509" y="2218"/>
                        </a:lnTo>
                        <a:lnTo>
                          <a:pt x="1493" y="2215"/>
                        </a:lnTo>
                        <a:lnTo>
                          <a:pt x="1506" y="2214"/>
                        </a:lnTo>
                        <a:lnTo>
                          <a:pt x="1496" y="2218"/>
                        </a:lnTo>
                        <a:lnTo>
                          <a:pt x="1510" y="2203"/>
                        </a:lnTo>
                        <a:lnTo>
                          <a:pt x="1506" y="2215"/>
                        </a:lnTo>
                        <a:lnTo>
                          <a:pt x="1507" y="2206"/>
                        </a:lnTo>
                        <a:lnTo>
                          <a:pt x="1508" y="2225"/>
                        </a:lnTo>
                        <a:lnTo>
                          <a:pt x="1508" y="2221"/>
                        </a:lnTo>
                        <a:lnTo>
                          <a:pt x="1520" y="2271"/>
                        </a:lnTo>
                        <a:lnTo>
                          <a:pt x="1537" y="2322"/>
                        </a:lnTo>
                        <a:lnTo>
                          <a:pt x="1546" y="2345"/>
                        </a:lnTo>
                        <a:lnTo>
                          <a:pt x="1554" y="2363"/>
                        </a:lnTo>
                        <a:lnTo>
                          <a:pt x="1568" y="2389"/>
                        </a:lnTo>
                        <a:lnTo>
                          <a:pt x="1565" y="2384"/>
                        </a:lnTo>
                        <a:lnTo>
                          <a:pt x="1584" y="2404"/>
                        </a:lnTo>
                        <a:lnTo>
                          <a:pt x="1600" y="2421"/>
                        </a:lnTo>
                        <a:lnTo>
                          <a:pt x="1613" y="2438"/>
                        </a:lnTo>
                        <a:cubicBezTo>
                          <a:pt x="1615" y="2441"/>
                          <a:pt x="1617" y="2445"/>
                          <a:pt x="1617" y="2449"/>
                        </a:cubicBezTo>
                        <a:lnTo>
                          <a:pt x="1621" y="2475"/>
                        </a:lnTo>
                        <a:cubicBezTo>
                          <a:pt x="1622" y="2481"/>
                          <a:pt x="1621" y="2487"/>
                          <a:pt x="1617" y="2492"/>
                        </a:cubicBezTo>
                        <a:lnTo>
                          <a:pt x="1605" y="2510"/>
                        </a:lnTo>
                        <a:cubicBezTo>
                          <a:pt x="1602" y="2515"/>
                          <a:pt x="1597" y="2518"/>
                          <a:pt x="1591" y="2520"/>
                        </a:cubicBezTo>
                        <a:lnTo>
                          <a:pt x="1578" y="2523"/>
                        </a:lnTo>
                        <a:cubicBezTo>
                          <a:pt x="1576" y="2523"/>
                          <a:pt x="1574" y="2523"/>
                          <a:pt x="1572" y="2523"/>
                        </a:cubicBezTo>
                        <a:lnTo>
                          <a:pt x="1556" y="2523"/>
                        </a:lnTo>
                        <a:lnTo>
                          <a:pt x="1536" y="2523"/>
                        </a:lnTo>
                        <a:lnTo>
                          <a:pt x="1543" y="2523"/>
                        </a:lnTo>
                        <a:lnTo>
                          <a:pt x="1521" y="2529"/>
                        </a:lnTo>
                        <a:lnTo>
                          <a:pt x="1526" y="2526"/>
                        </a:lnTo>
                        <a:lnTo>
                          <a:pt x="1499" y="2541"/>
                        </a:lnTo>
                        <a:lnTo>
                          <a:pt x="1469" y="2562"/>
                        </a:lnTo>
                        <a:lnTo>
                          <a:pt x="1437" y="2583"/>
                        </a:lnTo>
                        <a:lnTo>
                          <a:pt x="1410" y="2597"/>
                        </a:lnTo>
                        <a:cubicBezTo>
                          <a:pt x="1409" y="2598"/>
                          <a:pt x="1407" y="2599"/>
                          <a:pt x="1405" y="2600"/>
                        </a:cubicBezTo>
                        <a:lnTo>
                          <a:pt x="1376" y="2608"/>
                        </a:lnTo>
                        <a:cubicBezTo>
                          <a:pt x="1370" y="2609"/>
                          <a:pt x="1364" y="2609"/>
                          <a:pt x="1358" y="2606"/>
                        </a:cubicBezTo>
                        <a:lnTo>
                          <a:pt x="1343" y="2598"/>
                        </a:lnTo>
                        <a:cubicBezTo>
                          <a:pt x="1336" y="2594"/>
                          <a:pt x="1331" y="2587"/>
                          <a:pt x="1331" y="2579"/>
                        </a:cubicBezTo>
                        <a:lnTo>
                          <a:pt x="1330" y="2568"/>
                        </a:lnTo>
                        <a:cubicBezTo>
                          <a:pt x="1329" y="2565"/>
                          <a:pt x="1329" y="2563"/>
                          <a:pt x="1330" y="2561"/>
                        </a:cubicBezTo>
                        <a:lnTo>
                          <a:pt x="1333" y="2546"/>
                        </a:lnTo>
                        <a:lnTo>
                          <a:pt x="1335" y="2530"/>
                        </a:lnTo>
                        <a:lnTo>
                          <a:pt x="1335" y="2538"/>
                        </a:lnTo>
                        <a:lnTo>
                          <a:pt x="1331" y="2520"/>
                        </a:lnTo>
                        <a:lnTo>
                          <a:pt x="1335" y="2529"/>
                        </a:lnTo>
                        <a:lnTo>
                          <a:pt x="1322" y="2511"/>
                        </a:lnTo>
                        <a:lnTo>
                          <a:pt x="1324" y="2513"/>
                        </a:lnTo>
                        <a:lnTo>
                          <a:pt x="1306" y="2495"/>
                        </a:lnTo>
                        <a:lnTo>
                          <a:pt x="1266" y="2451"/>
                        </a:lnTo>
                        <a:cubicBezTo>
                          <a:pt x="1265" y="2450"/>
                          <a:pt x="1264" y="2448"/>
                          <a:pt x="1263" y="2447"/>
                        </a:cubicBezTo>
                        <a:lnTo>
                          <a:pt x="1245" y="2418"/>
                        </a:lnTo>
                        <a:lnTo>
                          <a:pt x="1226" y="2383"/>
                        </a:lnTo>
                        <a:lnTo>
                          <a:pt x="1206" y="2351"/>
                        </a:lnTo>
                        <a:lnTo>
                          <a:pt x="1208" y="2354"/>
                        </a:lnTo>
                        <a:lnTo>
                          <a:pt x="1185" y="2326"/>
                        </a:lnTo>
                        <a:lnTo>
                          <a:pt x="1191" y="2331"/>
                        </a:lnTo>
                        <a:lnTo>
                          <a:pt x="1160" y="2312"/>
                        </a:lnTo>
                        <a:lnTo>
                          <a:pt x="1165" y="2314"/>
                        </a:lnTo>
                        <a:lnTo>
                          <a:pt x="1128" y="2301"/>
                        </a:lnTo>
                        <a:lnTo>
                          <a:pt x="1094" y="2288"/>
                        </a:lnTo>
                        <a:cubicBezTo>
                          <a:pt x="1092" y="2287"/>
                          <a:pt x="1090" y="2286"/>
                          <a:pt x="1088" y="2284"/>
                        </a:cubicBezTo>
                        <a:lnTo>
                          <a:pt x="1078" y="2276"/>
                        </a:lnTo>
                        <a:cubicBezTo>
                          <a:pt x="1076" y="2274"/>
                          <a:pt x="1074" y="2272"/>
                          <a:pt x="1072" y="2269"/>
                        </a:cubicBezTo>
                        <a:lnTo>
                          <a:pt x="1067" y="2260"/>
                        </a:lnTo>
                        <a:cubicBezTo>
                          <a:pt x="1065" y="2255"/>
                          <a:pt x="1064" y="2250"/>
                          <a:pt x="1065" y="2244"/>
                        </a:cubicBezTo>
                        <a:lnTo>
                          <a:pt x="1067" y="2233"/>
                        </a:lnTo>
                        <a:cubicBezTo>
                          <a:pt x="1067" y="2231"/>
                          <a:pt x="1068" y="2228"/>
                          <a:pt x="1069" y="2226"/>
                        </a:cubicBezTo>
                        <a:lnTo>
                          <a:pt x="1076" y="2213"/>
                        </a:lnTo>
                        <a:cubicBezTo>
                          <a:pt x="1077" y="2211"/>
                          <a:pt x="1079" y="2209"/>
                          <a:pt x="1080" y="2207"/>
                        </a:cubicBezTo>
                        <a:lnTo>
                          <a:pt x="1107" y="2180"/>
                        </a:lnTo>
                        <a:lnTo>
                          <a:pt x="1138" y="2152"/>
                        </a:lnTo>
                        <a:lnTo>
                          <a:pt x="1159" y="2127"/>
                        </a:lnTo>
                        <a:lnTo>
                          <a:pt x="1155" y="2133"/>
                        </a:lnTo>
                        <a:lnTo>
                          <a:pt x="1177" y="2082"/>
                        </a:lnTo>
                        <a:lnTo>
                          <a:pt x="1176" y="2087"/>
                        </a:lnTo>
                        <a:lnTo>
                          <a:pt x="1181" y="2062"/>
                        </a:lnTo>
                        <a:lnTo>
                          <a:pt x="1180" y="2068"/>
                        </a:lnTo>
                        <a:lnTo>
                          <a:pt x="1179" y="2046"/>
                        </a:lnTo>
                        <a:lnTo>
                          <a:pt x="1181" y="2053"/>
                        </a:lnTo>
                        <a:lnTo>
                          <a:pt x="1165" y="2009"/>
                        </a:lnTo>
                        <a:lnTo>
                          <a:pt x="1169" y="2016"/>
                        </a:lnTo>
                        <a:lnTo>
                          <a:pt x="1154" y="1998"/>
                        </a:lnTo>
                        <a:lnTo>
                          <a:pt x="1163" y="2005"/>
                        </a:lnTo>
                        <a:lnTo>
                          <a:pt x="1141" y="1996"/>
                        </a:lnTo>
                        <a:lnTo>
                          <a:pt x="1154" y="1997"/>
                        </a:lnTo>
                        <a:lnTo>
                          <a:pt x="1123" y="2001"/>
                        </a:lnTo>
                        <a:lnTo>
                          <a:pt x="1128" y="2000"/>
                        </a:lnTo>
                        <a:lnTo>
                          <a:pt x="1089" y="2014"/>
                        </a:lnTo>
                        <a:lnTo>
                          <a:pt x="1049" y="2030"/>
                        </a:lnTo>
                        <a:lnTo>
                          <a:pt x="1016" y="2041"/>
                        </a:lnTo>
                        <a:lnTo>
                          <a:pt x="995" y="2048"/>
                        </a:lnTo>
                        <a:lnTo>
                          <a:pt x="982" y="2053"/>
                        </a:lnTo>
                        <a:cubicBezTo>
                          <a:pt x="980" y="2054"/>
                          <a:pt x="978" y="2054"/>
                          <a:pt x="975" y="2054"/>
                        </a:cubicBezTo>
                        <a:lnTo>
                          <a:pt x="963" y="2055"/>
                        </a:lnTo>
                        <a:cubicBezTo>
                          <a:pt x="961" y="2056"/>
                          <a:pt x="958" y="2055"/>
                          <a:pt x="955" y="2055"/>
                        </a:cubicBezTo>
                        <a:lnTo>
                          <a:pt x="940" y="2051"/>
                        </a:lnTo>
                        <a:cubicBezTo>
                          <a:pt x="938" y="2050"/>
                          <a:pt x="935" y="2049"/>
                          <a:pt x="933" y="2047"/>
                        </a:cubicBezTo>
                        <a:lnTo>
                          <a:pt x="915" y="2035"/>
                        </a:lnTo>
                        <a:cubicBezTo>
                          <a:pt x="914" y="2035"/>
                          <a:pt x="913" y="2034"/>
                          <a:pt x="912" y="2033"/>
                        </a:cubicBezTo>
                        <a:lnTo>
                          <a:pt x="893" y="2016"/>
                        </a:lnTo>
                        <a:lnTo>
                          <a:pt x="850" y="1974"/>
                        </a:lnTo>
                        <a:lnTo>
                          <a:pt x="828" y="1948"/>
                        </a:lnTo>
                        <a:lnTo>
                          <a:pt x="808" y="1921"/>
                        </a:lnTo>
                        <a:lnTo>
                          <a:pt x="784" y="1895"/>
                        </a:lnTo>
                        <a:lnTo>
                          <a:pt x="788" y="1898"/>
                        </a:lnTo>
                        <a:lnTo>
                          <a:pt x="747" y="1869"/>
                        </a:lnTo>
                        <a:lnTo>
                          <a:pt x="750" y="1871"/>
                        </a:lnTo>
                        <a:lnTo>
                          <a:pt x="720" y="1856"/>
                        </a:lnTo>
                        <a:lnTo>
                          <a:pt x="684" y="1840"/>
                        </a:lnTo>
                        <a:lnTo>
                          <a:pt x="600" y="1808"/>
                        </a:lnTo>
                        <a:lnTo>
                          <a:pt x="515" y="1774"/>
                        </a:lnTo>
                        <a:lnTo>
                          <a:pt x="477" y="1756"/>
                        </a:lnTo>
                        <a:lnTo>
                          <a:pt x="446" y="1738"/>
                        </a:lnTo>
                        <a:cubicBezTo>
                          <a:pt x="445" y="1738"/>
                          <a:pt x="444" y="1737"/>
                          <a:pt x="443" y="1736"/>
                        </a:cubicBezTo>
                        <a:lnTo>
                          <a:pt x="422" y="1719"/>
                        </a:lnTo>
                        <a:cubicBezTo>
                          <a:pt x="421" y="1718"/>
                          <a:pt x="420" y="1717"/>
                          <a:pt x="419" y="1716"/>
                        </a:cubicBezTo>
                        <a:lnTo>
                          <a:pt x="404" y="1698"/>
                        </a:lnTo>
                        <a:cubicBezTo>
                          <a:pt x="403" y="1697"/>
                          <a:pt x="402" y="1695"/>
                          <a:pt x="401" y="1694"/>
                        </a:cubicBezTo>
                        <a:lnTo>
                          <a:pt x="381" y="1658"/>
                        </a:lnTo>
                        <a:cubicBezTo>
                          <a:pt x="381" y="1657"/>
                          <a:pt x="380" y="1656"/>
                          <a:pt x="380" y="1655"/>
                        </a:cubicBezTo>
                        <a:lnTo>
                          <a:pt x="367" y="1621"/>
                        </a:lnTo>
                        <a:lnTo>
                          <a:pt x="370" y="1626"/>
                        </a:lnTo>
                        <a:lnTo>
                          <a:pt x="351" y="1598"/>
                        </a:lnTo>
                        <a:lnTo>
                          <a:pt x="354" y="1602"/>
                        </a:lnTo>
                        <a:lnTo>
                          <a:pt x="325" y="1576"/>
                        </a:lnTo>
                        <a:lnTo>
                          <a:pt x="295" y="1554"/>
                        </a:lnTo>
                        <a:lnTo>
                          <a:pt x="299" y="1556"/>
                        </a:lnTo>
                        <a:lnTo>
                          <a:pt x="268" y="1541"/>
                        </a:lnTo>
                        <a:lnTo>
                          <a:pt x="277" y="1543"/>
                        </a:lnTo>
                        <a:lnTo>
                          <a:pt x="264" y="1542"/>
                        </a:lnTo>
                        <a:lnTo>
                          <a:pt x="274" y="1541"/>
                        </a:lnTo>
                        <a:lnTo>
                          <a:pt x="263" y="1545"/>
                        </a:lnTo>
                        <a:lnTo>
                          <a:pt x="274" y="1537"/>
                        </a:lnTo>
                        <a:lnTo>
                          <a:pt x="266" y="1548"/>
                        </a:lnTo>
                        <a:lnTo>
                          <a:pt x="269" y="1541"/>
                        </a:lnTo>
                        <a:lnTo>
                          <a:pt x="263" y="1559"/>
                        </a:lnTo>
                        <a:lnTo>
                          <a:pt x="264" y="1555"/>
                        </a:lnTo>
                        <a:lnTo>
                          <a:pt x="257" y="1605"/>
                        </a:lnTo>
                        <a:lnTo>
                          <a:pt x="252" y="1656"/>
                        </a:lnTo>
                        <a:lnTo>
                          <a:pt x="248" y="1680"/>
                        </a:lnTo>
                        <a:cubicBezTo>
                          <a:pt x="248" y="1681"/>
                          <a:pt x="248" y="1682"/>
                          <a:pt x="247" y="1683"/>
                        </a:cubicBezTo>
                        <a:lnTo>
                          <a:pt x="242" y="1698"/>
                        </a:lnTo>
                        <a:cubicBezTo>
                          <a:pt x="241" y="1701"/>
                          <a:pt x="240" y="1704"/>
                          <a:pt x="238" y="1706"/>
                        </a:cubicBezTo>
                        <a:lnTo>
                          <a:pt x="224" y="1722"/>
                        </a:lnTo>
                        <a:cubicBezTo>
                          <a:pt x="221" y="1725"/>
                          <a:pt x="217" y="1728"/>
                          <a:pt x="213" y="1729"/>
                        </a:cubicBezTo>
                        <a:lnTo>
                          <a:pt x="196" y="1735"/>
                        </a:lnTo>
                        <a:cubicBezTo>
                          <a:pt x="193" y="1736"/>
                          <a:pt x="190" y="1737"/>
                          <a:pt x="187" y="1736"/>
                        </a:cubicBezTo>
                        <a:lnTo>
                          <a:pt x="170" y="1735"/>
                        </a:lnTo>
                        <a:cubicBezTo>
                          <a:pt x="169" y="1735"/>
                          <a:pt x="168" y="1735"/>
                          <a:pt x="166" y="1735"/>
                        </a:cubicBezTo>
                        <a:lnTo>
                          <a:pt x="152" y="1732"/>
                        </a:lnTo>
                        <a:cubicBezTo>
                          <a:pt x="151" y="1732"/>
                          <a:pt x="149" y="1731"/>
                          <a:pt x="148" y="1730"/>
                        </a:cubicBezTo>
                        <a:lnTo>
                          <a:pt x="123" y="1719"/>
                        </a:lnTo>
                        <a:cubicBezTo>
                          <a:pt x="119" y="1718"/>
                          <a:pt x="116" y="1715"/>
                          <a:pt x="113" y="1712"/>
                        </a:cubicBezTo>
                        <a:lnTo>
                          <a:pt x="105" y="1701"/>
                        </a:lnTo>
                        <a:cubicBezTo>
                          <a:pt x="103" y="1698"/>
                          <a:pt x="102" y="1695"/>
                          <a:pt x="101" y="1691"/>
                        </a:cubicBezTo>
                        <a:lnTo>
                          <a:pt x="98" y="1677"/>
                        </a:lnTo>
                        <a:cubicBezTo>
                          <a:pt x="97" y="1672"/>
                          <a:pt x="98" y="1667"/>
                          <a:pt x="100" y="1662"/>
                        </a:cubicBezTo>
                        <a:lnTo>
                          <a:pt x="108" y="1645"/>
                        </a:lnTo>
                        <a:cubicBezTo>
                          <a:pt x="108" y="1644"/>
                          <a:pt x="109" y="1643"/>
                          <a:pt x="110" y="1642"/>
                        </a:cubicBezTo>
                        <a:lnTo>
                          <a:pt x="125" y="1621"/>
                        </a:lnTo>
                        <a:lnTo>
                          <a:pt x="142" y="1597"/>
                        </a:lnTo>
                        <a:lnTo>
                          <a:pt x="154" y="1573"/>
                        </a:lnTo>
                        <a:lnTo>
                          <a:pt x="152" y="1578"/>
                        </a:lnTo>
                        <a:lnTo>
                          <a:pt x="161" y="1548"/>
                        </a:lnTo>
                        <a:lnTo>
                          <a:pt x="168" y="1516"/>
                        </a:lnTo>
                        <a:lnTo>
                          <a:pt x="176" y="1483"/>
                        </a:lnTo>
                        <a:lnTo>
                          <a:pt x="188" y="1452"/>
                        </a:lnTo>
                        <a:cubicBezTo>
                          <a:pt x="189" y="1449"/>
                          <a:pt x="191" y="1447"/>
                          <a:pt x="192" y="1445"/>
                        </a:cubicBezTo>
                        <a:lnTo>
                          <a:pt x="210" y="1424"/>
                        </a:lnTo>
                        <a:cubicBezTo>
                          <a:pt x="211" y="1422"/>
                          <a:pt x="213" y="1421"/>
                          <a:pt x="214" y="1420"/>
                        </a:cubicBezTo>
                        <a:lnTo>
                          <a:pt x="237" y="1403"/>
                        </a:lnTo>
                        <a:lnTo>
                          <a:pt x="256" y="1388"/>
                        </a:lnTo>
                        <a:lnTo>
                          <a:pt x="251" y="1394"/>
                        </a:lnTo>
                        <a:lnTo>
                          <a:pt x="261" y="1377"/>
                        </a:lnTo>
                        <a:lnTo>
                          <a:pt x="258" y="1395"/>
                        </a:lnTo>
                        <a:lnTo>
                          <a:pt x="254" y="1379"/>
                        </a:lnTo>
                        <a:lnTo>
                          <a:pt x="260" y="1390"/>
                        </a:lnTo>
                        <a:lnTo>
                          <a:pt x="247" y="1377"/>
                        </a:lnTo>
                        <a:lnTo>
                          <a:pt x="230" y="1355"/>
                        </a:lnTo>
                        <a:cubicBezTo>
                          <a:pt x="228" y="1353"/>
                          <a:pt x="227" y="1351"/>
                          <a:pt x="226" y="1348"/>
                        </a:cubicBezTo>
                        <a:lnTo>
                          <a:pt x="215" y="1317"/>
                        </a:lnTo>
                        <a:cubicBezTo>
                          <a:pt x="214" y="1315"/>
                          <a:pt x="214" y="1313"/>
                          <a:pt x="213" y="1311"/>
                        </a:cubicBezTo>
                        <a:lnTo>
                          <a:pt x="212" y="1288"/>
                        </a:lnTo>
                        <a:lnTo>
                          <a:pt x="213" y="1257"/>
                        </a:lnTo>
                        <a:lnTo>
                          <a:pt x="219" y="1190"/>
                        </a:lnTo>
                        <a:lnTo>
                          <a:pt x="221" y="1123"/>
                        </a:lnTo>
                        <a:lnTo>
                          <a:pt x="220" y="1096"/>
                        </a:lnTo>
                        <a:lnTo>
                          <a:pt x="220" y="1100"/>
                        </a:lnTo>
                        <a:lnTo>
                          <a:pt x="214" y="1076"/>
                        </a:lnTo>
                        <a:lnTo>
                          <a:pt x="217" y="1082"/>
                        </a:lnTo>
                        <a:lnTo>
                          <a:pt x="206" y="1063"/>
                        </a:lnTo>
                        <a:lnTo>
                          <a:pt x="211" y="1070"/>
                        </a:lnTo>
                        <a:lnTo>
                          <a:pt x="194" y="1056"/>
                        </a:lnTo>
                        <a:lnTo>
                          <a:pt x="198" y="1058"/>
                        </a:lnTo>
                        <a:lnTo>
                          <a:pt x="158" y="1036"/>
                        </a:lnTo>
                        <a:lnTo>
                          <a:pt x="119" y="1018"/>
                        </a:lnTo>
                        <a:cubicBezTo>
                          <a:pt x="118" y="1017"/>
                          <a:pt x="116" y="1017"/>
                          <a:pt x="115" y="1016"/>
                        </a:cubicBezTo>
                        <a:lnTo>
                          <a:pt x="100" y="1005"/>
                        </a:lnTo>
                        <a:cubicBezTo>
                          <a:pt x="98" y="1003"/>
                          <a:pt x="97" y="1002"/>
                          <a:pt x="95" y="1000"/>
                        </a:cubicBezTo>
                        <a:lnTo>
                          <a:pt x="85" y="987"/>
                        </a:lnTo>
                        <a:cubicBezTo>
                          <a:pt x="83" y="984"/>
                          <a:pt x="82" y="981"/>
                          <a:pt x="81" y="977"/>
                        </a:cubicBezTo>
                        <a:lnTo>
                          <a:pt x="78" y="962"/>
                        </a:lnTo>
                        <a:cubicBezTo>
                          <a:pt x="78" y="960"/>
                          <a:pt x="77" y="958"/>
                          <a:pt x="78" y="956"/>
                        </a:cubicBezTo>
                        <a:lnTo>
                          <a:pt x="79" y="940"/>
                        </a:lnTo>
                        <a:cubicBezTo>
                          <a:pt x="79" y="937"/>
                          <a:pt x="79" y="935"/>
                          <a:pt x="80" y="932"/>
                        </a:cubicBezTo>
                        <a:lnTo>
                          <a:pt x="94" y="898"/>
                        </a:lnTo>
                        <a:lnTo>
                          <a:pt x="107" y="863"/>
                        </a:lnTo>
                        <a:lnTo>
                          <a:pt x="106" y="867"/>
                        </a:lnTo>
                        <a:lnTo>
                          <a:pt x="109" y="848"/>
                        </a:lnTo>
                        <a:lnTo>
                          <a:pt x="109" y="854"/>
                        </a:lnTo>
                        <a:lnTo>
                          <a:pt x="107" y="834"/>
                        </a:lnTo>
                        <a:lnTo>
                          <a:pt x="108" y="840"/>
                        </a:lnTo>
                        <a:lnTo>
                          <a:pt x="100" y="820"/>
                        </a:lnTo>
                        <a:lnTo>
                          <a:pt x="102" y="824"/>
                        </a:lnTo>
                        <a:lnTo>
                          <a:pt x="88" y="802"/>
                        </a:lnTo>
                        <a:lnTo>
                          <a:pt x="53" y="760"/>
                        </a:lnTo>
                        <a:lnTo>
                          <a:pt x="19" y="712"/>
                        </a:lnTo>
                        <a:cubicBezTo>
                          <a:pt x="18" y="711"/>
                          <a:pt x="18" y="710"/>
                          <a:pt x="17" y="709"/>
                        </a:cubicBezTo>
                        <a:lnTo>
                          <a:pt x="6" y="687"/>
                        </a:lnTo>
                        <a:cubicBezTo>
                          <a:pt x="5" y="685"/>
                          <a:pt x="4" y="682"/>
                          <a:pt x="4" y="680"/>
                        </a:cubicBezTo>
                        <a:lnTo>
                          <a:pt x="1" y="658"/>
                        </a:lnTo>
                        <a:cubicBezTo>
                          <a:pt x="0" y="655"/>
                          <a:pt x="0" y="653"/>
                          <a:pt x="1" y="650"/>
                        </a:cubicBezTo>
                        <a:lnTo>
                          <a:pt x="5" y="628"/>
                        </a:lnTo>
                        <a:cubicBezTo>
                          <a:pt x="5" y="626"/>
                          <a:pt x="6" y="623"/>
                          <a:pt x="7" y="621"/>
                        </a:cubicBezTo>
                        <a:lnTo>
                          <a:pt x="19" y="599"/>
                        </a:lnTo>
                        <a:cubicBezTo>
                          <a:pt x="20" y="598"/>
                          <a:pt x="21" y="597"/>
                          <a:pt x="22" y="596"/>
                        </a:cubicBezTo>
                        <a:lnTo>
                          <a:pt x="57" y="552"/>
                        </a:lnTo>
                        <a:lnTo>
                          <a:pt x="96" y="508"/>
                        </a:lnTo>
                        <a:lnTo>
                          <a:pt x="111" y="489"/>
                        </a:lnTo>
                        <a:lnTo>
                          <a:pt x="108" y="493"/>
                        </a:lnTo>
                        <a:lnTo>
                          <a:pt x="118" y="474"/>
                        </a:lnTo>
                        <a:lnTo>
                          <a:pt x="116" y="480"/>
                        </a:lnTo>
                        <a:lnTo>
                          <a:pt x="124" y="446"/>
                        </a:lnTo>
                        <a:lnTo>
                          <a:pt x="123" y="452"/>
                        </a:lnTo>
                        <a:lnTo>
                          <a:pt x="122" y="421"/>
                        </a:lnTo>
                        <a:lnTo>
                          <a:pt x="118" y="394"/>
                        </a:lnTo>
                        <a:lnTo>
                          <a:pt x="116" y="363"/>
                        </a:lnTo>
                        <a:cubicBezTo>
                          <a:pt x="115" y="362"/>
                          <a:pt x="115" y="361"/>
                          <a:pt x="116" y="359"/>
                        </a:cubicBezTo>
                        <a:lnTo>
                          <a:pt x="121" y="303"/>
                        </a:lnTo>
                        <a:lnTo>
                          <a:pt x="125" y="254"/>
                        </a:lnTo>
                        <a:lnTo>
                          <a:pt x="125" y="259"/>
                        </a:lnTo>
                        <a:lnTo>
                          <a:pt x="122" y="241"/>
                        </a:lnTo>
                        <a:lnTo>
                          <a:pt x="124" y="248"/>
                        </a:lnTo>
                        <a:lnTo>
                          <a:pt x="117" y="234"/>
                        </a:lnTo>
                        <a:cubicBezTo>
                          <a:pt x="116" y="232"/>
                          <a:pt x="115" y="229"/>
                          <a:pt x="115" y="226"/>
                        </a:cubicBezTo>
                        <a:lnTo>
                          <a:pt x="113" y="210"/>
                        </a:lnTo>
                        <a:cubicBezTo>
                          <a:pt x="112" y="206"/>
                          <a:pt x="113" y="201"/>
                          <a:pt x="115" y="196"/>
                        </a:cubicBezTo>
                        <a:lnTo>
                          <a:pt x="127" y="173"/>
                        </a:lnTo>
                        <a:cubicBezTo>
                          <a:pt x="128" y="172"/>
                          <a:pt x="129" y="170"/>
                          <a:pt x="130" y="169"/>
                        </a:cubicBezTo>
                        <a:lnTo>
                          <a:pt x="144" y="152"/>
                        </a:lnTo>
                        <a:lnTo>
                          <a:pt x="165" y="129"/>
                        </a:lnTo>
                        <a:lnTo>
                          <a:pt x="213" y="79"/>
                        </a:lnTo>
                        <a:lnTo>
                          <a:pt x="267" y="32"/>
                        </a:lnTo>
                        <a:lnTo>
                          <a:pt x="292" y="15"/>
                        </a:lnTo>
                        <a:cubicBezTo>
                          <a:pt x="293" y="14"/>
                          <a:pt x="294" y="13"/>
                          <a:pt x="296" y="13"/>
                        </a:cubicBezTo>
                        <a:lnTo>
                          <a:pt x="316" y="4"/>
                        </a:lnTo>
                        <a:cubicBezTo>
                          <a:pt x="318" y="2"/>
                          <a:pt x="321" y="2"/>
                          <a:pt x="324" y="2"/>
                        </a:cubicBezTo>
                        <a:lnTo>
                          <a:pt x="340" y="1"/>
                        </a:lnTo>
                        <a:cubicBezTo>
                          <a:pt x="343" y="0"/>
                          <a:pt x="347" y="1"/>
                          <a:pt x="350" y="2"/>
                        </a:cubicBezTo>
                        <a:lnTo>
                          <a:pt x="363" y="7"/>
                        </a:lnTo>
                        <a:cubicBezTo>
                          <a:pt x="367" y="8"/>
                          <a:pt x="370" y="11"/>
                          <a:pt x="372" y="14"/>
                        </a:cubicBezTo>
                        <a:lnTo>
                          <a:pt x="394" y="39"/>
                        </a:lnTo>
                        <a:lnTo>
                          <a:pt x="419" y="70"/>
                        </a:lnTo>
                        <a:lnTo>
                          <a:pt x="414" y="66"/>
                        </a:lnTo>
                        <a:lnTo>
                          <a:pt x="429" y="78"/>
                        </a:lnTo>
                        <a:lnTo>
                          <a:pt x="424" y="75"/>
                        </a:lnTo>
                        <a:lnTo>
                          <a:pt x="442" y="83"/>
                        </a:lnTo>
                        <a:lnTo>
                          <a:pt x="436" y="81"/>
                        </a:lnTo>
                        <a:lnTo>
                          <a:pt x="483" y="87"/>
                        </a:lnTo>
                        <a:lnTo>
                          <a:pt x="479" y="86"/>
                        </a:lnTo>
                        <a:lnTo>
                          <a:pt x="535" y="85"/>
                        </a:lnTo>
                        <a:lnTo>
                          <a:pt x="594" y="84"/>
                        </a:lnTo>
                        <a:lnTo>
                          <a:pt x="655" y="90"/>
                        </a:lnTo>
                        <a:cubicBezTo>
                          <a:pt x="657" y="90"/>
                          <a:pt x="659" y="90"/>
                          <a:pt x="660" y="90"/>
                        </a:cubicBezTo>
                        <a:lnTo>
                          <a:pt x="720" y="107"/>
                        </a:lnTo>
                        <a:lnTo>
                          <a:pt x="785" y="133"/>
                        </a:lnTo>
                        <a:lnTo>
                          <a:pt x="845" y="154"/>
                        </a:lnTo>
                        <a:lnTo>
                          <a:pt x="841" y="153"/>
                        </a:lnTo>
                        <a:lnTo>
                          <a:pt x="897" y="161"/>
                        </a:lnTo>
                        <a:lnTo>
                          <a:pt x="890" y="161"/>
                        </a:lnTo>
                        <a:lnTo>
                          <a:pt x="916" y="157"/>
                        </a:lnTo>
                        <a:lnTo>
                          <a:pt x="911" y="158"/>
                        </a:lnTo>
                        <a:lnTo>
                          <a:pt x="939" y="148"/>
                        </a:lnTo>
                        <a:lnTo>
                          <a:pt x="936" y="149"/>
                        </a:lnTo>
                        <a:lnTo>
                          <a:pt x="988" y="121"/>
                        </a:lnTo>
                        <a:lnTo>
                          <a:pt x="1029" y="94"/>
                        </a:lnTo>
                        <a:lnTo>
                          <a:pt x="1049" y="85"/>
                        </a:lnTo>
                        <a:cubicBezTo>
                          <a:pt x="1051" y="84"/>
                          <a:pt x="1053" y="83"/>
                          <a:pt x="1055" y="83"/>
                        </a:cubicBezTo>
                        <a:lnTo>
                          <a:pt x="1066" y="81"/>
                        </a:lnTo>
                        <a:cubicBezTo>
                          <a:pt x="1073" y="80"/>
                          <a:pt x="1080" y="81"/>
                          <a:pt x="1085" y="86"/>
                        </a:cubicBezTo>
                        <a:lnTo>
                          <a:pt x="1090" y="90"/>
                        </a:lnTo>
                        <a:cubicBezTo>
                          <a:pt x="1098" y="95"/>
                          <a:pt x="1101" y="105"/>
                          <a:pt x="1099" y="114"/>
                        </a:cubicBezTo>
                        <a:lnTo>
                          <a:pt x="1097" y="123"/>
                        </a:lnTo>
                        <a:cubicBezTo>
                          <a:pt x="1096" y="125"/>
                          <a:pt x="1095" y="128"/>
                          <a:pt x="1094" y="130"/>
                        </a:cubicBezTo>
                        <a:lnTo>
                          <a:pt x="1078" y="156"/>
                        </a:lnTo>
                        <a:lnTo>
                          <a:pt x="1061" y="190"/>
                        </a:lnTo>
                        <a:lnTo>
                          <a:pt x="1063" y="185"/>
                        </a:lnTo>
                        <a:lnTo>
                          <a:pt x="1058" y="205"/>
                        </a:lnTo>
                        <a:lnTo>
                          <a:pt x="1058" y="198"/>
                        </a:lnTo>
                        <a:lnTo>
                          <a:pt x="1059" y="219"/>
                        </a:lnTo>
                        <a:lnTo>
                          <a:pt x="1059" y="214"/>
                        </a:lnTo>
                        <a:lnTo>
                          <a:pt x="1066" y="238"/>
                        </a:lnTo>
                        <a:lnTo>
                          <a:pt x="1064" y="234"/>
                        </a:lnTo>
                        <a:lnTo>
                          <a:pt x="1077" y="261"/>
                        </a:lnTo>
                        <a:lnTo>
                          <a:pt x="1110" y="322"/>
                        </a:lnTo>
                        <a:lnTo>
                          <a:pt x="1141" y="382"/>
                        </a:lnTo>
                        <a:lnTo>
                          <a:pt x="1152" y="411"/>
                        </a:lnTo>
                        <a:cubicBezTo>
                          <a:pt x="1153" y="413"/>
                          <a:pt x="1153" y="414"/>
                          <a:pt x="1153" y="416"/>
                        </a:cubicBezTo>
                        <a:lnTo>
                          <a:pt x="1156" y="438"/>
                        </a:lnTo>
                        <a:cubicBezTo>
                          <a:pt x="1157" y="442"/>
                          <a:pt x="1156" y="445"/>
                          <a:pt x="1155" y="449"/>
                        </a:cubicBezTo>
                        <a:lnTo>
                          <a:pt x="1150" y="465"/>
                        </a:lnTo>
                        <a:cubicBezTo>
                          <a:pt x="1149" y="468"/>
                          <a:pt x="1148" y="471"/>
                          <a:pt x="1145" y="474"/>
                        </a:cubicBezTo>
                        <a:lnTo>
                          <a:pt x="1134" y="486"/>
                        </a:lnTo>
                        <a:cubicBezTo>
                          <a:pt x="1132" y="488"/>
                          <a:pt x="1129" y="490"/>
                          <a:pt x="1126" y="491"/>
                        </a:cubicBezTo>
                        <a:lnTo>
                          <a:pt x="1091" y="507"/>
                        </a:lnTo>
                        <a:lnTo>
                          <a:pt x="1054" y="522"/>
                        </a:lnTo>
                        <a:lnTo>
                          <a:pt x="1059" y="519"/>
                        </a:lnTo>
                        <a:lnTo>
                          <a:pt x="1046" y="528"/>
                        </a:lnTo>
                        <a:lnTo>
                          <a:pt x="1054" y="519"/>
                        </a:lnTo>
                        <a:lnTo>
                          <a:pt x="1048" y="532"/>
                        </a:lnTo>
                        <a:lnTo>
                          <a:pt x="1050" y="520"/>
                        </a:lnTo>
                        <a:lnTo>
                          <a:pt x="1051" y="536"/>
                        </a:lnTo>
                        <a:lnTo>
                          <a:pt x="1050" y="529"/>
                        </a:lnTo>
                        <a:lnTo>
                          <a:pt x="1057" y="548"/>
                        </a:lnTo>
                        <a:lnTo>
                          <a:pt x="1055" y="544"/>
                        </a:lnTo>
                        <a:lnTo>
                          <a:pt x="1080" y="585"/>
                        </a:lnTo>
                        <a:lnTo>
                          <a:pt x="1105" y="628"/>
                        </a:lnTo>
                        <a:lnTo>
                          <a:pt x="1115" y="651"/>
                        </a:lnTo>
                        <a:cubicBezTo>
                          <a:pt x="1116" y="652"/>
                          <a:pt x="1117" y="654"/>
                          <a:pt x="1117" y="656"/>
                        </a:cubicBezTo>
                        <a:lnTo>
                          <a:pt x="1121" y="676"/>
                        </a:lnTo>
                        <a:cubicBezTo>
                          <a:pt x="1122" y="679"/>
                          <a:pt x="1122" y="681"/>
                          <a:pt x="1121" y="684"/>
                        </a:cubicBezTo>
                        <a:lnTo>
                          <a:pt x="1118" y="703"/>
                        </a:lnTo>
                        <a:cubicBezTo>
                          <a:pt x="1118" y="705"/>
                          <a:pt x="1118" y="706"/>
                          <a:pt x="1117" y="707"/>
                        </a:cubicBezTo>
                        <a:lnTo>
                          <a:pt x="1110" y="727"/>
                        </a:lnTo>
                        <a:cubicBezTo>
                          <a:pt x="1110" y="729"/>
                          <a:pt x="1109" y="730"/>
                          <a:pt x="1108" y="732"/>
                        </a:cubicBezTo>
                        <a:lnTo>
                          <a:pt x="1085" y="771"/>
                        </a:lnTo>
                        <a:lnTo>
                          <a:pt x="1063" y="807"/>
                        </a:lnTo>
                        <a:lnTo>
                          <a:pt x="1065" y="803"/>
                        </a:lnTo>
                        <a:lnTo>
                          <a:pt x="1059" y="818"/>
                        </a:lnTo>
                        <a:lnTo>
                          <a:pt x="1060" y="811"/>
                        </a:lnTo>
                        <a:lnTo>
                          <a:pt x="1059" y="824"/>
                        </a:lnTo>
                        <a:lnTo>
                          <a:pt x="1054" y="807"/>
                        </a:lnTo>
                        <a:lnTo>
                          <a:pt x="1067" y="823"/>
                        </a:lnTo>
                        <a:lnTo>
                          <a:pt x="1054" y="815"/>
                        </a:lnTo>
                        <a:lnTo>
                          <a:pt x="1080" y="821"/>
                        </a:lnTo>
                        <a:lnTo>
                          <a:pt x="1109" y="827"/>
                        </a:lnTo>
                        <a:cubicBezTo>
                          <a:pt x="1112" y="827"/>
                          <a:pt x="1114" y="828"/>
                          <a:pt x="1116" y="830"/>
                        </a:cubicBezTo>
                        <a:lnTo>
                          <a:pt x="1144" y="846"/>
                        </a:lnTo>
                        <a:cubicBezTo>
                          <a:pt x="1148" y="847"/>
                          <a:pt x="1150" y="850"/>
                          <a:pt x="1152" y="853"/>
                        </a:cubicBezTo>
                        <a:lnTo>
                          <a:pt x="1172" y="883"/>
                        </a:lnTo>
                        <a:cubicBezTo>
                          <a:pt x="1173" y="884"/>
                          <a:pt x="1174" y="886"/>
                          <a:pt x="1174" y="887"/>
                        </a:cubicBezTo>
                        <a:lnTo>
                          <a:pt x="1191" y="926"/>
                        </a:lnTo>
                        <a:lnTo>
                          <a:pt x="1213" y="964"/>
                        </a:lnTo>
                        <a:lnTo>
                          <a:pt x="1210" y="960"/>
                        </a:lnTo>
                        <a:lnTo>
                          <a:pt x="1226" y="978"/>
                        </a:lnTo>
                        <a:lnTo>
                          <a:pt x="1222" y="974"/>
                        </a:lnTo>
                        <a:lnTo>
                          <a:pt x="1244" y="989"/>
                        </a:lnTo>
                        <a:lnTo>
                          <a:pt x="1241" y="987"/>
                        </a:lnTo>
                        <a:lnTo>
                          <a:pt x="1270" y="1001"/>
                        </a:lnTo>
                        <a:lnTo>
                          <a:pt x="1305" y="1014"/>
                        </a:lnTo>
                        <a:lnTo>
                          <a:pt x="1388" y="1038"/>
                        </a:lnTo>
                        <a:lnTo>
                          <a:pt x="1430" y="1049"/>
                        </a:lnTo>
                        <a:lnTo>
                          <a:pt x="1469" y="1057"/>
                        </a:lnTo>
                        <a:lnTo>
                          <a:pt x="1502" y="1063"/>
                        </a:lnTo>
                        <a:lnTo>
                          <a:pt x="1524" y="1065"/>
                        </a:lnTo>
                        <a:lnTo>
                          <a:pt x="1517" y="1065"/>
                        </a:lnTo>
                        <a:lnTo>
                          <a:pt x="1531" y="1062"/>
                        </a:lnTo>
                        <a:lnTo>
                          <a:pt x="1516" y="1074"/>
                        </a:lnTo>
                        <a:lnTo>
                          <a:pt x="1520" y="1067"/>
                        </a:lnTo>
                        <a:lnTo>
                          <a:pt x="1517" y="1083"/>
                        </a:lnTo>
                        <a:lnTo>
                          <a:pt x="1515" y="1072"/>
                        </a:lnTo>
                        <a:lnTo>
                          <a:pt x="1516" y="1076"/>
                        </a:lnTo>
                        <a:lnTo>
                          <a:pt x="1511" y="1063"/>
                        </a:lnTo>
                        <a:lnTo>
                          <a:pt x="1503" y="1038"/>
                        </a:lnTo>
                        <a:cubicBezTo>
                          <a:pt x="1501" y="1033"/>
                          <a:pt x="1501" y="1028"/>
                          <a:pt x="1503" y="1023"/>
                        </a:cubicBezTo>
                        <a:lnTo>
                          <a:pt x="1506" y="1014"/>
                        </a:lnTo>
                        <a:cubicBezTo>
                          <a:pt x="1508" y="1007"/>
                          <a:pt x="1514" y="1001"/>
                          <a:pt x="1521" y="999"/>
                        </a:cubicBezTo>
                        <a:lnTo>
                          <a:pt x="1533" y="995"/>
                        </a:lnTo>
                        <a:cubicBezTo>
                          <a:pt x="1536" y="994"/>
                          <a:pt x="1539" y="993"/>
                          <a:pt x="1543" y="994"/>
                        </a:cubicBezTo>
                        <a:lnTo>
                          <a:pt x="1566" y="996"/>
                        </a:lnTo>
                        <a:cubicBezTo>
                          <a:pt x="1567" y="996"/>
                          <a:pt x="1568" y="996"/>
                          <a:pt x="1569" y="996"/>
                        </a:cubicBezTo>
                        <a:lnTo>
                          <a:pt x="1600" y="1004"/>
                        </a:lnTo>
                        <a:lnTo>
                          <a:pt x="1677" y="1027"/>
                        </a:lnTo>
                        <a:lnTo>
                          <a:pt x="1717" y="1038"/>
                        </a:lnTo>
                        <a:lnTo>
                          <a:pt x="1752" y="1046"/>
                        </a:lnTo>
                        <a:lnTo>
                          <a:pt x="1780" y="1050"/>
                        </a:lnTo>
                        <a:lnTo>
                          <a:pt x="1773" y="1050"/>
                        </a:lnTo>
                        <a:lnTo>
                          <a:pt x="1794" y="1047"/>
                        </a:lnTo>
                        <a:lnTo>
                          <a:pt x="1779" y="1055"/>
                        </a:lnTo>
                        <a:lnTo>
                          <a:pt x="1789" y="1043"/>
                        </a:lnTo>
                        <a:lnTo>
                          <a:pt x="1783" y="1057"/>
                        </a:lnTo>
                        <a:lnTo>
                          <a:pt x="1784" y="1036"/>
                        </a:lnTo>
                        <a:lnTo>
                          <a:pt x="1785" y="1042"/>
                        </a:lnTo>
                        <a:lnTo>
                          <a:pt x="1780" y="1016"/>
                        </a:lnTo>
                        <a:lnTo>
                          <a:pt x="1772" y="990"/>
                        </a:lnTo>
                        <a:lnTo>
                          <a:pt x="1764" y="962"/>
                        </a:lnTo>
                        <a:lnTo>
                          <a:pt x="1758" y="936"/>
                        </a:lnTo>
                        <a:cubicBezTo>
                          <a:pt x="1758" y="935"/>
                          <a:pt x="1758" y="933"/>
                          <a:pt x="1758" y="932"/>
                        </a:cubicBezTo>
                        <a:lnTo>
                          <a:pt x="1757" y="914"/>
                        </a:lnTo>
                        <a:cubicBezTo>
                          <a:pt x="1756" y="908"/>
                          <a:pt x="1758" y="902"/>
                          <a:pt x="1762" y="897"/>
                        </a:cubicBezTo>
                        <a:lnTo>
                          <a:pt x="1770" y="887"/>
                        </a:lnTo>
                        <a:cubicBezTo>
                          <a:pt x="1774" y="882"/>
                          <a:pt x="1780" y="879"/>
                          <a:pt x="1787" y="879"/>
                        </a:cubicBezTo>
                        <a:lnTo>
                          <a:pt x="1805" y="878"/>
                        </a:lnTo>
                        <a:cubicBezTo>
                          <a:pt x="1807" y="877"/>
                          <a:pt x="1809" y="878"/>
                          <a:pt x="1811" y="878"/>
                        </a:cubicBezTo>
                        <a:lnTo>
                          <a:pt x="1838" y="883"/>
                        </a:lnTo>
                        <a:cubicBezTo>
                          <a:pt x="1839" y="883"/>
                          <a:pt x="1840" y="883"/>
                          <a:pt x="1841" y="884"/>
                        </a:cubicBezTo>
                        <a:lnTo>
                          <a:pt x="1907" y="907"/>
                        </a:lnTo>
                        <a:lnTo>
                          <a:pt x="1976" y="942"/>
                        </a:lnTo>
                        <a:lnTo>
                          <a:pt x="2005" y="962"/>
                        </a:lnTo>
                        <a:cubicBezTo>
                          <a:pt x="2006" y="962"/>
                          <a:pt x="2007" y="963"/>
                          <a:pt x="2008" y="964"/>
                        </a:cubicBezTo>
                        <a:lnTo>
                          <a:pt x="2027" y="982"/>
                        </a:lnTo>
                        <a:cubicBezTo>
                          <a:pt x="2029" y="984"/>
                          <a:pt x="2030" y="986"/>
                          <a:pt x="2032" y="988"/>
                        </a:cubicBezTo>
                        <a:lnTo>
                          <a:pt x="2043" y="1009"/>
                        </a:lnTo>
                        <a:cubicBezTo>
                          <a:pt x="2044" y="1011"/>
                          <a:pt x="2045" y="1014"/>
                          <a:pt x="2045" y="1016"/>
                        </a:cubicBezTo>
                        <a:lnTo>
                          <a:pt x="2050" y="1042"/>
                        </a:lnTo>
                        <a:cubicBezTo>
                          <a:pt x="2050" y="1044"/>
                          <a:pt x="2051" y="1045"/>
                          <a:pt x="2050" y="1047"/>
                        </a:cubicBezTo>
                        <a:lnTo>
                          <a:pt x="2048" y="1106"/>
                        </a:lnTo>
                        <a:lnTo>
                          <a:pt x="2044" y="1136"/>
                        </a:lnTo>
                        <a:lnTo>
                          <a:pt x="2039" y="1161"/>
                        </a:lnTo>
                        <a:lnTo>
                          <a:pt x="2036" y="1175"/>
                        </a:lnTo>
                        <a:lnTo>
                          <a:pt x="2033" y="1184"/>
                        </a:lnTo>
                        <a:lnTo>
                          <a:pt x="2034" y="1177"/>
                        </a:lnTo>
                        <a:lnTo>
                          <a:pt x="2033" y="1233"/>
                        </a:lnTo>
                        <a:lnTo>
                          <a:pt x="2033" y="1294"/>
                        </a:lnTo>
                        <a:lnTo>
                          <a:pt x="2032" y="1356"/>
                        </a:lnTo>
                        <a:lnTo>
                          <a:pt x="2034" y="1406"/>
                        </a:lnTo>
                        <a:lnTo>
                          <a:pt x="2034" y="1401"/>
                        </a:lnTo>
                        <a:lnTo>
                          <a:pt x="2043" y="1439"/>
                        </a:lnTo>
                        <a:lnTo>
                          <a:pt x="2041" y="1434"/>
                        </a:lnTo>
                        <a:lnTo>
                          <a:pt x="2054" y="1462"/>
                        </a:lnTo>
                        <a:lnTo>
                          <a:pt x="2064" y="1491"/>
                        </a:lnTo>
                        <a:cubicBezTo>
                          <a:pt x="2065" y="1494"/>
                          <a:pt x="2066" y="1498"/>
                          <a:pt x="2065" y="1501"/>
                        </a:cubicBezTo>
                        <a:lnTo>
                          <a:pt x="2061" y="1533"/>
                        </a:lnTo>
                        <a:cubicBezTo>
                          <a:pt x="2061" y="1536"/>
                          <a:pt x="2060" y="1539"/>
                          <a:pt x="2059" y="1541"/>
                        </a:cubicBezTo>
                        <a:lnTo>
                          <a:pt x="2049" y="1561"/>
                        </a:lnTo>
                        <a:lnTo>
                          <a:pt x="2033" y="1587"/>
                        </a:lnTo>
                        <a:lnTo>
                          <a:pt x="1991" y="1637"/>
                        </a:lnTo>
                        <a:lnTo>
                          <a:pt x="1951" y="1684"/>
                        </a:lnTo>
                        <a:lnTo>
                          <a:pt x="1936" y="1705"/>
                        </a:lnTo>
                        <a:lnTo>
                          <a:pt x="1924" y="1722"/>
                        </a:lnTo>
                        <a:lnTo>
                          <a:pt x="1928" y="1715"/>
                        </a:lnTo>
                        <a:lnTo>
                          <a:pt x="1920" y="1744"/>
                        </a:lnTo>
                        <a:lnTo>
                          <a:pt x="1920" y="1734"/>
                        </a:lnTo>
                        <a:lnTo>
                          <a:pt x="1923" y="1756"/>
                        </a:lnTo>
                        <a:lnTo>
                          <a:pt x="1926" y="1774"/>
                        </a:lnTo>
                        <a:cubicBezTo>
                          <a:pt x="1927" y="1778"/>
                          <a:pt x="1926" y="1782"/>
                          <a:pt x="1925" y="1786"/>
                        </a:cubicBezTo>
                        <a:lnTo>
                          <a:pt x="1918" y="1805"/>
                        </a:lnTo>
                        <a:cubicBezTo>
                          <a:pt x="1916" y="1809"/>
                          <a:pt x="1913" y="1813"/>
                          <a:pt x="1909" y="1816"/>
                        </a:cubicBezTo>
                        <a:lnTo>
                          <a:pt x="1883" y="1834"/>
                        </a:lnTo>
                        <a:cubicBezTo>
                          <a:pt x="1882" y="1835"/>
                          <a:pt x="1880" y="1836"/>
                          <a:pt x="1878" y="1837"/>
                        </a:cubicBezTo>
                        <a:lnTo>
                          <a:pt x="1841" y="1852"/>
                        </a:lnTo>
                        <a:lnTo>
                          <a:pt x="1805" y="1867"/>
                        </a:lnTo>
                        <a:lnTo>
                          <a:pt x="1812" y="1863"/>
                        </a:lnTo>
                        <a:lnTo>
                          <a:pt x="1788" y="1885"/>
                        </a:lnTo>
                        <a:lnTo>
                          <a:pt x="1795" y="1871"/>
                        </a:lnTo>
                        <a:lnTo>
                          <a:pt x="1790" y="1902"/>
                        </a:lnTo>
                        <a:lnTo>
                          <a:pt x="1790" y="1894"/>
                        </a:lnTo>
                        <a:lnTo>
                          <a:pt x="1797" y="1930"/>
                        </a:lnTo>
                        <a:lnTo>
                          <a:pt x="1805" y="1968"/>
                        </a:lnTo>
                        <a:cubicBezTo>
                          <a:pt x="1805" y="1969"/>
                          <a:pt x="1806" y="1971"/>
                          <a:pt x="1805" y="1973"/>
                        </a:cubicBezTo>
                        <a:lnTo>
                          <a:pt x="1804" y="2010"/>
                        </a:lnTo>
                        <a:cubicBezTo>
                          <a:pt x="1804" y="2013"/>
                          <a:pt x="1804" y="2015"/>
                          <a:pt x="1803" y="2018"/>
                        </a:cubicBezTo>
                        <a:lnTo>
                          <a:pt x="1789" y="2055"/>
                        </a:lnTo>
                        <a:cubicBezTo>
                          <a:pt x="1788" y="2056"/>
                          <a:pt x="1788" y="2058"/>
                          <a:pt x="1787" y="2059"/>
                        </a:cubicBezTo>
                        <a:lnTo>
                          <a:pt x="1765" y="2096"/>
                        </a:lnTo>
                        <a:lnTo>
                          <a:pt x="1742" y="2132"/>
                        </a:lnTo>
                        <a:lnTo>
                          <a:pt x="1721" y="2165"/>
                        </a:lnTo>
                        <a:lnTo>
                          <a:pt x="1707" y="2191"/>
                        </a:lnTo>
                        <a:lnTo>
                          <a:pt x="1695" y="2217"/>
                        </a:lnTo>
                        <a:cubicBezTo>
                          <a:pt x="1695" y="2218"/>
                          <a:pt x="1694" y="2220"/>
                          <a:pt x="1693" y="2221"/>
                        </a:cubicBezTo>
                        <a:lnTo>
                          <a:pt x="1679" y="2242"/>
                        </a:lnTo>
                        <a:cubicBezTo>
                          <a:pt x="1677" y="2245"/>
                          <a:pt x="1674" y="2248"/>
                          <a:pt x="1671" y="2250"/>
                        </a:cubicBezTo>
                        <a:lnTo>
                          <a:pt x="1650" y="2261"/>
                        </a:lnTo>
                        <a:close/>
                        <a:moveTo>
                          <a:pt x="1648" y="2207"/>
                        </a:moveTo>
                        <a:lnTo>
                          <a:pt x="1639" y="2215"/>
                        </a:lnTo>
                        <a:lnTo>
                          <a:pt x="1653" y="2194"/>
                        </a:lnTo>
                        <a:lnTo>
                          <a:pt x="1652" y="2198"/>
                        </a:lnTo>
                        <a:lnTo>
                          <a:pt x="1664" y="2169"/>
                        </a:lnTo>
                        <a:lnTo>
                          <a:pt x="1680" y="2138"/>
                        </a:lnTo>
                        <a:lnTo>
                          <a:pt x="1701" y="2107"/>
                        </a:lnTo>
                        <a:lnTo>
                          <a:pt x="1724" y="2071"/>
                        </a:lnTo>
                        <a:lnTo>
                          <a:pt x="1746" y="2034"/>
                        </a:lnTo>
                        <a:lnTo>
                          <a:pt x="1744" y="2038"/>
                        </a:lnTo>
                        <a:lnTo>
                          <a:pt x="1758" y="2001"/>
                        </a:lnTo>
                        <a:lnTo>
                          <a:pt x="1756" y="2009"/>
                        </a:lnTo>
                        <a:lnTo>
                          <a:pt x="1757" y="1972"/>
                        </a:lnTo>
                        <a:lnTo>
                          <a:pt x="1758" y="1977"/>
                        </a:lnTo>
                        <a:lnTo>
                          <a:pt x="1750" y="1939"/>
                        </a:lnTo>
                        <a:lnTo>
                          <a:pt x="1743" y="1903"/>
                        </a:lnTo>
                        <a:cubicBezTo>
                          <a:pt x="1742" y="1900"/>
                          <a:pt x="1742" y="1897"/>
                          <a:pt x="1743" y="1895"/>
                        </a:cubicBezTo>
                        <a:lnTo>
                          <a:pt x="1748" y="1864"/>
                        </a:lnTo>
                        <a:cubicBezTo>
                          <a:pt x="1749" y="1858"/>
                          <a:pt x="1751" y="1853"/>
                          <a:pt x="1755" y="1850"/>
                        </a:cubicBezTo>
                        <a:lnTo>
                          <a:pt x="1779" y="1828"/>
                        </a:lnTo>
                        <a:cubicBezTo>
                          <a:pt x="1781" y="1826"/>
                          <a:pt x="1783" y="1824"/>
                          <a:pt x="1786" y="1823"/>
                        </a:cubicBezTo>
                        <a:lnTo>
                          <a:pt x="1823" y="1807"/>
                        </a:lnTo>
                        <a:lnTo>
                          <a:pt x="1860" y="1792"/>
                        </a:lnTo>
                        <a:lnTo>
                          <a:pt x="1856" y="1795"/>
                        </a:lnTo>
                        <a:lnTo>
                          <a:pt x="1882" y="1777"/>
                        </a:lnTo>
                        <a:lnTo>
                          <a:pt x="1873" y="1788"/>
                        </a:lnTo>
                        <a:lnTo>
                          <a:pt x="1880" y="1769"/>
                        </a:lnTo>
                        <a:lnTo>
                          <a:pt x="1879" y="1781"/>
                        </a:lnTo>
                        <a:lnTo>
                          <a:pt x="1876" y="1763"/>
                        </a:lnTo>
                        <a:lnTo>
                          <a:pt x="1873" y="1741"/>
                        </a:lnTo>
                        <a:cubicBezTo>
                          <a:pt x="1872" y="1737"/>
                          <a:pt x="1872" y="1734"/>
                          <a:pt x="1873" y="1731"/>
                        </a:cubicBezTo>
                        <a:lnTo>
                          <a:pt x="1881" y="1702"/>
                        </a:lnTo>
                        <a:cubicBezTo>
                          <a:pt x="1882" y="1700"/>
                          <a:pt x="1883" y="1697"/>
                          <a:pt x="1884" y="1695"/>
                        </a:cubicBezTo>
                        <a:lnTo>
                          <a:pt x="1897" y="1676"/>
                        </a:lnTo>
                        <a:lnTo>
                          <a:pt x="1914" y="1653"/>
                        </a:lnTo>
                        <a:lnTo>
                          <a:pt x="1954" y="1606"/>
                        </a:lnTo>
                        <a:lnTo>
                          <a:pt x="1992" y="1560"/>
                        </a:lnTo>
                        <a:lnTo>
                          <a:pt x="2006" y="1540"/>
                        </a:lnTo>
                        <a:lnTo>
                          <a:pt x="2016" y="1520"/>
                        </a:lnTo>
                        <a:lnTo>
                          <a:pt x="2014" y="1527"/>
                        </a:lnTo>
                        <a:lnTo>
                          <a:pt x="2018" y="1495"/>
                        </a:lnTo>
                        <a:lnTo>
                          <a:pt x="2019" y="1506"/>
                        </a:lnTo>
                        <a:lnTo>
                          <a:pt x="2011" y="1483"/>
                        </a:lnTo>
                        <a:lnTo>
                          <a:pt x="1998" y="1455"/>
                        </a:lnTo>
                        <a:cubicBezTo>
                          <a:pt x="1997" y="1453"/>
                          <a:pt x="1996" y="1452"/>
                          <a:pt x="1996" y="1450"/>
                        </a:cubicBezTo>
                        <a:lnTo>
                          <a:pt x="1987" y="1412"/>
                        </a:lnTo>
                        <a:cubicBezTo>
                          <a:pt x="1987" y="1410"/>
                          <a:pt x="1987" y="1409"/>
                          <a:pt x="1986" y="1407"/>
                        </a:cubicBezTo>
                        <a:lnTo>
                          <a:pt x="1984" y="1355"/>
                        </a:lnTo>
                        <a:lnTo>
                          <a:pt x="1985" y="1294"/>
                        </a:lnTo>
                        <a:lnTo>
                          <a:pt x="1985" y="1232"/>
                        </a:lnTo>
                        <a:lnTo>
                          <a:pt x="1986" y="1176"/>
                        </a:lnTo>
                        <a:cubicBezTo>
                          <a:pt x="1987" y="1174"/>
                          <a:pt x="1987" y="1171"/>
                          <a:pt x="1988" y="1169"/>
                        </a:cubicBezTo>
                        <a:lnTo>
                          <a:pt x="1989" y="1166"/>
                        </a:lnTo>
                        <a:lnTo>
                          <a:pt x="1992" y="1150"/>
                        </a:lnTo>
                        <a:lnTo>
                          <a:pt x="1997" y="1129"/>
                        </a:lnTo>
                        <a:lnTo>
                          <a:pt x="2000" y="1105"/>
                        </a:lnTo>
                        <a:lnTo>
                          <a:pt x="2002" y="1046"/>
                        </a:lnTo>
                        <a:lnTo>
                          <a:pt x="2003" y="1051"/>
                        </a:lnTo>
                        <a:lnTo>
                          <a:pt x="1998" y="1025"/>
                        </a:lnTo>
                        <a:lnTo>
                          <a:pt x="2000" y="1032"/>
                        </a:lnTo>
                        <a:lnTo>
                          <a:pt x="1989" y="1011"/>
                        </a:lnTo>
                        <a:lnTo>
                          <a:pt x="1994" y="1017"/>
                        </a:lnTo>
                        <a:lnTo>
                          <a:pt x="1975" y="999"/>
                        </a:lnTo>
                        <a:lnTo>
                          <a:pt x="1978" y="1001"/>
                        </a:lnTo>
                        <a:lnTo>
                          <a:pt x="1954" y="985"/>
                        </a:lnTo>
                        <a:lnTo>
                          <a:pt x="1892" y="952"/>
                        </a:lnTo>
                        <a:lnTo>
                          <a:pt x="1826" y="929"/>
                        </a:lnTo>
                        <a:lnTo>
                          <a:pt x="1829" y="930"/>
                        </a:lnTo>
                        <a:lnTo>
                          <a:pt x="1802" y="925"/>
                        </a:lnTo>
                        <a:lnTo>
                          <a:pt x="1808" y="925"/>
                        </a:lnTo>
                        <a:lnTo>
                          <a:pt x="1790" y="926"/>
                        </a:lnTo>
                        <a:lnTo>
                          <a:pt x="1807" y="917"/>
                        </a:lnTo>
                        <a:lnTo>
                          <a:pt x="1799" y="927"/>
                        </a:lnTo>
                        <a:lnTo>
                          <a:pt x="1804" y="911"/>
                        </a:lnTo>
                        <a:lnTo>
                          <a:pt x="1805" y="929"/>
                        </a:lnTo>
                        <a:lnTo>
                          <a:pt x="1805" y="925"/>
                        </a:lnTo>
                        <a:lnTo>
                          <a:pt x="1811" y="949"/>
                        </a:lnTo>
                        <a:lnTo>
                          <a:pt x="1819" y="977"/>
                        </a:lnTo>
                        <a:lnTo>
                          <a:pt x="1827" y="1007"/>
                        </a:lnTo>
                        <a:lnTo>
                          <a:pt x="1832" y="1033"/>
                        </a:lnTo>
                        <a:cubicBezTo>
                          <a:pt x="1832" y="1035"/>
                          <a:pt x="1833" y="1037"/>
                          <a:pt x="1832" y="1039"/>
                        </a:cubicBezTo>
                        <a:lnTo>
                          <a:pt x="1831" y="1060"/>
                        </a:lnTo>
                        <a:cubicBezTo>
                          <a:pt x="1831" y="1065"/>
                          <a:pt x="1829" y="1070"/>
                          <a:pt x="1826" y="1074"/>
                        </a:cubicBezTo>
                        <a:lnTo>
                          <a:pt x="1816" y="1086"/>
                        </a:lnTo>
                        <a:cubicBezTo>
                          <a:pt x="1812" y="1090"/>
                          <a:pt x="1807" y="1093"/>
                          <a:pt x="1801" y="1094"/>
                        </a:cubicBezTo>
                        <a:lnTo>
                          <a:pt x="1780" y="1097"/>
                        </a:lnTo>
                        <a:cubicBezTo>
                          <a:pt x="1778" y="1098"/>
                          <a:pt x="1775" y="1098"/>
                          <a:pt x="1773" y="1097"/>
                        </a:cubicBezTo>
                        <a:lnTo>
                          <a:pt x="1741" y="1093"/>
                        </a:lnTo>
                        <a:lnTo>
                          <a:pt x="1704" y="1085"/>
                        </a:lnTo>
                        <a:lnTo>
                          <a:pt x="1664" y="1073"/>
                        </a:lnTo>
                        <a:lnTo>
                          <a:pt x="1588" y="1051"/>
                        </a:lnTo>
                        <a:lnTo>
                          <a:pt x="1557" y="1043"/>
                        </a:lnTo>
                        <a:lnTo>
                          <a:pt x="1561" y="1043"/>
                        </a:lnTo>
                        <a:lnTo>
                          <a:pt x="1538" y="1041"/>
                        </a:lnTo>
                        <a:lnTo>
                          <a:pt x="1548" y="1040"/>
                        </a:lnTo>
                        <a:lnTo>
                          <a:pt x="1536" y="1044"/>
                        </a:lnTo>
                        <a:lnTo>
                          <a:pt x="1551" y="1029"/>
                        </a:lnTo>
                        <a:lnTo>
                          <a:pt x="1548" y="1038"/>
                        </a:lnTo>
                        <a:lnTo>
                          <a:pt x="1548" y="1023"/>
                        </a:lnTo>
                        <a:lnTo>
                          <a:pt x="1556" y="1046"/>
                        </a:lnTo>
                        <a:lnTo>
                          <a:pt x="1561" y="1059"/>
                        </a:lnTo>
                        <a:cubicBezTo>
                          <a:pt x="1561" y="1060"/>
                          <a:pt x="1562" y="1062"/>
                          <a:pt x="1562" y="1063"/>
                        </a:cubicBezTo>
                        <a:lnTo>
                          <a:pt x="1564" y="1074"/>
                        </a:lnTo>
                        <a:cubicBezTo>
                          <a:pt x="1565" y="1080"/>
                          <a:pt x="1564" y="1085"/>
                          <a:pt x="1561" y="1090"/>
                        </a:cubicBezTo>
                        <a:lnTo>
                          <a:pt x="1557" y="1097"/>
                        </a:lnTo>
                        <a:cubicBezTo>
                          <a:pt x="1554" y="1103"/>
                          <a:pt x="1548" y="1108"/>
                          <a:pt x="1541" y="1109"/>
                        </a:cubicBezTo>
                        <a:lnTo>
                          <a:pt x="1527" y="1112"/>
                        </a:lnTo>
                        <a:cubicBezTo>
                          <a:pt x="1525" y="1112"/>
                          <a:pt x="1523" y="1113"/>
                          <a:pt x="1521" y="1112"/>
                        </a:cubicBezTo>
                        <a:lnTo>
                          <a:pt x="1493" y="1110"/>
                        </a:lnTo>
                        <a:lnTo>
                          <a:pt x="1460" y="1104"/>
                        </a:lnTo>
                        <a:lnTo>
                          <a:pt x="1419" y="1096"/>
                        </a:lnTo>
                        <a:lnTo>
                          <a:pt x="1375" y="1084"/>
                        </a:lnTo>
                        <a:lnTo>
                          <a:pt x="1288" y="1059"/>
                        </a:lnTo>
                        <a:lnTo>
                          <a:pt x="1249" y="1044"/>
                        </a:lnTo>
                        <a:lnTo>
                          <a:pt x="1220" y="1030"/>
                        </a:lnTo>
                        <a:cubicBezTo>
                          <a:pt x="1219" y="1030"/>
                          <a:pt x="1218" y="1029"/>
                          <a:pt x="1217" y="1028"/>
                        </a:cubicBezTo>
                        <a:lnTo>
                          <a:pt x="1195" y="1013"/>
                        </a:lnTo>
                        <a:cubicBezTo>
                          <a:pt x="1193" y="1012"/>
                          <a:pt x="1192" y="1011"/>
                          <a:pt x="1191" y="1009"/>
                        </a:cubicBezTo>
                        <a:lnTo>
                          <a:pt x="1175" y="991"/>
                        </a:lnTo>
                        <a:cubicBezTo>
                          <a:pt x="1173" y="990"/>
                          <a:pt x="1172" y="989"/>
                          <a:pt x="1172" y="987"/>
                        </a:cubicBezTo>
                        <a:lnTo>
                          <a:pt x="1147" y="945"/>
                        </a:lnTo>
                        <a:lnTo>
                          <a:pt x="1130" y="906"/>
                        </a:lnTo>
                        <a:lnTo>
                          <a:pt x="1132" y="910"/>
                        </a:lnTo>
                        <a:lnTo>
                          <a:pt x="1112" y="880"/>
                        </a:lnTo>
                        <a:lnTo>
                          <a:pt x="1121" y="887"/>
                        </a:lnTo>
                        <a:lnTo>
                          <a:pt x="1093" y="871"/>
                        </a:lnTo>
                        <a:lnTo>
                          <a:pt x="1100" y="874"/>
                        </a:lnTo>
                        <a:lnTo>
                          <a:pt x="1069" y="868"/>
                        </a:lnTo>
                        <a:lnTo>
                          <a:pt x="1043" y="862"/>
                        </a:lnTo>
                        <a:cubicBezTo>
                          <a:pt x="1038" y="861"/>
                          <a:pt x="1033" y="858"/>
                          <a:pt x="1030" y="854"/>
                        </a:cubicBezTo>
                        <a:lnTo>
                          <a:pt x="1017" y="838"/>
                        </a:lnTo>
                        <a:cubicBezTo>
                          <a:pt x="1013" y="833"/>
                          <a:pt x="1011" y="827"/>
                          <a:pt x="1012" y="821"/>
                        </a:cubicBezTo>
                        <a:lnTo>
                          <a:pt x="1013" y="808"/>
                        </a:lnTo>
                        <a:cubicBezTo>
                          <a:pt x="1013" y="805"/>
                          <a:pt x="1013" y="803"/>
                          <a:pt x="1014" y="801"/>
                        </a:cubicBezTo>
                        <a:lnTo>
                          <a:pt x="1020" y="786"/>
                        </a:lnTo>
                        <a:cubicBezTo>
                          <a:pt x="1021" y="784"/>
                          <a:pt x="1021" y="783"/>
                          <a:pt x="1022" y="782"/>
                        </a:cubicBezTo>
                        <a:lnTo>
                          <a:pt x="1044" y="746"/>
                        </a:lnTo>
                        <a:lnTo>
                          <a:pt x="1067" y="707"/>
                        </a:lnTo>
                        <a:lnTo>
                          <a:pt x="1065" y="712"/>
                        </a:lnTo>
                        <a:lnTo>
                          <a:pt x="1072" y="692"/>
                        </a:lnTo>
                        <a:lnTo>
                          <a:pt x="1071" y="696"/>
                        </a:lnTo>
                        <a:lnTo>
                          <a:pt x="1074" y="677"/>
                        </a:lnTo>
                        <a:lnTo>
                          <a:pt x="1074" y="685"/>
                        </a:lnTo>
                        <a:lnTo>
                          <a:pt x="1070" y="665"/>
                        </a:lnTo>
                        <a:lnTo>
                          <a:pt x="1072" y="670"/>
                        </a:lnTo>
                        <a:lnTo>
                          <a:pt x="1064" y="653"/>
                        </a:lnTo>
                        <a:lnTo>
                          <a:pt x="1039" y="610"/>
                        </a:lnTo>
                        <a:lnTo>
                          <a:pt x="1014" y="569"/>
                        </a:lnTo>
                        <a:cubicBezTo>
                          <a:pt x="1013" y="568"/>
                          <a:pt x="1012" y="566"/>
                          <a:pt x="1012" y="565"/>
                        </a:cubicBezTo>
                        <a:lnTo>
                          <a:pt x="1005" y="546"/>
                        </a:lnTo>
                        <a:cubicBezTo>
                          <a:pt x="1004" y="544"/>
                          <a:pt x="1004" y="541"/>
                          <a:pt x="1004" y="539"/>
                        </a:cubicBezTo>
                        <a:lnTo>
                          <a:pt x="1003" y="523"/>
                        </a:lnTo>
                        <a:cubicBezTo>
                          <a:pt x="1002" y="519"/>
                          <a:pt x="1003" y="515"/>
                          <a:pt x="1005" y="511"/>
                        </a:cubicBezTo>
                        <a:lnTo>
                          <a:pt x="1011" y="498"/>
                        </a:lnTo>
                        <a:cubicBezTo>
                          <a:pt x="1012" y="495"/>
                          <a:pt x="1015" y="491"/>
                          <a:pt x="1019" y="489"/>
                        </a:cubicBezTo>
                        <a:lnTo>
                          <a:pt x="1032" y="480"/>
                        </a:lnTo>
                        <a:cubicBezTo>
                          <a:pt x="1033" y="479"/>
                          <a:pt x="1035" y="478"/>
                          <a:pt x="1037" y="477"/>
                        </a:cubicBezTo>
                        <a:lnTo>
                          <a:pt x="1071" y="464"/>
                        </a:lnTo>
                        <a:lnTo>
                          <a:pt x="1106" y="448"/>
                        </a:lnTo>
                        <a:lnTo>
                          <a:pt x="1099" y="453"/>
                        </a:lnTo>
                        <a:lnTo>
                          <a:pt x="1110" y="441"/>
                        </a:lnTo>
                        <a:lnTo>
                          <a:pt x="1105" y="450"/>
                        </a:lnTo>
                        <a:lnTo>
                          <a:pt x="1110" y="434"/>
                        </a:lnTo>
                        <a:lnTo>
                          <a:pt x="1109" y="445"/>
                        </a:lnTo>
                        <a:lnTo>
                          <a:pt x="1106" y="423"/>
                        </a:lnTo>
                        <a:lnTo>
                          <a:pt x="1107" y="428"/>
                        </a:lnTo>
                        <a:lnTo>
                          <a:pt x="1098" y="404"/>
                        </a:lnTo>
                        <a:lnTo>
                          <a:pt x="1067" y="345"/>
                        </a:lnTo>
                        <a:lnTo>
                          <a:pt x="1034" y="282"/>
                        </a:lnTo>
                        <a:lnTo>
                          <a:pt x="1021" y="255"/>
                        </a:lnTo>
                        <a:cubicBezTo>
                          <a:pt x="1020" y="254"/>
                          <a:pt x="1020" y="252"/>
                          <a:pt x="1019" y="251"/>
                        </a:cubicBezTo>
                        <a:lnTo>
                          <a:pt x="1012" y="227"/>
                        </a:lnTo>
                        <a:cubicBezTo>
                          <a:pt x="1012" y="225"/>
                          <a:pt x="1012" y="223"/>
                          <a:pt x="1011" y="222"/>
                        </a:cubicBezTo>
                        <a:lnTo>
                          <a:pt x="1010" y="201"/>
                        </a:lnTo>
                        <a:cubicBezTo>
                          <a:pt x="1010" y="198"/>
                          <a:pt x="1011" y="196"/>
                          <a:pt x="1011" y="194"/>
                        </a:cubicBezTo>
                        <a:lnTo>
                          <a:pt x="1016" y="174"/>
                        </a:lnTo>
                        <a:cubicBezTo>
                          <a:pt x="1017" y="172"/>
                          <a:pt x="1017" y="170"/>
                          <a:pt x="1018" y="169"/>
                        </a:cubicBezTo>
                        <a:lnTo>
                          <a:pt x="1037" y="131"/>
                        </a:lnTo>
                        <a:lnTo>
                          <a:pt x="1053" y="105"/>
                        </a:lnTo>
                        <a:lnTo>
                          <a:pt x="1050" y="112"/>
                        </a:lnTo>
                        <a:lnTo>
                          <a:pt x="1052" y="103"/>
                        </a:lnTo>
                        <a:lnTo>
                          <a:pt x="1060" y="127"/>
                        </a:lnTo>
                        <a:lnTo>
                          <a:pt x="1055" y="123"/>
                        </a:lnTo>
                        <a:lnTo>
                          <a:pt x="1075" y="128"/>
                        </a:lnTo>
                        <a:lnTo>
                          <a:pt x="1064" y="130"/>
                        </a:lnTo>
                        <a:lnTo>
                          <a:pt x="1070" y="128"/>
                        </a:lnTo>
                        <a:lnTo>
                          <a:pt x="1056" y="135"/>
                        </a:lnTo>
                        <a:lnTo>
                          <a:pt x="1011" y="164"/>
                        </a:lnTo>
                        <a:lnTo>
                          <a:pt x="959" y="192"/>
                        </a:lnTo>
                        <a:cubicBezTo>
                          <a:pt x="958" y="192"/>
                          <a:pt x="957" y="193"/>
                          <a:pt x="956" y="193"/>
                        </a:cubicBezTo>
                        <a:lnTo>
                          <a:pt x="928" y="203"/>
                        </a:lnTo>
                        <a:cubicBezTo>
                          <a:pt x="926" y="204"/>
                          <a:pt x="925" y="204"/>
                          <a:pt x="923" y="204"/>
                        </a:cubicBezTo>
                        <a:lnTo>
                          <a:pt x="897" y="208"/>
                        </a:lnTo>
                        <a:cubicBezTo>
                          <a:pt x="895" y="209"/>
                          <a:pt x="892" y="209"/>
                          <a:pt x="890" y="208"/>
                        </a:cubicBezTo>
                        <a:lnTo>
                          <a:pt x="834" y="200"/>
                        </a:lnTo>
                        <a:cubicBezTo>
                          <a:pt x="833" y="200"/>
                          <a:pt x="831" y="200"/>
                          <a:pt x="830" y="199"/>
                        </a:cubicBezTo>
                        <a:lnTo>
                          <a:pt x="768" y="178"/>
                        </a:lnTo>
                        <a:lnTo>
                          <a:pt x="707" y="154"/>
                        </a:lnTo>
                        <a:lnTo>
                          <a:pt x="647" y="137"/>
                        </a:lnTo>
                        <a:lnTo>
                          <a:pt x="651" y="137"/>
                        </a:lnTo>
                        <a:lnTo>
                          <a:pt x="595" y="132"/>
                        </a:lnTo>
                        <a:lnTo>
                          <a:pt x="536" y="133"/>
                        </a:lnTo>
                        <a:lnTo>
                          <a:pt x="480" y="134"/>
                        </a:lnTo>
                        <a:cubicBezTo>
                          <a:pt x="479" y="134"/>
                          <a:pt x="478" y="134"/>
                          <a:pt x="476" y="134"/>
                        </a:cubicBezTo>
                        <a:lnTo>
                          <a:pt x="429" y="128"/>
                        </a:lnTo>
                        <a:cubicBezTo>
                          <a:pt x="427" y="128"/>
                          <a:pt x="425" y="127"/>
                          <a:pt x="423" y="126"/>
                        </a:cubicBezTo>
                        <a:lnTo>
                          <a:pt x="405" y="118"/>
                        </a:lnTo>
                        <a:cubicBezTo>
                          <a:pt x="403" y="118"/>
                          <a:pt x="401" y="116"/>
                          <a:pt x="399" y="115"/>
                        </a:cubicBezTo>
                        <a:lnTo>
                          <a:pt x="384" y="103"/>
                        </a:lnTo>
                        <a:cubicBezTo>
                          <a:pt x="383" y="102"/>
                          <a:pt x="382" y="101"/>
                          <a:pt x="380" y="99"/>
                        </a:cubicBezTo>
                        <a:lnTo>
                          <a:pt x="358" y="70"/>
                        </a:lnTo>
                        <a:lnTo>
                          <a:pt x="336" y="45"/>
                        </a:lnTo>
                        <a:lnTo>
                          <a:pt x="346" y="52"/>
                        </a:lnTo>
                        <a:lnTo>
                          <a:pt x="333" y="47"/>
                        </a:lnTo>
                        <a:lnTo>
                          <a:pt x="343" y="48"/>
                        </a:lnTo>
                        <a:lnTo>
                          <a:pt x="327" y="49"/>
                        </a:lnTo>
                        <a:lnTo>
                          <a:pt x="335" y="47"/>
                        </a:lnTo>
                        <a:lnTo>
                          <a:pt x="315" y="56"/>
                        </a:lnTo>
                        <a:lnTo>
                          <a:pt x="319" y="54"/>
                        </a:lnTo>
                        <a:lnTo>
                          <a:pt x="298" y="69"/>
                        </a:lnTo>
                        <a:lnTo>
                          <a:pt x="248" y="112"/>
                        </a:lnTo>
                        <a:lnTo>
                          <a:pt x="200" y="162"/>
                        </a:lnTo>
                        <a:lnTo>
                          <a:pt x="181" y="183"/>
                        </a:lnTo>
                        <a:lnTo>
                          <a:pt x="167" y="200"/>
                        </a:lnTo>
                        <a:lnTo>
                          <a:pt x="170" y="196"/>
                        </a:lnTo>
                        <a:lnTo>
                          <a:pt x="158" y="219"/>
                        </a:lnTo>
                        <a:lnTo>
                          <a:pt x="160" y="204"/>
                        </a:lnTo>
                        <a:lnTo>
                          <a:pt x="162" y="220"/>
                        </a:lnTo>
                        <a:lnTo>
                          <a:pt x="160" y="213"/>
                        </a:lnTo>
                        <a:lnTo>
                          <a:pt x="167" y="227"/>
                        </a:lnTo>
                        <a:cubicBezTo>
                          <a:pt x="168" y="229"/>
                          <a:pt x="169" y="231"/>
                          <a:pt x="169" y="234"/>
                        </a:cubicBezTo>
                        <a:lnTo>
                          <a:pt x="172" y="252"/>
                        </a:lnTo>
                        <a:cubicBezTo>
                          <a:pt x="172" y="253"/>
                          <a:pt x="173" y="255"/>
                          <a:pt x="172" y="257"/>
                        </a:cubicBezTo>
                        <a:lnTo>
                          <a:pt x="168" y="308"/>
                        </a:lnTo>
                        <a:lnTo>
                          <a:pt x="163" y="364"/>
                        </a:lnTo>
                        <a:lnTo>
                          <a:pt x="163" y="360"/>
                        </a:lnTo>
                        <a:lnTo>
                          <a:pt x="165" y="387"/>
                        </a:lnTo>
                        <a:lnTo>
                          <a:pt x="170" y="420"/>
                        </a:lnTo>
                        <a:lnTo>
                          <a:pt x="171" y="451"/>
                        </a:lnTo>
                        <a:cubicBezTo>
                          <a:pt x="172" y="453"/>
                          <a:pt x="171" y="455"/>
                          <a:pt x="171" y="457"/>
                        </a:cubicBezTo>
                        <a:lnTo>
                          <a:pt x="163" y="491"/>
                        </a:lnTo>
                        <a:cubicBezTo>
                          <a:pt x="162" y="493"/>
                          <a:pt x="162" y="495"/>
                          <a:pt x="161" y="497"/>
                        </a:cubicBezTo>
                        <a:lnTo>
                          <a:pt x="151" y="516"/>
                        </a:lnTo>
                        <a:cubicBezTo>
                          <a:pt x="150" y="517"/>
                          <a:pt x="149" y="518"/>
                          <a:pt x="148" y="519"/>
                        </a:cubicBezTo>
                        <a:lnTo>
                          <a:pt x="131" y="541"/>
                        </a:lnTo>
                        <a:lnTo>
                          <a:pt x="94" y="581"/>
                        </a:lnTo>
                        <a:lnTo>
                          <a:pt x="59" y="625"/>
                        </a:lnTo>
                        <a:lnTo>
                          <a:pt x="62" y="622"/>
                        </a:lnTo>
                        <a:lnTo>
                          <a:pt x="50" y="644"/>
                        </a:lnTo>
                        <a:lnTo>
                          <a:pt x="52" y="637"/>
                        </a:lnTo>
                        <a:lnTo>
                          <a:pt x="48" y="659"/>
                        </a:lnTo>
                        <a:lnTo>
                          <a:pt x="48" y="651"/>
                        </a:lnTo>
                        <a:lnTo>
                          <a:pt x="51" y="673"/>
                        </a:lnTo>
                        <a:lnTo>
                          <a:pt x="49" y="666"/>
                        </a:lnTo>
                        <a:lnTo>
                          <a:pt x="60" y="688"/>
                        </a:lnTo>
                        <a:lnTo>
                          <a:pt x="58" y="684"/>
                        </a:lnTo>
                        <a:lnTo>
                          <a:pt x="90" y="729"/>
                        </a:lnTo>
                        <a:lnTo>
                          <a:pt x="129" y="777"/>
                        </a:lnTo>
                        <a:lnTo>
                          <a:pt x="143" y="799"/>
                        </a:lnTo>
                        <a:cubicBezTo>
                          <a:pt x="144" y="800"/>
                          <a:pt x="144" y="801"/>
                          <a:pt x="145" y="803"/>
                        </a:cubicBezTo>
                        <a:lnTo>
                          <a:pt x="153" y="823"/>
                        </a:lnTo>
                        <a:cubicBezTo>
                          <a:pt x="154" y="825"/>
                          <a:pt x="154" y="827"/>
                          <a:pt x="154" y="829"/>
                        </a:cubicBezTo>
                        <a:lnTo>
                          <a:pt x="156" y="849"/>
                        </a:lnTo>
                        <a:cubicBezTo>
                          <a:pt x="157" y="851"/>
                          <a:pt x="156" y="853"/>
                          <a:pt x="156" y="855"/>
                        </a:cubicBezTo>
                        <a:lnTo>
                          <a:pt x="153" y="874"/>
                        </a:lnTo>
                        <a:cubicBezTo>
                          <a:pt x="153" y="876"/>
                          <a:pt x="153" y="877"/>
                          <a:pt x="152" y="878"/>
                        </a:cubicBezTo>
                        <a:lnTo>
                          <a:pt x="139" y="917"/>
                        </a:lnTo>
                        <a:lnTo>
                          <a:pt x="125" y="951"/>
                        </a:lnTo>
                        <a:lnTo>
                          <a:pt x="126" y="943"/>
                        </a:lnTo>
                        <a:lnTo>
                          <a:pt x="125" y="959"/>
                        </a:lnTo>
                        <a:lnTo>
                          <a:pt x="125" y="953"/>
                        </a:lnTo>
                        <a:lnTo>
                          <a:pt x="128" y="968"/>
                        </a:lnTo>
                        <a:lnTo>
                          <a:pt x="123" y="958"/>
                        </a:lnTo>
                        <a:lnTo>
                          <a:pt x="133" y="971"/>
                        </a:lnTo>
                        <a:lnTo>
                          <a:pt x="129" y="966"/>
                        </a:lnTo>
                        <a:lnTo>
                          <a:pt x="144" y="977"/>
                        </a:lnTo>
                        <a:lnTo>
                          <a:pt x="140" y="975"/>
                        </a:lnTo>
                        <a:lnTo>
                          <a:pt x="181" y="994"/>
                        </a:lnTo>
                        <a:lnTo>
                          <a:pt x="221" y="1016"/>
                        </a:lnTo>
                        <a:cubicBezTo>
                          <a:pt x="222" y="1017"/>
                          <a:pt x="224" y="1018"/>
                          <a:pt x="225" y="1019"/>
                        </a:cubicBezTo>
                        <a:lnTo>
                          <a:pt x="242" y="1033"/>
                        </a:lnTo>
                        <a:cubicBezTo>
                          <a:pt x="244" y="1035"/>
                          <a:pt x="246" y="1037"/>
                          <a:pt x="247" y="1039"/>
                        </a:cubicBezTo>
                        <a:lnTo>
                          <a:pt x="258" y="1058"/>
                        </a:lnTo>
                        <a:cubicBezTo>
                          <a:pt x="259" y="1060"/>
                          <a:pt x="260" y="1062"/>
                          <a:pt x="261" y="1065"/>
                        </a:cubicBezTo>
                        <a:lnTo>
                          <a:pt x="267" y="1089"/>
                        </a:lnTo>
                        <a:cubicBezTo>
                          <a:pt x="267" y="1090"/>
                          <a:pt x="267" y="1091"/>
                          <a:pt x="267" y="1093"/>
                        </a:cubicBezTo>
                        <a:lnTo>
                          <a:pt x="269" y="1126"/>
                        </a:lnTo>
                        <a:lnTo>
                          <a:pt x="266" y="1193"/>
                        </a:lnTo>
                        <a:lnTo>
                          <a:pt x="261" y="1258"/>
                        </a:lnTo>
                        <a:lnTo>
                          <a:pt x="260" y="1285"/>
                        </a:lnTo>
                        <a:lnTo>
                          <a:pt x="261" y="1308"/>
                        </a:lnTo>
                        <a:lnTo>
                          <a:pt x="260" y="1301"/>
                        </a:lnTo>
                        <a:lnTo>
                          <a:pt x="271" y="1332"/>
                        </a:lnTo>
                        <a:lnTo>
                          <a:pt x="267" y="1325"/>
                        </a:lnTo>
                        <a:lnTo>
                          <a:pt x="281" y="1343"/>
                        </a:lnTo>
                        <a:lnTo>
                          <a:pt x="294" y="1356"/>
                        </a:lnTo>
                        <a:cubicBezTo>
                          <a:pt x="298" y="1360"/>
                          <a:pt x="300" y="1363"/>
                          <a:pt x="301" y="1368"/>
                        </a:cubicBezTo>
                        <a:lnTo>
                          <a:pt x="305" y="1384"/>
                        </a:lnTo>
                        <a:cubicBezTo>
                          <a:pt x="306" y="1390"/>
                          <a:pt x="305" y="1396"/>
                          <a:pt x="302" y="1402"/>
                        </a:cubicBezTo>
                        <a:lnTo>
                          <a:pt x="292" y="1419"/>
                        </a:lnTo>
                        <a:cubicBezTo>
                          <a:pt x="291" y="1421"/>
                          <a:pt x="289" y="1423"/>
                          <a:pt x="286" y="1425"/>
                        </a:cubicBezTo>
                        <a:lnTo>
                          <a:pt x="266" y="1442"/>
                        </a:lnTo>
                        <a:lnTo>
                          <a:pt x="243" y="1459"/>
                        </a:lnTo>
                        <a:lnTo>
                          <a:pt x="247" y="1455"/>
                        </a:lnTo>
                        <a:lnTo>
                          <a:pt x="229" y="1476"/>
                        </a:lnTo>
                        <a:lnTo>
                          <a:pt x="233" y="1469"/>
                        </a:lnTo>
                        <a:lnTo>
                          <a:pt x="223" y="1494"/>
                        </a:lnTo>
                        <a:lnTo>
                          <a:pt x="215" y="1526"/>
                        </a:lnTo>
                        <a:lnTo>
                          <a:pt x="207" y="1561"/>
                        </a:lnTo>
                        <a:lnTo>
                          <a:pt x="198" y="1591"/>
                        </a:lnTo>
                        <a:cubicBezTo>
                          <a:pt x="198" y="1593"/>
                          <a:pt x="197" y="1594"/>
                          <a:pt x="197" y="1596"/>
                        </a:cubicBezTo>
                        <a:lnTo>
                          <a:pt x="181" y="1624"/>
                        </a:lnTo>
                        <a:lnTo>
                          <a:pt x="164" y="1648"/>
                        </a:lnTo>
                        <a:lnTo>
                          <a:pt x="149" y="1669"/>
                        </a:lnTo>
                        <a:lnTo>
                          <a:pt x="151" y="1666"/>
                        </a:lnTo>
                        <a:lnTo>
                          <a:pt x="143" y="1683"/>
                        </a:lnTo>
                        <a:lnTo>
                          <a:pt x="145" y="1667"/>
                        </a:lnTo>
                        <a:lnTo>
                          <a:pt x="148" y="1681"/>
                        </a:lnTo>
                        <a:lnTo>
                          <a:pt x="144" y="1672"/>
                        </a:lnTo>
                        <a:lnTo>
                          <a:pt x="152" y="1683"/>
                        </a:lnTo>
                        <a:lnTo>
                          <a:pt x="142" y="1675"/>
                        </a:lnTo>
                        <a:lnTo>
                          <a:pt x="167" y="1686"/>
                        </a:lnTo>
                        <a:lnTo>
                          <a:pt x="162" y="1685"/>
                        </a:lnTo>
                        <a:lnTo>
                          <a:pt x="176" y="1688"/>
                        </a:lnTo>
                        <a:lnTo>
                          <a:pt x="173" y="1688"/>
                        </a:lnTo>
                        <a:lnTo>
                          <a:pt x="190" y="1689"/>
                        </a:lnTo>
                        <a:lnTo>
                          <a:pt x="180" y="1690"/>
                        </a:lnTo>
                        <a:lnTo>
                          <a:pt x="197" y="1684"/>
                        </a:lnTo>
                        <a:lnTo>
                          <a:pt x="187" y="1691"/>
                        </a:lnTo>
                        <a:lnTo>
                          <a:pt x="201" y="1675"/>
                        </a:lnTo>
                        <a:lnTo>
                          <a:pt x="197" y="1683"/>
                        </a:lnTo>
                        <a:lnTo>
                          <a:pt x="202" y="1668"/>
                        </a:lnTo>
                        <a:lnTo>
                          <a:pt x="201" y="1671"/>
                        </a:lnTo>
                        <a:lnTo>
                          <a:pt x="205" y="1651"/>
                        </a:lnTo>
                        <a:lnTo>
                          <a:pt x="210" y="1598"/>
                        </a:lnTo>
                        <a:lnTo>
                          <a:pt x="217" y="1548"/>
                        </a:lnTo>
                        <a:cubicBezTo>
                          <a:pt x="217" y="1547"/>
                          <a:pt x="217" y="1545"/>
                          <a:pt x="218" y="1544"/>
                        </a:cubicBezTo>
                        <a:lnTo>
                          <a:pt x="224" y="1526"/>
                        </a:lnTo>
                        <a:cubicBezTo>
                          <a:pt x="224" y="1524"/>
                          <a:pt x="226" y="1521"/>
                          <a:pt x="227" y="1519"/>
                        </a:cubicBezTo>
                        <a:lnTo>
                          <a:pt x="235" y="1508"/>
                        </a:lnTo>
                        <a:cubicBezTo>
                          <a:pt x="238" y="1504"/>
                          <a:pt x="242" y="1502"/>
                          <a:pt x="246" y="1500"/>
                        </a:cubicBezTo>
                        <a:lnTo>
                          <a:pt x="257" y="1496"/>
                        </a:lnTo>
                        <a:cubicBezTo>
                          <a:pt x="260" y="1495"/>
                          <a:pt x="264" y="1494"/>
                          <a:pt x="267" y="1495"/>
                        </a:cubicBezTo>
                        <a:lnTo>
                          <a:pt x="280" y="1496"/>
                        </a:lnTo>
                        <a:cubicBezTo>
                          <a:pt x="283" y="1496"/>
                          <a:pt x="286" y="1497"/>
                          <a:pt x="289" y="1498"/>
                        </a:cubicBezTo>
                        <a:lnTo>
                          <a:pt x="320" y="1513"/>
                        </a:lnTo>
                        <a:cubicBezTo>
                          <a:pt x="321" y="1514"/>
                          <a:pt x="323" y="1514"/>
                          <a:pt x="324" y="1515"/>
                        </a:cubicBezTo>
                        <a:lnTo>
                          <a:pt x="357" y="1541"/>
                        </a:lnTo>
                        <a:lnTo>
                          <a:pt x="386" y="1567"/>
                        </a:lnTo>
                        <a:cubicBezTo>
                          <a:pt x="388" y="1568"/>
                          <a:pt x="389" y="1569"/>
                          <a:pt x="390" y="1571"/>
                        </a:cubicBezTo>
                        <a:lnTo>
                          <a:pt x="409" y="1599"/>
                        </a:lnTo>
                        <a:cubicBezTo>
                          <a:pt x="410" y="1601"/>
                          <a:pt x="411" y="1602"/>
                          <a:pt x="412" y="1604"/>
                        </a:cubicBezTo>
                        <a:lnTo>
                          <a:pt x="425" y="1638"/>
                        </a:lnTo>
                        <a:lnTo>
                          <a:pt x="423" y="1635"/>
                        </a:lnTo>
                        <a:lnTo>
                          <a:pt x="443" y="1671"/>
                        </a:lnTo>
                        <a:lnTo>
                          <a:pt x="441" y="1667"/>
                        </a:lnTo>
                        <a:lnTo>
                          <a:pt x="456" y="1685"/>
                        </a:lnTo>
                        <a:lnTo>
                          <a:pt x="453" y="1682"/>
                        </a:lnTo>
                        <a:lnTo>
                          <a:pt x="474" y="1699"/>
                        </a:lnTo>
                        <a:lnTo>
                          <a:pt x="471" y="1697"/>
                        </a:lnTo>
                        <a:lnTo>
                          <a:pt x="498" y="1713"/>
                        </a:lnTo>
                        <a:lnTo>
                          <a:pt x="532" y="1729"/>
                        </a:lnTo>
                        <a:lnTo>
                          <a:pt x="617" y="1763"/>
                        </a:lnTo>
                        <a:lnTo>
                          <a:pt x="703" y="1796"/>
                        </a:lnTo>
                        <a:lnTo>
                          <a:pt x="741" y="1813"/>
                        </a:lnTo>
                        <a:lnTo>
                          <a:pt x="771" y="1828"/>
                        </a:lnTo>
                        <a:cubicBezTo>
                          <a:pt x="772" y="1829"/>
                          <a:pt x="773" y="1829"/>
                          <a:pt x="774" y="1830"/>
                        </a:cubicBezTo>
                        <a:lnTo>
                          <a:pt x="815" y="1859"/>
                        </a:lnTo>
                        <a:cubicBezTo>
                          <a:pt x="817" y="1860"/>
                          <a:pt x="818" y="1861"/>
                          <a:pt x="819" y="1862"/>
                        </a:cubicBezTo>
                        <a:lnTo>
                          <a:pt x="847" y="1892"/>
                        </a:lnTo>
                        <a:lnTo>
                          <a:pt x="865" y="1917"/>
                        </a:lnTo>
                        <a:lnTo>
                          <a:pt x="883" y="1939"/>
                        </a:lnTo>
                        <a:lnTo>
                          <a:pt x="925" y="1981"/>
                        </a:lnTo>
                        <a:lnTo>
                          <a:pt x="944" y="1998"/>
                        </a:lnTo>
                        <a:lnTo>
                          <a:pt x="942" y="1995"/>
                        </a:lnTo>
                        <a:lnTo>
                          <a:pt x="960" y="2007"/>
                        </a:lnTo>
                        <a:lnTo>
                          <a:pt x="953" y="2004"/>
                        </a:lnTo>
                        <a:lnTo>
                          <a:pt x="968" y="2008"/>
                        </a:lnTo>
                        <a:lnTo>
                          <a:pt x="959" y="2008"/>
                        </a:lnTo>
                        <a:lnTo>
                          <a:pt x="971" y="2007"/>
                        </a:lnTo>
                        <a:lnTo>
                          <a:pt x="965" y="2008"/>
                        </a:lnTo>
                        <a:lnTo>
                          <a:pt x="980" y="2003"/>
                        </a:lnTo>
                        <a:lnTo>
                          <a:pt x="1001" y="1996"/>
                        </a:lnTo>
                        <a:lnTo>
                          <a:pt x="1032" y="1985"/>
                        </a:lnTo>
                        <a:lnTo>
                          <a:pt x="1072" y="1969"/>
                        </a:lnTo>
                        <a:lnTo>
                          <a:pt x="1111" y="1955"/>
                        </a:lnTo>
                        <a:cubicBezTo>
                          <a:pt x="1113" y="1954"/>
                          <a:pt x="1115" y="1954"/>
                          <a:pt x="1116" y="1954"/>
                        </a:cubicBezTo>
                        <a:lnTo>
                          <a:pt x="1147" y="1950"/>
                        </a:lnTo>
                        <a:cubicBezTo>
                          <a:pt x="1152" y="1949"/>
                          <a:pt x="1156" y="1950"/>
                          <a:pt x="1160" y="1951"/>
                        </a:cubicBezTo>
                        <a:lnTo>
                          <a:pt x="1182" y="1960"/>
                        </a:lnTo>
                        <a:cubicBezTo>
                          <a:pt x="1185" y="1962"/>
                          <a:pt x="1188" y="1964"/>
                          <a:pt x="1191" y="1967"/>
                        </a:cubicBezTo>
                        <a:lnTo>
                          <a:pt x="1206" y="1985"/>
                        </a:lnTo>
                        <a:cubicBezTo>
                          <a:pt x="1208" y="1987"/>
                          <a:pt x="1209" y="1990"/>
                          <a:pt x="1210" y="1992"/>
                        </a:cubicBezTo>
                        <a:lnTo>
                          <a:pt x="1226" y="2036"/>
                        </a:lnTo>
                        <a:cubicBezTo>
                          <a:pt x="1227" y="2039"/>
                          <a:pt x="1227" y="2041"/>
                          <a:pt x="1227" y="2043"/>
                        </a:cubicBezTo>
                        <a:lnTo>
                          <a:pt x="1228" y="2065"/>
                        </a:lnTo>
                        <a:cubicBezTo>
                          <a:pt x="1229" y="2067"/>
                          <a:pt x="1228" y="2069"/>
                          <a:pt x="1228" y="2071"/>
                        </a:cubicBezTo>
                        <a:lnTo>
                          <a:pt x="1223" y="2096"/>
                        </a:lnTo>
                        <a:cubicBezTo>
                          <a:pt x="1223" y="2098"/>
                          <a:pt x="1222" y="2099"/>
                          <a:pt x="1222" y="2101"/>
                        </a:cubicBezTo>
                        <a:lnTo>
                          <a:pt x="1200" y="2152"/>
                        </a:lnTo>
                        <a:cubicBezTo>
                          <a:pt x="1199" y="2154"/>
                          <a:pt x="1197" y="2156"/>
                          <a:pt x="1196" y="2158"/>
                        </a:cubicBezTo>
                        <a:lnTo>
                          <a:pt x="1171" y="2187"/>
                        </a:lnTo>
                        <a:lnTo>
                          <a:pt x="1141" y="2214"/>
                        </a:lnTo>
                        <a:lnTo>
                          <a:pt x="1114" y="2241"/>
                        </a:lnTo>
                        <a:lnTo>
                          <a:pt x="1119" y="2236"/>
                        </a:lnTo>
                        <a:lnTo>
                          <a:pt x="1112" y="2249"/>
                        </a:lnTo>
                        <a:lnTo>
                          <a:pt x="1114" y="2242"/>
                        </a:lnTo>
                        <a:lnTo>
                          <a:pt x="1112" y="2253"/>
                        </a:lnTo>
                        <a:lnTo>
                          <a:pt x="1109" y="2237"/>
                        </a:lnTo>
                        <a:lnTo>
                          <a:pt x="1114" y="2246"/>
                        </a:lnTo>
                        <a:lnTo>
                          <a:pt x="1108" y="2239"/>
                        </a:lnTo>
                        <a:lnTo>
                          <a:pt x="1118" y="2247"/>
                        </a:lnTo>
                        <a:lnTo>
                          <a:pt x="1113" y="2243"/>
                        </a:lnTo>
                        <a:lnTo>
                          <a:pt x="1143" y="2256"/>
                        </a:lnTo>
                        <a:lnTo>
                          <a:pt x="1180" y="2269"/>
                        </a:lnTo>
                        <a:cubicBezTo>
                          <a:pt x="1182" y="2269"/>
                          <a:pt x="1184" y="2270"/>
                          <a:pt x="1185" y="2271"/>
                        </a:cubicBezTo>
                        <a:lnTo>
                          <a:pt x="1216" y="2290"/>
                        </a:lnTo>
                        <a:cubicBezTo>
                          <a:pt x="1218" y="2291"/>
                          <a:pt x="1220" y="2293"/>
                          <a:pt x="1222" y="2295"/>
                        </a:cubicBezTo>
                        <a:lnTo>
                          <a:pt x="1245" y="2323"/>
                        </a:lnTo>
                        <a:cubicBezTo>
                          <a:pt x="1246" y="2324"/>
                          <a:pt x="1246" y="2325"/>
                          <a:pt x="1247" y="2326"/>
                        </a:cubicBezTo>
                        <a:lnTo>
                          <a:pt x="1267" y="2360"/>
                        </a:lnTo>
                        <a:lnTo>
                          <a:pt x="1286" y="2393"/>
                        </a:lnTo>
                        <a:lnTo>
                          <a:pt x="1304" y="2422"/>
                        </a:lnTo>
                        <a:lnTo>
                          <a:pt x="1301" y="2418"/>
                        </a:lnTo>
                        <a:lnTo>
                          <a:pt x="1340" y="2461"/>
                        </a:lnTo>
                        <a:lnTo>
                          <a:pt x="1358" y="2479"/>
                        </a:lnTo>
                        <a:cubicBezTo>
                          <a:pt x="1359" y="2480"/>
                          <a:pt x="1360" y="2481"/>
                          <a:pt x="1361" y="2482"/>
                        </a:cubicBezTo>
                        <a:lnTo>
                          <a:pt x="1374" y="2500"/>
                        </a:lnTo>
                        <a:cubicBezTo>
                          <a:pt x="1376" y="2503"/>
                          <a:pt x="1377" y="2506"/>
                          <a:pt x="1378" y="2509"/>
                        </a:cubicBezTo>
                        <a:lnTo>
                          <a:pt x="1382" y="2527"/>
                        </a:lnTo>
                        <a:cubicBezTo>
                          <a:pt x="1382" y="2530"/>
                          <a:pt x="1383" y="2532"/>
                          <a:pt x="1382" y="2535"/>
                        </a:cubicBezTo>
                        <a:lnTo>
                          <a:pt x="1380" y="2555"/>
                        </a:lnTo>
                        <a:lnTo>
                          <a:pt x="1377" y="2570"/>
                        </a:lnTo>
                        <a:lnTo>
                          <a:pt x="1377" y="2563"/>
                        </a:lnTo>
                        <a:lnTo>
                          <a:pt x="1378" y="2574"/>
                        </a:lnTo>
                        <a:lnTo>
                          <a:pt x="1366" y="2555"/>
                        </a:lnTo>
                        <a:lnTo>
                          <a:pt x="1381" y="2563"/>
                        </a:lnTo>
                        <a:lnTo>
                          <a:pt x="1363" y="2561"/>
                        </a:lnTo>
                        <a:lnTo>
                          <a:pt x="1392" y="2553"/>
                        </a:lnTo>
                        <a:lnTo>
                          <a:pt x="1387" y="2556"/>
                        </a:lnTo>
                        <a:lnTo>
                          <a:pt x="1410" y="2542"/>
                        </a:lnTo>
                        <a:lnTo>
                          <a:pt x="1442" y="2521"/>
                        </a:lnTo>
                        <a:lnTo>
                          <a:pt x="1476" y="2499"/>
                        </a:lnTo>
                        <a:lnTo>
                          <a:pt x="1503" y="2484"/>
                        </a:lnTo>
                        <a:cubicBezTo>
                          <a:pt x="1504" y="2484"/>
                          <a:pt x="1506" y="2483"/>
                          <a:pt x="1508" y="2482"/>
                        </a:cubicBezTo>
                        <a:lnTo>
                          <a:pt x="1530" y="2476"/>
                        </a:lnTo>
                        <a:cubicBezTo>
                          <a:pt x="1532" y="2476"/>
                          <a:pt x="1534" y="2475"/>
                          <a:pt x="1536" y="2475"/>
                        </a:cubicBezTo>
                        <a:lnTo>
                          <a:pt x="1556" y="2475"/>
                        </a:lnTo>
                        <a:lnTo>
                          <a:pt x="1572" y="2475"/>
                        </a:lnTo>
                        <a:lnTo>
                          <a:pt x="1567" y="2476"/>
                        </a:lnTo>
                        <a:lnTo>
                          <a:pt x="1580" y="2473"/>
                        </a:lnTo>
                        <a:lnTo>
                          <a:pt x="1565" y="2483"/>
                        </a:lnTo>
                        <a:lnTo>
                          <a:pt x="1577" y="2465"/>
                        </a:lnTo>
                        <a:lnTo>
                          <a:pt x="1574" y="2482"/>
                        </a:lnTo>
                        <a:lnTo>
                          <a:pt x="1570" y="2456"/>
                        </a:lnTo>
                        <a:lnTo>
                          <a:pt x="1574" y="2467"/>
                        </a:lnTo>
                        <a:lnTo>
                          <a:pt x="1565" y="2454"/>
                        </a:lnTo>
                        <a:lnTo>
                          <a:pt x="1549" y="2437"/>
                        </a:lnTo>
                        <a:lnTo>
                          <a:pt x="1530" y="2417"/>
                        </a:lnTo>
                        <a:cubicBezTo>
                          <a:pt x="1529" y="2416"/>
                          <a:pt x="1528" y="2414"/>
                          <a:pt x="1527" y="2412"/>
                        </a:cubicBezTo>
                        <a:lnTo>
                          <a:pt x="1509" y="2382"/>
                        </a:lnTo>
                        <a:lnTo>
                          <a:pt x="1501" y="2362"/>
                        </a:lnTo>
                        <a:lnTo>
                          <a:pt x="1492" y="2337"/>
                        </a:lnTo>
                        <a:lnTo>
                          <a:pt x="1473" y="2282"/>
                        </a:lnTo>
                        <a:lnTo>
                          <a:pt x="1461" y="2232"/>
                        </a:lnTo>
                        <a:cubicBezTo>
                          <a:pt x="1461" y="2231"/>
                          <a:pt x="1461" y="2229"/>
                          <a:pt x="1461" y="2228"/>
                        </a:cubicBezTo>
                        <a:lnTo>
                          <a:pt x="1460" y="2209"/>
                        </a:lnTo>
                        <a:cubicBezTo>
                          <a:pt x="1459" y="2206"/>
                          <a:pt x="1460" y="2203"/>
                          <a:pt x="1461" y="2200"/>
                        </a:cubicBezTo>
                        <a:lnTo>
                          <a:pt x="1465" y="2188"/>
                        </a:lnTo>
                        <a:cubicBezTo>
                          <a:pt x="1467" y="2181"/>
                          <a:pt x="1472" y="2176"/>
                          <a:pt x="1479" y="2173"/>
                        </a:cubicBezTo>
                        <a:lnTo>
                          <a:pt x="1489" y="2169"/>
                        </a:lnTo>
                        <a:cubicBezTo>
                          <a:pt x="1493" y="2167"/>
                          <a:pt x="1497" y="2167"/>
                          <a:pt x="1502" y="2168"/>
                        </a:cubicBezTo>
                        <a:lnTo>
                          <a:pt x="1518" y="2171"/>
                        </a:lnTo>
                        <a:cubicBezTo>
                          <a:pt x="1519" y="2171"/>
                          <a:pt x="1521" y="2172"/>
                          <a:pt x="1522" y="2172"/>
                        </a:cubicBezTo>
                        <a:lnTo>
                          <a:pt x="1566" y="2190"/>
                        </a:lnTo>
                        <a:lnTo>
                          <a:pt x="1609" y="2209"/>
                        </a:lnTo>
                        <a:lnTo>
                          <a:pt x="1629" y="2215"/>
                        </a:lnTo>
                        <a:lnTo>
                          <a:pt x="1624" y="2215"/>
                        </a:lnTo>
                        <a:lnTo>
                          <a:pt x="1640" y="2216"/>
                        </a:lnTo>
                        <a:lnTo>
                          <a:pt x="1627" y="2218"/>
                        </a:lnTo>
                        <a:lnTo>
                          <a:pt x="1648" y="2207"/>
                        </a:lnTo>
                        <a:close/>
                      </a:path>
                    </a:pathLst>
                  </a:custGeom>
                  <a:solidFill>
                    <a:srgbClr val="646464"/>
                  </a:solidFill>
                  <a:ln w="0">
                    <a:solidFill>
                      <a:srgbClr val="64646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3143251" y="4017963"/>
                    <a:ext cx="1081088" cy="962025"/>
                  </a:xfrm>
                  <a:custGeom>
                    <a:avLst/>
                    <a:gdLst>
                      <a:gd name="T0" fmla="*/ 1770 w 2288"/>
                      <a:gd name="T1" fmla="*/ 1808 h 2033"/>
                      <a:gd name="T2" fmla="*/ 1487 w 2288"/>
                      <a:gd name="T3" fmla="*/ 2025 h 2033"/>
                      <a:gd name="T4" fmla="*/ 1386 w 2288"/>
                      <a:gd name="T5" fmla="*/ 1889 h 2033"/>
                      <a:gd name="T6" fmla="*/ 1222 w 2288"/>
                      <a:gd name="T7" fmla="*/ 1620 h 2033"/>
                      <a:gd name="T8" fmla="*/ 1191 w 2288"/>
                      <a:gd name="T9" fmla="*/ 1411 h 2033"/>
                      <a:gd name="T10" fmla="*/ 835 w 2288"/>
                      <a:gd name="T11" fmla="*/ 1329 h 2033"/>
                      <a:gd name="T12" fmla="*/ 581 w 2288"/>
                      <a:gd name="T13" fmla="*/ 1303 h 2033"/>
                      <a:gd name="T14" fmla="*/ 611 w 2288"/>
                      <a:gd name="T15" fmla="*/ 1063 h 2033"/>
                      <a:gd name="T16" fmla="*/ 365 w 2288"/>
                      <a:gd name="T17" fmla="*/ 1058 h 2033"/>
                      <a:gd name="T18" fmla="*/ 220 w 2288"/>
                      <a:gd name="T19" fmla="*/ 945 h 2033"/>
                      <a:gd name="T20" fmla="*/ 33 w 2288"/>
                      <a:gd name="T21" fmla="*/ 789 h 2033"/>
                      <a:gd name="T22" fmla="*/ 189 w 2288"/>
                      <a:gd name="T23" fmla="*/ 645 h 2033"/>
                      <a:gd name="T24" fmla="*/ 272 w 2288"/>
                      <a:gd name="T25" fmla="*/ 450 h 2033"/>
                      <a:gd name="T26" fmla="*/ 401 w 2288"/>
                      <a:gd name="T27" fmla="*/ 251 h 2033"/>
                      <a:gd name="T28" fmla="*/ 527 w 2288"/>
                      <a:gd name="T29" fmla="*/ 6 h 2033"/>
                      <a:gd name="T30" fmla="*/ 711 w 2288"/>
                      <a:gd name="T31" fmla="*/ 90 h 2033"/>
                      <a:gd name="T32" fmla="*/ 1012 w 2288"/>
                      <a:gd name="T33" fmla="*/ 58 h 2033"/>
                      <a:gd name="T34" fmla="*/ 1210 w 2288"/>
                      <a:gd name="T35" fmla="*/ 77 h 2033"/>
                      <a:gd name="T36" fmla="*/ 1341 w 2288"/>
                      <a:gd name="T37" fmla="*/ 108 h 2033"/>
                      <a:gd name="T38" fmla="*/ 1731 w 2288"/>
                      <a:gd name="T39" fmla="*/ 134 h 2033"/>
                      <a:gd name="T40" fmla="*/ 1881 w 2288"/>
                      <a:gd name="T41" fmla="*/ 241 h 2033"/>
                      <a:gd name="T42" fmla="*/ 2107 w 2288"/>
                      <a:gd name="T43" fmla="*/ 386 h 2033"/>
                      <a:gd name="T44" fmla="*/ 2271 w 2288"/>
                      <a:gd name="T45" fmla="*/ 650 h 2033"/>
                      <a:gd name="T46" fmla="*/ 2107 w 2288"/>
                      <a:gd name="T47" fmla="*/ 714 h 2033"/>
                      <a:gd name="T48" fmla="*/ 2196 w 2288"/>
                      <a:gd name="T49" fmla="*/ 1022 h 2033"/>
                      <a:gd name="T50" fmla="*/ 2042 w 2288"/>
                      <a:gd name="T51" fmla="*/ 1016 h 2033"/>
                      <a:gd name="T52" fmla="*/ 1880 w 2288"/>
                      <a:gd name="T53" fmla="*/ 1273 h 2033"/>
                      <a:gd name="T54" fmla="*/ 2088 w 2288"/>
                      <a:gd name="T55" fmla="*/ 1486 h 2033"/>
                      <a:gd name="T56" fmla="*/ 2101 w 2288"/>
                      <a:gd name="T57" fmla="*/ 1619 h 2033"/>
                      <a:gd name="T58" fmla="*/ 1958 w 2288"/>
                      <a:gd name="T59" fmla="*/ 1727 h 2033"/>
                      <a:gd name="T60" fmla="*/ 2019 w 2288"/>
                      <a:gd name="T61" fmla="*/ 1546 h 2033"/>
                      <a:gd name="T62" fmla="*/ 1936 w 2288"/>
                      <a:gd name="T63" fmla="*/ 1428 h 2033"/>
                      <a:gd name="T64" fmla="*/ 1931 w 2288"/>
                      <a:gd name="T65" fmla="*/ 1044 h 2033"/>
                      <a:gd name="T66" fmla="*/ 2184 w 2288"/>
                      <a:gd name="T67" fmla="*/ 1021 h 2033"/>
                      <a:gd name="T68" fmla="*/ 2149 w 2288"/>
                      <a:gd name="T69" fmla="*/ 983 h 2033"/>
                      <a:gd name="T70" fmla="*/ 2069 w 2288"/>
                      <a:gd name="T71" fmla="*/ 686 h 2033"/>
                      <a:gd name="T72" fmla="*/ 2238 w 2288"/>
                      <a:gd name="T73" fmla="*/ 607 h 2033"/>
                      <a:gd name="T74" fmla="*/ 2049 w 2288"/>
                      <a:gd name="T75" fmla="*/ 343 h 2033"/>
                      <a:gd name="T76" fmla="*/ 1699 w 2288"/>
                      <a:gd name="T77" fmla="*/ 235 h 2033"/>
                      <a:gd name="T78" fmla="*/ 1669 w 2288"/>
                      <a:gd name="T79" fmla="*/ 133 h 2033"/>
                      <a:gd name="T80" fmla="*/ 1258 w 2288"/>
                      <a:gd name="T81" fmla="*/ 195 h 2033"/>
                      <a:gd name="T82" fmla="*/ 1112 w 2288"/>
                      <a:gd name="T83" fmla="*/ 133 h 2033"/>
                      <a:gd name="T84" fmla="*/ 772 w 2288"/>
                      <a:gd name="T85" fmla="*/ 124 h 2033"/>
                      <a:gd name="T86" fmla="*/ 685 w 2288"/>
                      <a:gd name="T87" fmla="*/ 63 h 2033"/>
                      <a:gd name="T88" fmla="*/ 541 w 2288"/>
                      <a:gd name="T89" fmla="*/ 61 h 2033"/>
                      <a:gd name="T90" fmla="*/ 389 w 2288"/>
                      <a:gd name="T91" fmla="*/ 366 h 2033"/>
                      <a:gd name="T92" fmla="*/ 287 w 2288"/>
                      <a:gd name="T93" fmla="*/ 517 h 2033"/>
                      <a:gd name="T94" fmla="*/ 184 w 2288"/>
                      <a:gd name="T95" fmla="*/ 724 h 2033"/>
                      <a:gd name="T96" fmla="*/ 43 w 2288"/>
                      <a:gd name="T97" fmla="*/ 799 h 2033"/>
                      <a:gd name="T98" fmla="*/ 292 w 2288"/>
                      <a:gd name="T99" fmla="*/ 975 h 2033"/>
                      <a:gd name="T100" fmla="*/ 622 w 2288"/>
                      <a:gd name="T101" fmla="*/ 997 h 2033"/>
                      <a:gd name="T102" fmla="*/ 551 w 2288"/>
                      <a:gd name="T103" fmla="*/ 1193 h 2033"/>
                      <a:gd name="T104" fmla="*/ 729 w 2288"/>
                      <a:gd name="T105" fmla="*/ 1310 h 2033"/>
                      <a:gd name="T106" fmla="*/ 1031 w 2288"/>
                      <a:gd name="T107" fmla="*/ 1382 h 2033"/>
                      <a:gd name="T108" fmla="*/ 1246 w 2288"/>
                      <a:gd name="T109" fmla="*/ 1420 h 2033"/>
                      <a:gd name="T110" fmla="*/ 1354 w 2288"/>
                      <a:gd name="T111" fmla="*/ 1777 h 2033"/>
                      <a:gd name="T112" fmla="*/ 1497 w 2288"/>
                      <a:gd name="T113" fmla="*/ 1883 h 2033"/>
                      <a:gd name="T114" fmla="*/ 1539 w 2288"/>
                      <a:gd name="T115" fmla="*/ 1978 h 2033"/>
                      <a:gd name="T116" fmla="*/ 1811 w 2288"/>
                      <a:gd name="T117" fmla="*/ 1763 h 2033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288"/>
                      <a:gd name="T178" fmla="*/ 0 h 2033"/>
                      <a:gd name="T179" fmla="*/ 2288 w 2288"/>
                      <a:gd name="T180" fmla="*/ 2033 h 2033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288" h="2033">
                        <a:moveTo>
                          <a:pt x="1875" y="1833"/>
                        </a:moveTo>
                        <a:cubicBezTo>
                          <a:pt x="1873" y="1834"/>
                          <a:pt x="1872" y="1834"/>
                          <a:pt x="1870" y="1835"/>
                        </a:cubicBezTo>
                        <a:lnTo>
                          <a:pt x="1853" y="1839"/>
                        </a:lnTo>
                        <a:cubicBezTo>
                          <a:pt x="1850" y="1840"/>
                          <a:pt x="1846" y="1840"/>
                          <a:pt x="1842" y="1839"/>
                        </a:cubicBezTo>
                        <a:lnTo>
                          <a:pt x="1828" y="1836"/>
                        </a:lnTo>
                        <a:cubicBezTo>
                          <a:pt x="1825" y="1835"/>
                          <a:pt x="1822" y="1834"/>
                          <a:pt x="1820" y="1832"/>
                        </a:cubicBezTo>
                        <a:lnTo>
                          <a:pt x="1799" y="1817"/>
                        </a:lnTo>
                        <a:lnTo>
                          <a:pt x="1778" y="1798"/>
                        </a:lnTo>
                        <a:lnTo>
                          <a:pt x="1783" y="1801"/>
                        </a:lnTo>
                        <a:lnTo>
                          <a:pt x="1774" y="1796"/>
                        </a:lnTo>
                        <a:lnTo>
                          <a:pt x="1785" y="1799"/>
                        </a:lnTo>
                        <a:lnTo>
                          <a:pt x="1775" y="1799"/>
                        </a:lnTo>
                        <a:lnTo>
                          <a:pt x="1789" y="1795"/>
                        </a:lnTo>
                        <a:lnTo>
                          <a:pt x="1770" y="1808"/>
                        </a:lnTo>
                        <a:lnTo>
                          <a:pt x="1775" y="1804"/>
                        </a:lnTo>
                        <a:lnTo>
                          <a:pt x="1757" y="1825"/>
                        </a:lnTo>
                        <a:lnTo>
                          <a:pt x="1739" y="1850"/>
                        </a:lnTo>
                        <a:lnTo>
                          <a:pt x="1714" y="1880"/>
                        </a:lnTo>
                        <a:lnTo>
                          <a:pt x="1679" y="1914"/>
                        </a:lnTo>
                        <a:lnTo>
                          <a:pt x="1642" y="1954"/>
                        </a:lnTo>
                        <a:lnTo>
                          <a:pt x="1602" y="1991"/>
                        </a:lnTo>
                        <a:lnTo>
                          <a:pt x="1568" y="2017"/>
                        </a:lnTo>
                        <a:cubicBezTo>
                          <a:pt x="1566" y="2018"/>
                          <a:pt x="1565" y="2019"/>
                          <a:pt x="1563" y="2020"/>
                        </a:cubicBezTo>
                        <a:lnTo>
                          <a:pt x="1539" y="2030"/>
                        </a:lnTo>
                        <a:cubicBezTo>
                          <a:pt x="1536" y="2031"/>
                          <a:pt x="1533" y="2031"/>
                          <a:pt x="1531" y="2031"/>
                        </a:cubicBezTo>
                        <a:lnTo>
                          <a:pt x="1512" y="2032"/>
                        </a:lnTo>
                        <a:cubicBezTo>
                          <a:pt x="1508" y="2033"/>
                          <a:pt x="1505" y="2032"/>
                          <a:pt x="1502" y="2031"/>
                        </a:cubicBezTo>
                        <a:lnTo>
                          <a:pt x="1487" y="2025"/>
                        </a:lnTo>
                        <a:cubicBezTo>
                          <a:pt x="1483" y="2023"/>
                          <a:pt x="1480" y="2021"/>
                          <a:pt x="1478" y="2019"/>
                        </a:cubicBezTo>
                        <a:lnTo>
                          <a:pt x="1465" y="2005"/>
                        </a:lnTo>
                        <a:cubicBezTo>
                          <a:pt x="1462" y="2002"/>
                          <a:pt x="1460" y="1998"/>
                          <a:pt x="1459" y="1994"/>
                        </a:cubicBezTo>
                        <a:lnTo>
                          <a:pt x="1453" y="1968"/>
                        </a:lnTo>
                        <a:cubicBezTo>
                          <a:pt x="1453" y="1966"/>
                          <a:pt x="1452" y="1964"/>
                          <a:pt x="1452" y="1962"/>
                        </a:cubicBezTo>
                        <a:lnTo>
                          <a:pt x="1452" y="1926"/>
                        </a:lnTo>
                        <a:lnTo>
                          <a:pt x="1451" y="1892"/>
                        </a:lnTo>
                        <a:lnTo>
                          <a:pt x="1452" y="1898"/>
                        </a:lnTo>
                        <a:lnTo>
                          <a:pt x="1443" y="1872"/>
                        </a:lnTo>
                        <a:lnTo>
                          <a:pt x="1458" y="1887"/>
                        </a:lnTo>
                        <a:lnTo>
                          <a:pt x="1436" y="1880"/>
                        </a:lnTo>
                        <a:lnTo>
                          <a:pt x="1448" y="1881"/>
                        </a:lnTo>
                        <a:lnTo>
                          <a:pt x="1419" y="1886"/>
                        </a:lnTo>
                        <a:lnTo>
                          <a:pt x="1386" y="1889"/>
                        </a:lnTo>
                        <a:cubicBezTo>
                          <a:pt x="1384" y="1890"/>
                          <a:pt x="1382" y="1889"/>
                          <a:pt x="1380" y="1889"/>
                        </a:cubicBezTo>
                        <a:lnTo>
                          <a:pt x="1366" y="1887"/>
                        </a:lnTo>
                        <a:cubicBezTo>
                          <a:pt x="1362" y="1887"/>
                          <a:pt x="1359" y="1885"/>
                          <a:pt x="1355" y="1883"/>
                        </a:cubicBezTo>
                        <a:lnTo>
                          <a:pt x="1344" y="1875"/>
                        </a:lnTo>
                        <a:cubicBezTo>
                          <a:pt x="1341" y="1873"/>
                          <a:pt x="1339" y="1870"/>
                          <a:pt x="1337" y="1867"/>
                        </a:cubicBezTo>
                        <a:lnTo>
                          <a:pt x="1321" y="1837"/>
                        </a:lnTo>
                        <a:cubicBezTo>
                          <a:pt x="1320" y="1835"/>
                          <a:pt x="1320" y="1834"/>
                          <a:pt x="1319" y="1832"/>
                        </a:cubicBezTo>
                        <a:lnTo>
                          <a:pt x="1307" y="1790"/>
                        </a:lnTo>
                        <a:lnTo>
                          <a:pt x="1296" y="1742"/>
                        </a:lnTo>
                        <a:lnTo>
                          <a:pt x="1283" y="1703"/>
                        </a:lnTo>
                        <a:lnTo>
                          <a:pt x="1285" y="1708"/>
                        </a:lnTo>
                        <a:lnTo>
                          <a:pt x="1265" y="1676"/>
                        </a:lnTo>
                        <a:lnTo>
                          <a:pt x="1245" y="1650"/>
                        </a:lnTo>
                        <a:lnTo>
                          <a:pt x="1222" y="1620"/>
                        </a:lnTo>
                        <a:cubicBezTo>
                          <a:pt x="1221" y="1618"/>
                          <a:pt x="1220" y="1617"/>
                          <a:pt x="1220" y="1616"/>
                        </a:cubicBezTo>
                        <a:lnTo>
                          <a:pt x="1204" y="1582"/>
                        </a:lnTo>
                        <a:cubicBezTo>
                          <a:pt x="1203" y="1579"/>
                          <a:pt x="1202" y="1577"/>
                          <a:pt x="1202" y="1574"/>
                        </a:cubicBezTo>
                        <a:lnTo>
                          <a:pt x="1197" y="1529"/>
                        </a:lnTo>
                        <a:cubicBezTo>
                          <a:pt x="1196" y="1528"/>
                          <a:pt x="1196" y="1526"/>
                          <a:pt x="1197" y="1525"/>
                        </a:cubicBezTo>
                        <a:lnTo>
                          <a:pt x="1200" y="1473"/>
                        </a:lnTo>
                        <a:lnTo>
                          <a:pt x="1198" y="1427"/>
                        </a:lnTo>
                        <a:lnTo>
                          <a:pt x="1199" y="1433"/>
                        </a:lnTo>
                        <a:lnTo>
                          <a:pt x="1194" y="1415"/>
                        </a:lnTo>
                        <a:lnTo>
                          <a:pt x="1198" y="1422"/>
                        </a:lnTo>
                        <a:lnTo>
                          <a:pt x="1188" y="1408"/>
                        </a:lnTo>
                        <a:lnTo>
                          <a:pt x="1197" y="1416"/>
                        </a:lnTo>
                        <a:lnTo>
                          <a:pt x="1182" y="1409"/>
                        </a:lnTo>
                        <a:lnTo>
                          <a:pt x="1191" y="1411"/>
                        </a:lnTo>
                        <a:lnTo>
                          <a:pt x="1171" y="1410"/>
                        </a:lnTo>
                        <a:lnTo>
                          <a:pt x="1176" y="1410"/>
                        </a:lnTo>
                        <a:lnTo>
                          <a:pt x="1128" y="1418"/>
                        </a:lnTo>
                        <a:lnTo>
                          <a:pt x="1076" y="1428"/>
                        </a:lnTo>
                        <a:lnTo>
                          <a:pt x="1047" y="1430"/>
                        </a:lnTo>
                        <a:cubicBezTo>
                          <a:pt x="1046" y="1431"/>
                          <a:pt x="1044" y="1430"/>
                          <a:pt x="1042" y="1430"/>
                        </a:cubicBezTo>
                        <a:lnTo>
                          <a:pt x="1018" y="1427"/>
                        </a:lnTo>
                        <a:cubicBezTo>
                          <a:pt x="1016" y="1427"/>
                          <a:pt x="1014" y="1426"/>
                          <a:pt x="1012" y="1425"/>
                        </a:cubicBezTo>
                        <a:lnTo>
                          <a:pt x="967" y="1405"/>
                        </a:lnTo>
                        <a:cubicBezTo>
                          <a:pt x="966" y="1405"/>
                          <a:pt x="964" y="1404"/>
                          <a:pt x="963" y="1404"/>
                        </a:cubicBezTo>
                        <a:lnTo>
                          <a:pt x="917" y="1374"/>
                        </a:lnTo>
                        <a:lnTo>
                          <a:pt x="873" y="1345"/>
                        </a:lnTo>
                        <a:lnTo>
                          <a:pt x="877" y="1347"/>
                        </a:lnTo>
                        <a:lnTo>
                          <a:pt x="835" y="1329"/>
                        </a:lnTo>
                        <a:lnTo>
                          <a:pt x="842" y="1330"/>
                        </a:lnTo>
                        <a:lnTo>
                          <a:pt x="822" y="1328"/>
                        </a:lnTo>
                        <a:lnTo>
                          <a:pt x="828" y="1328"/>
                        </a:lnTo>
                        <a:lnTo>
                          <a:pt x="809" y="1331"/>
                        </a:lnTo>
                        <a:lnTo>
                          <a:pt x="814" y="1330"/>
                        </a:lnTo>
                        <a:lnTo>
                          <a:pt x="777" y="1344"/>
                        </a:lnTo>
                        <a:lnTo>
                          <a:pt x="739" y="1356"/>
                        </a:lnTo>
                        <a:cubicBezTo>
                          <a:pt x="737" y="1357"/>
                          <a:pt x="736" y="1357"/>
                          <a:pt x="734" y="1357"/>
                        </a:cubicBezTo>
                        <a:lnTo>
                          <a:pt x="715" y="1359"/>
                        </a:lnTo>
                        <a:cubicBezTo>
                          <a:pt x="713" y="1360"/>
                          <a:pt x="711" y="1359"/>
                          <a:pt x="709" y="1359"/>
                        </a:cubicBezTo>
                        <a:lnTo>
                          <a:pt x="690" y="1356"/>
                        </a:lnTo>
                        <a:cubicBezTo>
                          <a:pt x="688" y="1356"/>
                          <a:pt x="686" y="1355"/>
                          <a:pt x="684" y="1355"/>
                        </a:cubicBezTo>
                        <a:lnTo>
                          <a:pt x="636" y="1335"/>
                        </a:lnTo>
                        <a:lnTo>
                          <a:pt x="581" y="1303"/>
                        </a:lnTo>
                        <a:cubicBezTo>
                          <a:pt x="580" y="1303"/>
                          <a:pt x="578" y="1302"/>
                          <a:pt x="577" y="1301"/>
                        </a:cubicBezTo>
                        <a:lnTo>
                          <a:pt x="531" y="1264"/>
                        </a:lnTo>
                        <a:cubicBezTo>
                          <a:pt x="530" y="1263"/>
                          <a:pt x="529" y="1262"/>
                          <a:pt x="528" y="1260"/>
                        </a:cubicBezTo>
                        <a:lnTo>
                          <a:pt x="513" y="1241"/>
                        </a:lnTo>
                        <a:cubicBezTo>
                          <a:pt x="511" y="1239"/>
                          <a:pt x="510" y="1237"/>
                          <a:pt x="509" y="1235"/>
                        </a:cubicBezTo>
                        <a:lnTo>
                          <a:pt x="502" y="1217"/>
                        </a:lnTo>
                        <a:cubicBezTo>
                          <a:pt x="501" y="1213"/>
                          <a:pt x="500" y="1209"/>
                          <a:pt x="501" y="1205"/>
                        </a:cubicBezTo>
                        <a:lnTo>
                          <a:pt x="504" y="1186"/>
                        </a:lnTo>
                        <a:cubicBezTo>
                          <a:pt x="504" y="1183"/>
                          <a:pt x="505" y="1180"/>
                          <a:pt x="507" y="1177"/>
                        </a:cubicBezTo>
                        <a:lnTo>
                          <a:pt x="520" y="1156"/>
                        </a:lnTo>
                        <a:cubicBezTo>
                          <a:pt x="521" y="1155"/>
                          <a:pt x="522" y="1154"/>
                          <a:pt x="522" y="1153"/>
                        </a:cubicBezTo>
                        <a:lnTo>
                          <a:pt x="542" y="1130"/>
                        </a:lnTo>
                        <a:lnTo>
                          <a:pt x="567" y="1106"/>
                        </a:lnTo>
                        <a:lnTo>
                          <a:pt x="611" y="1063"/>
                        </a:lnTo>
                        <a:lnTo>
                          <a:pt x="624" y="1047"/>
                        </a:lnTo>
                        <a:lnTo>
                          <a:pt x="621" y="1052"/>
                        </a:lnTo>
                        <a:lnTo>
                          <a:pt x="628" y="1038"/>
                        </a:lnTo>
                        <a:lnTo>
                          <a:pt x="627" y="1058"/>
                        </a:lnTo>
                        <a:lnTo>
                          <a:pt x="619" y="1039"/>
                        </a:lnTo>
                        <a:lnTo>
                          <a:pt x="633" y="1052"/>
                        </a:lnTo>
                        <a:lnTo>
                          <a:pt x="610" y="1043"/>
                        </a:lnTo>
                        <a:lnTo>
                          <a:pt x="615" y="1044"/>
                        </a:lnTo>
                        <a:lnTo>
                          <a:pt x="580" y="1039"/>
                        </a:lnTo>
                        <a:lnTo>
                          <a:pt x="541" y="1037"/>
                        </a:lnTo>
                        <a:lnTo>
                          <a:pt x="519" y="1038"/>
                        </a:lnTo>
                        <a:lnTo>
                          <a:pt x="493" y="1041"/>
                        </a:lnTo>
                        <a:lnTo>
                          <a:pt x="429" y="1051"/>
                        </a:lnTo>
                        <a:lnTo>
                          <a:pt x="365" y="1058"/>
                        </a:lnTo>
                        <a:lnTo>
                          <a:pt x="334" y="1058"/>
                        </a:lnTo>
                        <a:lnTo>
                          <a:pt x="309" y="1055"/>
                        </a:lnTo>
                        <a:cubicBezTo>
                          <a:pt x="307" y="1055"/>
                          <a:pt x="305" y="1054"/>
                          <a:pt x="303" y="1053"/>
                        </a:cubicBezTo>
                        <a:lnTo>
                          <a:pt x="287" y="1046"/>
                        </a:lnTo>
                        <a:cubicBezTo>
                          <a:pt x="284" y="1045"/>
                          <a:pt x="282" y="1044"/>
                          <a:pt x="280" y="1042"/>
                        </a:cubicBezTo>
                        <a:lnTo>
                          <a:pt x="268" y="1031"/>
                        </a:lnTo>
                        <a:cubicBezTo>
                          <a:pt x="266" y="1029"/>
                          <a:pt x="264" y="1027"/>
                          <a:pt x="263" y="1024"/>
                        </a:cubicBezTo>
                        <a:lnTo>
                          <a:pt x="249" y="996"/>
                        </a:lnTo>
                        <a:lnTo>
                          <a:pt x="235" y="964"/>
                        </a:lnTo>
                        <a:lnTo>
                          <a:pt x="237" y="967"/>
                        </a:lnTo>
                        <a:lnTo>
                          <a:pt x="227" y="951"/>
                        </a:lnTo>
                        <a:lnTo>
                          <a:pt x="231" y="956"/>
                        </a:lnTo>
                        <a:lnTo>
                          <a:pt x="216" y="942"/>
                        </a:lnTo>
                        <a:lnTo>
                          <a:pt x="220" y="945"/>
                        </a:lnTo>
                        <a:lnTo>
                          <a:pt x="198" y="931"/>
                        </a:lnTo>
                        <a:lnTo>
                          <a:pt x="172" y="916"/>
                        </a:lnTo>
                        <a:lnTo>
                          <a:pt x="109" y="887"/>
                        </a:lnTo>
                        <a:lnTo>
                          <a:pt x="79" y="873"/>
                        </a:lnTo>
                        <a:lnTo>
                          <a:pt x="51" y="860"/>
                        </a:lnTo>
                        <a:lnTo>
                          <a:pt x="29" y="849"/>
                        </a:lnTo>
                        <a:cubicBezTo>
                          <a:pt x="28" y="848"/>
                          <a:pt x="27" y="847"/>
                          <a:pt x="26" y="847"/>
                        </a:cubicBezTo>
                        <a:lnTo>
                          <a:pt x="14" y="838"/>
                        </a:lnTo>
                        <a:cubicBezTo>
                          <a:pt x="12" y="836"/>
                          <a:pt x="9" y="833"/>
                          <a:pt x="8" y="831"/>
                        </a:cubicBezTo>
                        <a:lnTo>
                          <a:pt x="5" y="826"/>
                        </a:lnTo>
                        <a:cubicBezTo>
                          <a:pt x="1" y="819"/>
                          <a:pt x="0" y="811"/>
                          <a:pt x="4" y="804"/>
                        </a:cubicBezTo>
                        <a:cubicBezTo>
                          <a:pt x="7" y="797"/>
                          <a:pt x="13" y="791"/>
                          <a:pt x="21" y="790"/>
                        </a:cubicBezTo>
                        <a:lnTo>
                          <a:pt x="26" y="789"/>
                        </a:lnTo>
                        <a:cubicBezTo>
                          <a:pt x="28" y="788"/>
                          <a:pt x="31" y="788"/>
                          <a:pt x="33" y="789"/>
                        </a:cubicBezTo>
                        <a:lnTo>
                          <a:pt x="58" y="792"/>
                        </a:lnTo>
                        <a:lnTo>
                          <a:pt x="91" y="794"/>
                        </a:lnTo>
                        <a:lnTo>
                          <a:pt x="83" y="794"/>
                        </a:lnTo>
                        <a:lnTo>
                          <a:pt x="110" y="786"/>
                        </a:lnTo>
                        <a:lnTo>
                          <a:pt x="97" y="796"/>
                        </a:lnTo>
                        <a:lnTo>
                          <a:pt x="114" y="772"/>
                        </a:lnTo>
                        <a:lnTo>
                          <a:pt x="111" y="776"/>
                        </a:lnTo>
                        <a:lnTo>
                          <a:pt x="125" y="742"/>
                        </a:lnTo>
                        <a:lnTo>
                          <a:pt x="139" y="707"/>
                        </a:lnTo>
                        <a:cubicBezTo>
                          <a:pt x="140" y="706"/>
                          <a:pt x="140" y="705"/>
                          <a:pt x="141" y="704"/>
                        </a:cubicBezTo>
                        <a:lnTo>
                          <a:pt x="158" y="674"/>
                        </a:lnTo>
                        <a:cubicBezTo>
                          <a:pt x="159" y="671"/>
                          <a:pt x="161" y="669"/>
                          <a:pt x="163" y="667"/>
                        </a:cubicBezTo>
                        <a:lnTo>
                          <a:pt x="186" y="647"/>
                        </a:lnTo>
                        <a:cubicBezTo>
                          <a:pt x="187" y="646"/>
                          <a:pt x="188" y="645"/>
                          <a:pt x="189" y="645"/>
                        </a:cubicBezTo>
                        <a:lnTo>
                          <a:pt x="215" y="630"/>
                        </a:lnTo>
                        <a:lnTo>
                          <a:pt x="237" y="615"/>
                        </a:lnTo>
                        <a:lnTo>
                          <a:pt x="232" y="620"/>
                        </a:lnTo>
                        <a:lnTo>
                          <a:pt x="249" y="599"/>
                        </a:lnTo>
                        <a:lnTo>
                          <a:pt x="244" y="611"/>
                        </a:lnTo>
                        <a:lnTo>
                          <a:pt x="248" y="583"/>
                        </a:lnTo>
                        <a:lnTo>
                          <a:pt x="248" y="589"/>
                        </a:lnTo>
                        <a:lnTo>
                          <a:pt x="244" y="555"/>
                        </a:lnTo>
                        <a:lnTo>
                          <a:pt x="240" y="522"/>
                        </a:lnTo>
                        <a:cubicBezTo>
                          <a:pt x="239" y="520"/>
                          <a:pt x="239" y="518"/>
                          <a:pt x="240" y="516"/>
                        </a:cubicBezTo>
                        <a:lnTo>
                          <a:pt x="244" y="487"/>
                        </a:lnTo>
                        <a:cubicBezTo>
                          <a:pt x="244" y="483"/>
                          <a:pt x="246" y="478"/>
                          <a:pt x="249" y="475"/>
                        </a:cubicBezTo>
                        <a:lnTo>
                          <a:pt x="267" y="454"/>
                        </a:lnTo>
                        <a:cubicBezTo>
                          <a:pt x="269" y="452"/>
                          <a:pt x="270" y="451"/>
                          <a:pt x="272" y="450"/>
                        </a:cubicBezTo>
                        <a:lnTo>
                          <a:pt x="297" y="433"/>
                        </a:lnTo>
                        <a:lnTo>
                          <a:pt x="325" y="416"/>
                        </a:lnTo>
                        <a:lnTo>
                          <a:pt x="321" y="419"/>
                        </a:lnTo>
                        <a:lnTo>
                          <a:pt x="340" y="402"/>
                        </a:lnTo>
                        <a:lnTo>
                          <a:pt x="335" y="410"/>
                        </a:lnTo>
                        <a:lnTo>
                          <a:pt x="343" y="392"/>
                        </a:lnTo>
                        <a:lnTo>
                          <a:pt x="340" y="401"/>
                        </a:lnTo>
                        <a:lnTo>
                          <a:pt x="340" y="384"/>
                        </a:lnTo>
                        <a:lnTo>
                          <a:pt x="341" y="363"/>
                        </a:lnTo>
                        <a:cubicBezTo>
                          <a:pt x="342" y="361"/>
                          <a:pt x="342" y="359"/>
                          <a:pt x="343" y="356"/>
                        </a:cubicBezTo>
                        <a:lnTo>
                          <a:pt x="352" y="331"/>
                        </a:lnTo>
                        <a:cubicBezTo>
                          <a:pt x="352" y="330"/>
                          <a:pt x="353" y="329"/>
                          <a:pt x="354" y="327"/>
                        </a:cubicBezTo>
                        <a:lnTo>
                          <a:pt x="374" y="293"/>
                        </a:lnTo>
                        <a:lnTo>
                          <a:pt x="401" y="251"/>
                        </a:lnTo>
                        <a:lnTo>
                          <a:pt x="430" y="210"/>
                        </a:lnTo>
                        <a:lnTo>
                          <a:pt x="451" y="176"/>
                        </a:lnTo>
                        <a:lnTo>
                          <a:pt x="467" y="152"/>
                        </a:lnTo>
                        <a:lnTo>
                          <a:pt x="478" y="133"/>
                        </a:lnTo>
                        <a:lnTo>
                          <a:pt x="495" y="99"/>
                        </a:lnTo>
                        <a:lnTo>
                          <a:pt x="493" y="106"/>
                        </a:lnTo>
                        <a:lnTo>
                          <a:pt x="496" y="84"/>
                        </a:lnTo>
                        <a:lnTo>
                          <a:pt x="496" y="89"/>
                        </a:lnTo>
                        <a:lnTo>
                          <a:pt x="494" y="65"/>
                        </a:lnTo>
                        <a:cubicBezTo>
                          <a:pt x="493" y="64"/>
                          <a:pt x="493" y="62"/>
                          <a:pt x="494" y="60"/>
                        </a:cubicBezTo>
                        <a:lnTo>
                          <a:pt x="497" y="40"/>
                        </a:lnTo>
                        <a:cubicBezTo>
                          <a:pt x="497" y="35"/>
                          <a:pt x="500" y="31"/>
                          <a:pt x="503" y="27"/>
                        </a:cubicBezTo>
                        <a:lnTo>
                          <a:pt x="516" y="13"/>
                        </a:lnTo>
                        <a:cubicBezTo>
                          <a:pt x="519" y="10"/>
                          <a:pt x="523" y="8"/>
                          <a:pt x="527" y="6"/>
                        </a:cubicBezTo>
                        <a:lnTo>
                          <a:pt x="541" y="2"/>
                        </a:lnTo>
                        <a:cubicBezTo>
                          <a:pt x="543" y="2"/>
                          <a:pt x="544" y="2"/>
                          <a:pt x="546" y="1"/>
                        </a:cubicBezTo>
                        <a:lnTo>
                          <a:pt x="565" y="0"/>
                        </a:lnTo>
                        <a:lnTo>
                          <a:pt x="614" y="1"/>
                        </a:lnTo>
                        <a:lnTo>
                          <a:pt x="663" y="7"/>
                        </a:lnTo>
                        <a:lnTo>
                          <a:pt x="684" y="11"/>
                        </a:lnTo>
                        <a:lnTo>
                          <a:pt x="700" y="15"/>
                        </a:lnTo>
                        <a:cubicBezTo>
                          <a:pt x="703" y="16"/>
                          <a:pt x="706" y="18"/>
                          <a:pt x="709" y="20"/>
                        </a:cubicBezTo>
                        <a:lnTo>
                          <a:pt x="716" y="26"/>
                        </a:lnTo>
                        <a:cubicBezTo>
                          <a:pt x="721" y="30"/>
                          <a:pt x="724" y="36"/>
                          <a:pt x="724" y="41"/>
                        </a:cubicBezTo>
                        <a:lnTo>
                          <a:pt x="725" y="49"/>
                        </a:lnTo>
                        <a:cubicBezTo>
                          <a:pt x="726" y="54"/>
                          <a:pt x="725" y="58"/>
                          <a:pt x="724" y="62"/>
                        </a:cubicBezTo>
                        <a:lnTo>
                          <a:pt x="716" y="81"/>
                        </a:lnTo>
                        <a:lnTo>
                          <a:pt x="711" y="90"/>
                        </a:lnTo>
                        <a:lnTo>
                          <a:pt x="713" y="78"/>
                        </a:lnTo>
                        <a:lnTo>
                          <a:pt x="714" y="87"/>
                        </a:lnTo>
                        <a:lnTo>
                          <a:pt x="709" y="74"/>
                        </a:lnTo>
                        <a:lnTo>
                          <a:pt x="715" y="81"/>
                        </a:lnTo>
                        <a:lnTo>
                          <a:pt x="703" y="73"/>
                        </a:lnTo>
                        <a:lnTo>
                          <a:pt x="718" y="77"/>
                        </a:lnTo>
                        <a:lnTo>
                          <a:pt x="712" y="76"/>
                        </a:lnTo>
                        <a:lnTo>
                          <a:pt x="737" y="77"/>
                        </a:lnTo>
                        <a:lnTo>
                          <a:pt x="771" y="76"/>
                        </a:lnTo>
                        <a:lnTo>
                          <a:pt x="811" y="74"/>
                        </a:lnTo>
                        <a:lnTo>
                          <a:pt x="855" y="71"/>
                        </a:lnTo>
                        <a:lnTo>
                          <a:pt x="943" y="63"/>
                        </a:lnTo>
                        <a:lnTo>
                          <a:pt x="981" y="60"/>
                        </a:lnTo>
                        <a:lnTo>
                          <a:pt x="1012" y="58"/>
                        </a:lnTo>
                        <a:lnTo>
                          <a:pt x="1037" y="61"/>
                        </a:lnTo>
                        <a:lnTo>
                          <a:pt x="1056" y="64"/>
                        </a:lnTo>
                        <a:cubicBezTo>
                          <a:pt x="1057" y="64"/>
                          <a:pt x="1058" y="64"/>
                          <a:pt x="1059" y="65"/>
                        </a:cubicBezTo>
                        <a:lnTo>
                          <a:pt x="1082" y="73"/>
                        </a:lnTo>
                        <a:cubicBezTo>
                          <a:pt x="1084" y="73"/>
                          <a:pt x="1085" y="74"/>
                          <a:pt x="1086" y="75"/>
                        </a:cubicBezTo>
                        <a:lnTo>
                          <a:pt x="1102" y="84"/>
                        </a:lnTo>
                        <a:lnTo>
                          <a:pt x="1096" y="81"/>
                        </a:lnTo>
                        <a:lnTo>
                          <a:pt x="1116" y="86"/>
                        </a:lnTo>
                        <a:lnTo>
                          <a:pt x="1109" y="86"/>
                        </a:lnTo>
                        <a:lnTo>
                          <a:pt x="1134" y="84"/>
                        </a:lnTo>
                        <a:lnTo>
                          <a:pt x="1157" y="79"/>
                        </a:lnTo>
                        <a:lnTo>
                          <a:pt x="1183" y="75"/>
                        </a:lnTo>
                        <a:cubicBezTo>
                          <a:pt x="1185" y="74"/>
                          <a:pt x="1187" y="74"/>
                          <a:pt x="1189" y="75"/>
                        </a:cubicBezTo>
                        <a:lnTo>
                          <a:pt x="1210" y="77"/>
                        </a:lnTo>
                        <a:cubicBezTo>
                          <a:pt x="1216" y="77"/>
                          <a:pt x="1222" y="80"/>
                          <a:pt x="1226" y="85"/>
                        </a:cubicBezTo>
                        <a:lnTo>
                          <a:pt x="1239" y="101"/>
                        </a:lnTo>
                        <a:cubicBezTo>
                          <a:pt x="1241" y="104"/>
                          <a:pt x="1242" y="106"/>
                          <a:pt x="1243" y="109"/>
                        </a:cubicBezTo>
                        <a:lnTo>
                          <a:pt x="1251" y="134"/>
                        </a:lnTo>
                        <a:lnTo>
                          <a:pt x="1260" y="154"/>
                        </a:lnTo>
                        <a:lnTo>
                          <a:pt x="1252" y="143"/>
                        </a:lnTo>
                        <a:lnTo>
                          <a:pt x="1261" y="149"/>
                        </a:lnTo>
                        <a:lnTo>
                          <a:pt x="1251" y="146"/>
                        </a:lnTo>
                        <a:lnTo>
                          <a:pt x="1265" y="148"/>
                        </a:lnTo>
                        <a:lnTo>
                          <a:pt x="1256" y="148"/>
                        </a:lnTo>
                        <a:lnTo>
                          <a:pt x="1274" y="144"/>
                        </a:lnTo>
                        <a:lnTo>
                          <a:pt x="1270" y="146"/>
                        </a:lnTo>
                        <a:lnTo>
                          <a:pt x="1292" y="136"/>
                        </a:lnTo>
                        <a:lnTo>
                          <a:pt x="1341" y="108"/>
                        </a:lnTo>
                        <a:lnTo>
                          <a:pt x="1397" y="78"/>
                        </a:lnTo>
                        <a:lnTo>
                          <a:pt x="1429" y="66"/>
                        </a:lnTo>
                        <a:cubicBezTo>
                          <a:pt x="1430" y="66"/>
                          <a:pt x="1431" y="65"/>
                          <a:pt x="1432" y="65"/>
                        </a:cubicBezTo>
                        <a:lnTo>
                          <a:pt x="1460" y="59"/>
                        </a:lnTo>
                        <a:cubicBezTo>
                          <a:pt x="1462" y="59"/>
                          <a:pt x="1464" y="58"/>
                          <a:pt x="1465" y="58"/>
                        </a:cubicBezTo>
                        <a:lnTo>
                          <a:pt x="1526" y="57"/>
                        </a:lnTo>
                        <a:lnTo>
                          <a:pt x="1595" y="66"/>
                        </a:lnTo>
                        <a:lnTo>
                          <a:pt x="1658" y="79"/>
                        </a:lnTo>
                        <a:lnTo>
                          <a:pt x="1684" y="88"/>
                        </a:lnTo>
                        <a:lnTo>
                          <a:pt x="1705" y="96"/>
                        </a:lnTo>
                        <a:cubicBezTo>
                          <a:pt x="1707" y="97"/>
                          <a:pt x="1710" y="99"/>
                          <a:pt x="1712" y="101"/>
                        </a:cubicBezTo>
                        <a:lnTo>
                          <a:pt x="1722" y="110"/>
                        </a:lnTo>
                        <a:cubicBezTo>
                          <a:pt x="1725" y="113"/>
                          <a:pt x="1728" y="118"/>
                          <a:pt x="1729" y="123"/>
                        </a:cubicBezTo>
                        <a:lnTo>
                          <a:pt x="1731" y="134"/>
                        </a:lnTo>
                        <a:cubicBezTo>
                          <a:pt x="1732" y="138"/>
                          <a:pt x="1731" y="143"/>
                          <a:pt x="1730" y="147"/>
                        </a:cubicBezTo>
                        <a:lnTo>
                          <a:pt x="1721" y="172"/>
                        </a:lnTo>
                        <a:lnTo>
                          <a:pt x="1716" y="185"/>
                        </a:lnTo>
                        <a:lnTo>
                          <a:pt x="1717" y="178"/>
                        </a:lnTo>
                        <a:lnTo>
                          <a:pt x="1716" y="191"/>
                        </a:lnTo>
                        <a:lnTo>
                          <a:pt x="1715" y="181"/>
                        </a:lnTo>
                        <a:lnTo>
                          <a:pt x="1720" y="195"/>
                        </a:lnTo>
                        <a:lnTo>
                          <a:pt x="1712" y="184"/>
                        </a:lnTo>
                        <a:lnTo>
                          <a:pt x="1728" y="196"/>
                        </a:lnTo>
                        <a:lnTo>
                          <a:pt x="1723" y="193"/>
                        </a:lnTo>
                        <a:lnTo>
                          <a:pt x="1751" y="205"/>
                        </a:lnTo>
                        <a:lnTo>
                          <a:pt x="1788" y="218"/>
                        </a:lnTo>
                        <a:lnTo>
                          <a:pt x="1833" y="229"/>
                        </a:lnTo>
                        <a:lnTo>
                          <a:pt x="1881" y="241"/>
                        </a:lnTo>
                        <a:lnTo>
                          <a:pt x="1931" y="253"/>
                        </a:lnTo>
                        <a:lnTo>
                          <a:pt x="1978" y="265"/>
                        </a:lnTo>
                        <a:lnTo>
                          <a:pt x="2019" y="279"/>
                        </a:lnTo>
                        <a:lnTo>
                          <a:pt x="2050" y="291"/>
                        </a:lnTo>
                        <a:cubicBezTo>
                          <a:pt x="2051" y="292"/>
                          <a:pt x="2052" y="292"/>
                          <a:pt x="2053" y="293"/>
                        </a:cubicBezTo>
                        <a:lnTo>
                          <a:pt x="2072" y="304"/>
                        </a:lnTo>
                        <a:cubicBezTo>
                          <a:pt x="2074" y="305"/>
                          <a:pt x="2076" y="306"/>
                          <a:pt x="2077" y="307"/>
                        </a:cubicBezTo>
                        <a:lnTo>
                          <a:pt x="2088" y="318"/>
                        </a:lnTo>
                        <a:cubicBezTo>
                          <a:pt x="2091" y="321"/>
                          <a:pt x="2093" y="324"/>
                          <a:pt x="2094" y="328"/>
                        </a:cubicBezTo>
                        <a:lnTo>
                          <a:pt x="2101" y="348"/>
                        </a:lnTo>
                        <a:cubicBezTo>
                          <a:pt x="2102" y="350"/>
                          <a:pt x="2102" y="352"/>
                          <a:pt x="2102" y="354"/>
                        </a:cubicBezTo>
                        <a:lnTo>
                          <a:pt x="2103" y="377"/>
                        </a:lnTo>
                        <a:lnTo>
                          <a:pt x="2102" y="371"/>
                        </a:lnTo>
                        <a:lnTo>
                          <a:pt x="2107" y="386"/>
                        </a:lnTo>
                        <a:lnTo>
                          <a:pt x="2105" y="381"/>
                        </a:lnTo>
                        <a:lnTo>
                          <a:pt x="2115" y="398"/>
                        </a:lnTo>
                        <a:lnTo>
                          <a:pt x="2113" y="395"/>
                        </a:lnTo>
                        <a:lnTo>
                          <a:pt x="2131" y="416"/>
                        </a:lnTo>
                        <a:lnTo>
                          <a:pt x="2154" y="441"/>
                        </a:lnTo>
                        <a:lnTo>
                          <a:pt x="2210" y="496"/>
                        </a:lnTo>
                        <a:lnTo>
                          <a:pt x="2238" y="525"/>
                        </a:lnTo>
                        <a:lnTo>
                          <a:pt x="2261" y="555"/>
                        </a:lnTo>
                        <a:lnTo>
                          <a:pt x="2278" y="580"/>
                        </a:lnTo>
                        <a:cubicBezTo>
                          <a:pt x="2280" y="583"/>
                          <a:pt x="2281" y="585"/>
                          <a:pt x="2282" y="588"/>
                        </a:cubicBezTo>
                        <a:lnTo>
                          <a:pt x="2287" y="609"/>
                        </a:lnTo>
                        <a:cubicBezTo>
                          <a:pt x="2288" y="614"/>
                          <a:pt x="2288" y="619"/>
                          <a:pt x="2285" y="624"/>
                        </a:cubicBezTo>
                        <a:lnTo>
                          <a:pt x="2278" y="640"/>
                        </a:lnTo>
                        <a:cubicBezTo>
                          <a:pt x="2277" y="644"/>
                          <a:pt x="2274" y="647"/>
                          <a:pt x="2271" y="650"/>
                        </a:cubicBezTo>
                        <a:lnTo>
                          <a:pt x="2252" y="664"/>
                        </a:lnTo>
                        <a:cubicBezTo>
                          <a:pt x="2250" y="665"/>
                          <a:pt x="2248" y="666"/>
                          <a:pt x="2246" y="667"/>
                        </a:cubicBezTo>
                        <a:lnTo>
                          <a:pt x="2220" y="677"/>
                        </a:lnTo>
                        <a:lnTo>
                          <a:pt x="2187" y="687"/>
                        </a:lnTo>
                        <a:lnTo>
                          <a:pt x="2156" y="696"/>
                        </a:lnTo>
                        <a:lnTo>
                          <a:pt x="2128" y="704"/>
                        </a:lnTo>
                        <a:lnTo>
                          <a:pt x="2108" y="713"/>
                        </a:lnTo>
                        <a:lnTo>
                          <a:pt x="2115" y="708"/>
                        </a:lnTo>
                        <a:lnTo>
                          <a:pt x="2103" y="720"/>
                        </a:lnTo>
                        <a:lnTo>
                          <a:pt x="2110" y="707"/>
                        </a:lnTo>
                        <a:lnTo>
                          <a:pt x="2108" y="720"/>
                        </a:lnTo>
                        <a:lnTo>
                          <a:pt x="2107" y="708"/>
                        </a:lnTo>
                        <a:lnTo>
                          <a:pt x="2112" y="722"/>
                        </a:lnTo>
                        <a:lnTo>
                          <a:pt x="2107" y="714"/>
                        </a:lnTo>
                        <a:lnTo>
                          <a:pt x="2132" y="742"/>
                        </a:lnTo>
                        <a:lnTo>
                          <a:pt x="2162" y="774"/>
                        </a:lnTo>
                        <a:lnTo>
                          <a:pt x="2177" y="794"/>
                        </a:lnTo>
                        <a:cubicBezTo>
                          <a:pt x="2178" y="796"/>
                          <a:pt x="2179" y="797"/>
                          <a:pt x="2180" y="799"/>
                        </a:cubicBezTo>
                        <a:lnTo>
                          <a:pt x="2188" y="818"/>
                        </a:lnTo>
                        <a:cubicBezTo>
                          <a:pt x="2188" y="820"/>
                          <a:pt x="2189" y="822"/>
                          <a:pt x="2189" y="824"/>
                        </a:cubicBezTo>
                        <a:lnTo>
                          <a:pt x="2196" y="872"/>
                        </a:lnTo>
                        <a:lnTo>
                          <a:pt x="2198" y="931"/>
                        </a:lnTo>
                        <a:lnTo>
                          <a:pt x="2197" y="984"/>
                        </a:lnTo>
                        <a:lnTo>
                          <a:pt x="2197" y="1005"/>
                        </a:lnTo>
                        <a:lnTo>
                          <a:pt x="2198" y="1021"/>
                        </a:lnTo>
                        <a:lnTo>
                          <a:pt x="2196" y="1013"/>
                        </a:lnTo>
                        <a:lnTo>
                          <a:pt x="2205" y="1033"/>
                        </a:lnTo>
                        <a:lnTo>
                          <a:pt x="2196" y="1022"/>
                        </a:lnTo>
                        <a:lnTo>
                          <a:pt x="2209" y="1030"/>
                        </a:lnTo>
                        <a:lnTo>
                          <a:pt x="2196" y="1026"/>
                        </a:lnTo>
                        <a:lnTo>
                          <a:pt x="2203" y="1026"/>
                        </a:lnTo>
                        <a:lnTo>
                          <a:pt x="2196" y="1073"/>
                        </a:lnTo>
                        <a:lnTo>
                          <a:pt x="2193" y="1072"/>
                        </a:lnTo>
                        <a:lnTo>
                          <a:pt x="2197" y="1073"/>
                        </a:lnTo>
                        <a:lnTo>
                          <a:pt x="2189" y="1072"/>
                        </a:lnTo>
                        <a:lnTo>
                          <a:pt x="2171" y="1068"/>
                        </a:lnTo>
                        <a:cubicBezTo>
                          <a:pt x="2170" y="1067"/>
                          <a:pt x="2168" y="1067"/>
                          <a:pt x="2167" y="1066"/>
                        </a:cubicBezTo>
                        <a:lnTo>
                          <a:pt x="2147" y="1056"/>
                        </a:lnTo>
                        <a:lnTo>
                          <a:pt x="2094" y="1031"/>
                        </a:lnTo>
                        <a:lnTo>
                          <a:pt x="2067" y="1021"/>
                        </a:lnTo>
                        <a:lnTo>
                          <a:pt x="2070" y="1022"/>
                        </a:lnTo>
                        <a:lnTo>
                          <a:pt x="2042" y="1016"/>
                        </a:lnTo>
                        <a:lnTo>
                          <a:pt x="2048" y="1016"/>
                        </a:lnTo>
                        <a:lnTo>
                          <a:pt x="2021" y="1017"/>
                        </a:lnTo>
                        <a:lnTo>
                          <a:pt x="2031" y="1015"/>
                        </a:lnTo>
                        <a:lnTo>
                          <a:pt x="2008" y="1026"/>
                        </a:lnTo>
                        <a:lnTo>
                          <a:pt x="2014" y="1022"/>
                        </a:lnTo>
                        <a:lnTo>
                          <a:pt x="1991" y="1044"/>
                        </a:lnTo>
                        <a:lnTo>
                          <a:pt x="1994" y="1041"/>
                        </a:lnTo>
                        <a:lnTo>
                          <a:pt x="1970" y="1073"/>
                        </a:lnTo>
                        <a:lnTo>
                          <a:pt x="1946" y="1110"/>
                        </a:lnTo>
                        <a:lnTo>
                          <a:pt x="1923" y="1153"/>
                        </a:lnTo>
                        <a:lnTo>
                          <a:pt x="1903" y="1197"/>
                        </a:lnTo>
                        <a:lnTo>
                          <a:pt x="1888" y="1240"/>
                        </a:lnTo>
                        <a:lnTo>
                          <a:pt x="1880" y="1278"/>
                        </a:lnTo>
                        <a:lnTo>
                          <a:pt x="1880" y="1273"/>
                        </a:lnTo>
                        <a:lnTo>
                          <a:pt x="1879" y="1307"/>
                        </a:lnTo>
                        <a:lnTo>
                          <a:pt x="1878" y="1299"/>
                        </a:lnTo>
                        <a:lnTo>
                          <a:pt x="1888" y="1328"/>
                        </a:lnTo>
                        <a:lnTo>
                          <a:pt x="1884" y="1320"/>
                        </a:lnTo>
                        <a:lnTo>
                          <a:pt x="1906" y="1346"/>
                        </a:lnTo>
                        <a:lnTo>
                          <a:pt x="1903" y="1343"/>
                        </a:lnTo>
                        <a:lnTo>
                          <a:pt x="1932" y="1368"/>
                        </a:lnTo>
                        <a:lnTo>
                          <a:pt x="1963" y="1388"/>
                        </a:lnTo>
                        <a:lnTo>
                          <a:pt x="2028" y="1429"/>
                        </a:lnTo>
                        <a:lnTo>
                          <a:pt x="2056" y="1447"/>
                        </a:lnTo>
                        <a:cubicBezTo>
                          <a:pt x="2057" y="1448"/>
                          <a:pt x="2058" y="1449"/>
                          <a:pt x="2059" y="1450"/>
                        </a:cubicBezTo>
                        <a:lnTo>
                          <a:pt x="2076" y="1466"/>
                        </a:lnTo>
                        <a:cubicBezTo>
                          <a:pt x="2078" y="1468"/>
                          <a:pt x="2079" y="1469"/>
                          <a:pt x="2080" y="1472"/>
                        </a:cubicBezTo>
                        <a:lnTo>
                          <a:pt x="2088" y="1486"/>
                        </a:lnTo>
                        <a:cubicBezTo>
                          <a:pt x="2090" y="1488"/>
                          <a:pt x="2090" y="1490"/>
                          <a:pt x="2091" y="1493"/>
                        </a:cubicBezTo>
                        <a:lnTo>
                          <a:pt x="2093" y="1503"/>
                        </a:lnTo>
                        <a:cubicBezTo>
                          <a:pt x="2094" y="1508"/>
                          <a:pt x="2093" y="1513"/>
                          <a:pt x="2091" y="1518"/>
                        </a:cubicBezTo>
                        <a:lnTo>
                          <a:pt x="2083" y="1534"/>
                        </a:lnTo>
                        <a:cubicBezTo>
                          <a:pt x="2082" y="1537"/>
                          <a:pt x="2080" y="1539"/>
                          <a:pt x="2078" y="1540"/>
                        </a:cubicBezTo>
                        <a:lnTo>
                          <a:pt x="2065" y="1553"/>
                        </a:lnTo>
                        <a:lnTo>
                          <a:pt x="2071" y="1545"/>
                        </a:lnTo>
                        <a:lnTo>
                          <a:pt x="2064" y="1563"/>
                        </a:lnTo>
                        <a:lnTo>
                          <a:pt x="2063" y="1545"/>
                        </a:lnTo>
                        <a:lnTo>
                          <a:pt x="2073" y="1567"/>
                        </a:lnTo>
                        <a:lnTo>
                          <a:pt x="2072" y="1564"/>
                        </a:lnTo>
                        <a:lnTo>
                          <a:pt x="2088" y="1589"/>
                        </a:lnTo>
                        <a:cubicBezTo>
                          <a:pt x="2088" y="1590"/>
                          <a:pt x="2089" y="1591"/>
                          <a:pt x="2090" y="1592"/>
                        </a:cubicBezTo>
                        <a:lnTo>
                          <a:pt x="2101" y="1619"/>
                        </a:lnTo>
                        <a:cubicBezTo>
                          <a:pt x="2102" y="1623"/>
                          <a:pt x="2103" y="1627"/>
                          <a:pt x="2102" y="1632"/>
                        </a:cubicBezTo>
                        <a:lnTo>
                          <a:pt x="2100" y="1647"/>
                        </a:lnTo>
                        <a:cubicBezTo>
                          <a:pt x="2100" y="1649"/>
                          <a:pt x="2099" y="1651"/>
                          <a:pt x="2098" y="1654"/>
                        </a:cubicBezTo>
                        <a:lnTo>
                          <a:pt x="2090" y="1671"/>
                        </a:lnTo>
                        <a:cubicBezTo>
                          <a:pt x="2089" y="1673"/>
                          <a:pt x="2088" y="1674"/>
                          <a:pt x="2087" y="1676"/>
                        </a:cubicBezTo>
                        <a:lnTo>
                          <a:pt x="2071" y="1695"/>
                        </a:lnTo>
                        <a:lnTo>
                          <a:pt x="2046" y="1718"/>
                        </a:lnTo>
                        <a:lnTo>
                          <a:pt x="1987" y="1764"/>
                        </a:lnTo>
                        <a:lnTo>
                          <a:pt x="1926" y="1805"/>
                        </a:lnTo>
                        <a:lnTo>
                          <a:pt x="1898" y="1822"/>
                        </a:lnTo>
                        <a:lnTo>
                          <a:pt x="1875" y="1833"/>
                        </a:lnTo>
                        <a:close/>
                        <a:moveTo>
                          <a:pt x="1873" y="1781"/>
                        </a:moveTo>
                        <a:lnTo>
                          <a:pt x="1899" y="1765"/>
                        </a:lnTo>
                        <a:lnTo>
                          <a:pt x="1958" y="1727"/>
                        </a:lnTo>
                        <a:lnTo>
                          <a:pt x="2013" y="1683"/>
                        </a:lnTo>
                        <a:lnTo>
                          <a:pt x="2034" y="1664"/>
                        </a:lnTo>
                        <a:lnTo>
                          <a:pt x="2050" y="1645"/>
                        </a:lnTo>
                        <a:lnTo>
                          <a:pt x="2047" y="1650"/>
                        </a:lnTo>
                        <a:lnTo>
                          <a:pt x="2055" y="1633"/>
                        </a:lnTo>
                        <a:lnTo>
                          <a:pt x="2053" y="1640"/>
                        </a:lnTo>
                        <a:lnTo>
                          <a:pt x="2055" y="1625"/>
                        </a:lnTo>
                        <a:lnTo>
                          <a:pt x="2056" y="1638"/>
                        </a:lnTo>
                        <a:lnTo>
                          <a:pt x="2045" y="1611"/>
                        </a:lnTo>
                        <a:lnTo>
                          <a:pt x="2047" y="1614"/>
                        </a:lnTo>
                        <a:lnTo>
                          <a:pt x="2031" y="1589"/>
                        </a:lnTo>
                        <a:cubicBezTo>
                          <a:pt x="2031" y="1588"/>
                          <a:pt x="2030" y="1587"/>
                          <a:pt x="2030" y="1586"/>
                        </a:cubicBezTo>
                        <a:lnTo>
                          <a:pt x="2020" y="1564"/>
                        </a:lnTo>
                        <a:cubicBezTo>
                          <a:pt x="2017" y="1559"/>
                          <a:pt x="2017" y="1552"/>
                          <a:pt x="2019" y="1546"/>
                        </a:cubicBezTo>
                        <a:lnTo>
                          <a:pt x="2026" y="1528"/>
                        </a:lnTo>
                        <a:cubicBezTo>
                          <a:pt x="2027" y="1525"/>
                          <a:pt x="2029" y="1522"/>
                          <a:pt x="2031" y="1519"/>
                        </a:cubicBezTo>
                        <a:lnTo>
                          <a:pt x="2044" y="1506"/>
                        </a:lnTo>
                        <a:lnTo>
                          <a:pt x="2040" y="1513"/>
                        </a:lnTo>
                        <a:lnTo>
                          <a:pt x="2048" y="1497"/>
                        </a:lnTo>
                        <a:lnTo>
                          <a:pt x="2046" y="1512"/>
                        </a:lnTo>
                        <a:lnTo>
                          <a:pt x="2044" y="1502"/>
                        </a:lnTo>
                        <a:lnTo>
                          <a:pt x="2047" y="1509"/>
                        </a:lnTo>
                        <a:lnTo>
                          <a:pt x="2039" y="1495"/>
                        </a:lnTo>
                        <a:lnTo>
                          <a:pt x="2043" y="1501"/>
                        </a:lnTo>
                        <a:lnTo>
                          <a:pt x="2026" y="1485"/>
                        </a:lnTo>
                        <a:lnTo>
                          <a:pt x="2029" y="1487"/>
                        </a:lnTo>
                        <a:lnTo>
                          <a:pt x="2003" y="1470"/>
                        </a:lnTo>
                        <a:lnTo>
                          <a:pt x="1936" y="1428"/>
                        </a:lnTo>
                        <a:lnTo>
                          <a:pt x="1901" y="1405"/>
                        </a:lnTo>
                        <a:lnTo>
                          <a:pt x="1872" y="1380"/>
                        </a:lnTo>
                        <a:cubicBezTo>
                          <a:pt x="1871" y="1379"/>
                          <a:pt x="1870" y="1378"/>
                          <a:pt x="1869" y="1377"/>
                        </a:cubicBezTo>
                        <a:lnTo>
                          <a:pt x="1847" y="1351"/>
                        </a:lnTo>
                        <a:cubicBezTo>
                          <a:pt x="1845" y="1349"/>
                          <a:pt x="1844" y="1346"/>
                          <a:pt x="1843" y="1343"/>
                        </a:cubicBezTo>
                        <a:lnTo>
                          <a:pt x="1833" y="1314"/>
                        </a:lnTo>
                        <a:cubicBezTo>
                          <a:pt x="1832" y="1312"/>
                          <a:pt x="1831" y="1309"/>
                          <a:pt x="1831" y="1306"/>
                        </a:cubicBezTo>
                        <a:lnTo>
                          <a:pt x="1832" y="1272"/>
                        </a:lnTo>
                        <a:cubicBezTo>
                          <a:pt x="1833" y="1270"/>
                          <a:pt x="1833" y="1269"/>
                          <a:pt x="1833" y="1267"/>
                        </a:cubicBezTo>
                        <a:lnTo>
                          <a:pt x="1843" y="1223"/>
                        </a:lnTo>
                        <a:lnTo>
                          <a:pt x="1859" y="1178"/>
                        </a:lnTo>
                        <a:lnTo>
                          <a:pt x="1880" y="1130"/>
                        </a:lnTo>
                        <a:lnTo>
                          <a:pt x="1905" y="1085"/>
                        </a:lnTo>
                        <a:lnTo>
                          <a:pt x="1931" y="1044"/>
                        </a:lnTo>
                        <a:lnTo>
                          <a:pt x="1955" y="1012"/>
                        </a:lnTo>
                        <a:cubicBezTo>
                          <a:pt x="1956" y="1011"/>
                          <a:pt x="1957" y="1010"/>
                          <a:pt x="1958" y="1009"/>
                        </a:cubicBezTo>
                        <a:lnTo>
                          <a:pt x="1981" y="987"/>
                        </a:lnTo>
                        <a:cubicBezTo>
                          <a:pt x="1983" y="985"/>
                          <a:pt x="1985" y="984"/>
                          <a:pt x="1987" y="983"/>
                        </a:cubicBezTo>
                        <a:lnTo>
                          <a:pt x="2010" y="972"/>
                        </a:lnTo>
                        <a:cubicBezTo>
                          <a:pt x="2013" y="970"/>
                          <a:pt x="2016" y="970"/>
                          <a:pt x="2020" y="969"/>
                        </a:cubicBezTo>
                        <a:lnTo>
                          <a:pt x="2047" y="968"/>
                        </a:lnTo>
                        <a:cubicBezTo>
                          <a:pt x="2049" y="968"/>
                          <a:pt x="2051" y="969"/>
                          <a:pt x="2052" y="969"/>
                        </a:cubicBezTo>
                        <a:lnTo>
                          <a:pt x="2080" y="975"/>
                        </a:lnTo>
                        <a:cubicBezTo>
                          <a:pt x="2082" y="975"/>
                          <a:pt x="2083" y="976"/>
                          <a:pt x="2084" y="976"/>
                        </a:cubicBezTo>
                        <a:lnTo>
                          <a:pt x="2115" y="988"/>
                        </a:lnTo>
                        <a:lnTo>
                          <a:pt x="2168" y="1013"/>
                        </a:lnTo>
                        <a:lnTo>
                          <a:pt x="2188" y="1023"/>
                        </a:lnTo>
                        <a:lnTo>
                          <a:pt x="2184" y="1021"/>
                        </a:lnTo>
                        <a:lnTo>
                          <a:pt x="2195" y="1025"/>
                        </a:lnTo>
                        <a:lnTo>
                          <a:pt x="2203" y="1026"/>
                        </a:lnTo>
                        <a:cubicBezTo>
                          <a:pt x="2205" y="1026"/>
                          <a:pt x="2207" y="1026"/>
                          <a:pt x="2208" y="1027"/>
                        </a:cubicBezTo>
                        <a:lnTo>
                          <a:pt x="2211" y="1028"/>
                        </a:lnTo>
                        <a:cubicBezTo>
                          <a:pt x="2222" y="1031"/>
                          <a:pt x="2229" y="1043"/>
                          <a:pt x="2227" y="1054"/>
                        </a:cubicBezTo>
                        <a:cubicBezTo>
                          <a:pt x="2225" y="1066"/>
                          <a:pt x="2215" y="1074"/>
                          <a:pt x="2203" y="1074"/>
                        </a:cubicBezTo>
                        <a:lnTo>
                          <a:pt x="2196" y="1074"/>
                        </a:lnTo>
                        <a:cubicBezTo>
                          <a:pt x="2192" y="1074"/>
                          <a:pt x="2188" y="1073"/>
                          <a:pt x="2184" y="1071"/>
                        </a:cubicBezTo>
                        <a:lnTo>
                          <a:pt x="2171" y="1063"/>
                        </a:lnTo>
                        <a:cubicBezTo>
                          <a:pt x="2167" y="1060"/>
                          <a:pt x="2164" y="1057"/>
                          <a:pt x="2162" y="1052"/>
                        </a:cubicBezTo>
                        <a:lnTo>
                          <a:pt x="2153" y="1032"/>
                        </a:lnTo>
                        <a:cubicBezTo>
                          <a:pt x="2151" y="1030"/>
                          <a:pt x="2151" y="1027"/>
                          <a:pt x="2151" y="1024"/>
                        </a:cubicBezTo>
                        <a:lnTo>
                          <a:pt x="2149" y="1005"/>
                        </a:lnTo>
                        <a:lnTo>
                          <a:pt x="2149" y="983"/>
                        </a:lnTo>
                        <a:lnTo>
                          <a:pt x="2150" y="932"/>
                        </a:lnTo>
                        <a:lnTo>
                          <a:pt x="2149" y="879"/>
                        </a:lnTo>
                        <a:lnTo>
                          <a:pt x="2142" y="831"/>
                        </a:lnTo>
                        <a:lnTo>
                          <a:pt x="2143" y="837"/>
                        </a:lnTo>
                        <a:lnTo>
                          <a:pt x="2135" y="818"/>
                        </a:lnTo>
                        <a:lnTo>
                          <a:pt x="2138" y="823"/>
                        </a:lnTo>
                        <a:lnTo>
                          <a:pt x="2127" y="807"/>
                        </a:lnTo>
                        <a:lnTo>
                          <a:pt x="2097" y="774"/>
                        </a:lnTo>
                        <a:lnTo>
                          <a:pt x="2072" y="746"/>
                        </a:lnTo>
                        <a:cubicBezTo>
                          <a:pt x="2070" y="744"/>
                          <a:pt x="2068" y="741"/>
                          <a:pt x="2067" y="739"/>
                        </a:cubicBezTo>
                        <a:lnTo>
                          <a:pt x="2062" y="725"/>
                        </a:lnTo>
                        <a:cubicBezTo>
                          <a:pt x="2061" y="721"/>
                          <a:pt x="2060" y="717"/>
                          <a:pt x="2061" y="713"/>
                        </a:cubicBezTo>
                        <a:lnTo>
                          <a:pt x="2063" y="700"/>
                        </a:lnTo>
                        <a:cubicBezTo>
                          <a:pt x="2064" y="695"/>
                          <a:pt x="2066" y="690"/>
                          <a:pt x="2069" y="686"/>
                        </a:cubicBezTo>
                        <a:lnTo>
                          <a:pt x="2081" y="674"/>
                        </a:lnTo>
                        <a:cubicBezTo>
                          <a:pt x="2084" y="672"/>
                          <a:pt x="2086" y="671"/>
                          <a:pt x="2089" y="670"/>
                        </a:cubicBezTo>
                        <a:lnTo>
                          <a:pt x="2113" y="659"/>
                        </a:lnTo>
                        <a:lnTo>
                          <a:pt x="2143" y="649"/>
                        </a:lnTo>
                        <a:lnTo>
                          <a:pt x="2174" y="640"/>
                        </a:lnTo>
                        <a:lnTo>
                          <a:pt x="2203" y="632"/>
                        </a:lnTo>
                        <a:lnTo>
                          <a:pt x="2229" y="622"/>
                        </a:lnTo>
                        <a:lnTo>
                          <a:pt x="2223" y="625"/>
                        </a:lnTo>
                        <a:lnTo>
                          <a:pt x="2242" y="611"/>
                        </a:lnTo>
                        <a:lnTo>
                          <a:pt x="2234" y="621"/>
                        </a:lnTo>
                        <a:lnTo>
                          <a:pt x="2241" y="605"/>
                        </a:lnTo>
                        <a:lnTo>
                          <a:pt x="2240" y="620"/>
                        </a:lnTo>
                        <a:lnTo>
                          <a:pt x="2235" y="599"/>
                        </a:lnTo>
                        <a:lnTo>
                          <a:pt x="2238" y="607"/>
                        </a:lnTo>
                        <a:lnTo>
                          <a:pt x="2224" y="584"/>
                        </a:lnTo>
                        <a:lnTo>
                          <a:pt x="2203" y="558"/>
                        </a:lnTo>
                        <a:lnTo>
                          <a:pt x="2177" y="531"/>
                        </a:lnTo>
                        <a:lnTo>
                          <a:pt x="2119" y="474"/>
                        </a:lnTo>
                        <a:lnTo>
                          <a:pt x="2094" y="447"/>
                        </a:lnTo>
                        <a:lnTo>
                          <a:pt x="2076" y="426"/>
                        </a:lnTo>
                        <a:cubicBezTo>
                          <a:pt x="2075" y="425"/>
                          <a:pt x="2074" y="424"/>
                          <a:pt x="2074" y="423"/>
                        </a:cubicBezTo>
                        <a:lnTo>
                          <a:pt x="2064" y="406"/>
                        </a:lnTo>
                        <a:cubicBezTo>
                          <a:pt x="2063" y="404"/>
                          <a:pt x="2062" y="403"/>
                          <a:pt x="2062" y="401"/>
                        </a:cubicBezTo>
                        <a:lnTo>
                          <a:pt x="2057" y="386"/>
                        </a:lnTo>
                        <a:cubicBezTo>
                          <a:pt x="2056" y="384"/>
                          <a:pt x="2056" y="382"/>
                          <a:pt x="2055" y="380"/>
                        </a:cubicBezTo>
                        <a:lnTo>
                          <a:pt x="2054" y="357"/>
                        </a:lnTo>
                        <a:lnTo>
                          <a:pt x="2056" y="363"/>
                        </a:lnTo>
                        <a:lnTo>
                          <a:pt x="2049" y="343"/>
                        </a:lnTo>
                        <a:lnTo>
                          <a:pt x="2054" y="352"/>
                        </a:lnTo>
                        <a:lnTo>
                          <a:pt x="2043" y="341"/>
                        </a:lnTo>
                        <a:lnTo>
                          <a:pt x="2048" y="345"/>
                        </a:lnTo>
                        <a:lnTo>
                          <a:pt x="2029" y="334"/>
                        </a:lnTo>
                        <a:lnTo>
                          <a:pt x="2033" y="336"/>
                        </a:lnTo>
                        <a:lnTo>
                          <a:pt x="2004" y="324"/>
                        </a:lnTo>
                        <a:lnTo>
                          <a:pt x="1965" y="312"/>
                        </a:lnTo>
                        <a:lnTo>
                          <a:pt x="1920" y="300"/>
                        </a:lnTo>
                        <a:lnTo>
                          <a:pt x="1870" y="288"/>
                        </a:lnTo>
                        <a:lnTo>
                          <a:pt x="1820" y="276"/>
                        </a:lnTo>
                        <a:lnTo>
                          <a:pt x="1773" y="263"/>
                        </a:lnTo>
                        <a:lnTo>
                          <a:pt x="1732" y="250"/>
                        </a:lnTo>
                        <a:lnTo>
                          <a:pt x="1704" y="238"/>
                        </a:lnTo>
                        <a:cubicBezTo>
                          <a:pt x="1702" y="237"/>
                          <a:pt x="1701" y="236"/>
                          <a:pt x="1699" y="235"/>
                        </a:cubicBezTo>
                        <a:lnTo>
                          <a:pt x="1683" y="223"/>
                        </a:lnTo>
                        <a:cubicBezTo>
                          <a:pt x="1679" y="220"/>
                          <a:pt x="1676" y="216"/>
                          <a:pt x="1675" y="212"/>
                        </a:cubicBezTo>
                        <a:lnTo>
                          <a:pt x="1670" y="198"/>
                        </a:lnTo>
                        <a:cubicBezTo>
                          <a:pt x="1669" y="194"/>
                          <a:pt x="1668" y="191"/>
                          <a:pt x="1669" y="188"/>
                        </a:cubicBezTo>
                        <a:lnTo>
                          <a:pt x="1670" y="175"/>
                        </a:lnTo>
                        <a:cubicBezTo>
                          <a:pt x="1670" y="172"/>
                          <a:pt x="1670" y="170"/>
                          <a:pt x="1671" y="168"/>
                        </a:cubicBezTo>
                        <a:lnTo>
                          <a:pt x="1676" y="155"/>
                        </a:lnTo>
                        <a:lnTo>
                          <a:pt x="1685" y="130"/>
                        </a:lnTo>
                        <a:lnTo>
                          <a:pt x="1684" y="143"/>
                        </a:lnTo>
                        <a:lnTo>
                          <a:pt x="1682" y="132"/>
                        </a:lnTo>
                        <a:lnTo>
                          <a:pt x="1689" y="145"/>
                        </a:lnTo>
                        <a:lnTo>
                          <a:pt x="1679" y="136"/>
                        </a:lnTo>
                        <a:lnTo>
                          <a:pt x="1686" y="141"/>
                        </a:lnTo>
                        <a:lnTo>
                          <a:pt x="1669" y="133"/>
                        </a:lnTo>
                        <a:lnTo>
                          <a:pt x="1647" y="126"/>
                        </a:lnTo>
                        <a:lnTo>
                          <a:pt x="1590" y="113"/>
                        </a:lnTo>
                        <a:lnTo>
                          <a:pt x="1527" y="105"/>
                        </a:lnTo>
                        <a:lnTo>
                          <a:pt x="1466" y="106"/>
                        </a:lnTo>
                        <a:lnTo>
                          <a:pt x="1470" y="106"/>
                        </a:lnTo>
                        <a:lnTo>
                          <a:pt x="1442" y="112"/>
                        </a:lnTo>
                        <a:lnTo>
                          <a:pt x="1446" y="111"/>
                        </a:lnTo>
                        <a:lnTo>
                          <a:pt x="1420" y="121"/>
                        </a:lnTo>
                        <a:lnTo>
                          <a:pt x="1364" y="151"/>
                        </a:lnTo>
                        <a:lnTo>
                          <a:pt x="1311" y="179"/>
                        </a:lnTo>
                        <a:lnTo>
                          <a:pt x="1289" y="189"/>
                        </a:lnTo>
                        <a:cubicBezTo>
                          <a:pt x="1288" y="190"/>
                          <a:pt x="1286" y="191"/>
                          <a:pt x="1285" y="191"/>
                        </a:cubicBezTo>
                        <a:lnTo>
                          <a:pt x="1267" y="195"/>
                        </a:lnTo>
                        <a:cubicBezTo>
                          <a:pt x="1264" y="196"/>
                          <a:pt x="1261" y="196"/>
                          <a:pt x="1258" y="195"/>
                        </a:cubicBezTo>
                        <a:lnTo>
                          <a:pt x="1244" y="193"/>
                        </a:lnTo>
                        <a:cubicBezTo>
                          <a:pt x="1241" y="193"/>
                          <a:pt x="1237" y="191"/>
                          <a:pt x="1234" y="189"/>
                        </a:cubicBezTo>
                        <a:lnTo>
                          <a:pt x="1225" y="183"/>
                        </a:lnTo>
                        <a:cubicBezTo>
                          <a:pt x="1221" y="181"/>
                          <a:pt x="1218" y="177"/>
                          <a:pt x="1217" y="173"/>
                        </a:cubicBezTo>
                        <a:lnTo>
                          <a:pt x="1206" y="149"/>
                        </a:lnTo>
                        <a:lnTo>
                          <a:pt x="1198" y="124"/>
                        </a:lnTo>
                        <a:lnTo>
                          <a:pt x="1202" y="132"/>
                        </a:lnTo>
                        <a:lnTo>
                          <a:pt x="1189" y="116"/>
                        </a:lnTo>
                        <a:lnTo>
                          <a:pt x="1205" y="124"/>
                        </a:lnTo>
                        <a:lnTo>
                          <a:pt x="1184" y="122"/>
                        </a:lnTo>
                        <a:lnTo>
                          <a:pt x="1190" y="122"/>
                        </a:lnTo>
                        <a:lnTo>
                          <a:pt x="1166" y="126"/>
                        </a:lnTo>
                        <a:lnTo>
                          <a:pt x="1137" y="131"/>
                        </a:lnTo>
                        <a:lnTo>
                          <a:pt x="1112" y="133"/>
                        </a:lnTo>
                        <a:cubicBezTo>
                          <a:pt x="1110" y="134"/>
                          <a:pt x="1107" y="133"/>
                          <a:pt x="1105" y="133"/>
                        </a:cubicBezTo>
                        <a:lnTo>
                          <a:pt x="1085" y="128"/>
                        </a:lnTo>
                        <a:cubicBezTo>
                          <a:pt x="1083" y="127"/>
                          <a:pt x="1081" y="126"/>
                          <a:pt x="1079" y="125"/>
                        </a:cubicBezTo>
                        <a:lnTo>
                          <a:pt x="1063" y="116"/>
                        </a:lnTo>
                        <a:lnTo>
                          <a:pt x="1067" y="118"/>
                        </a:lnTo>
                        <a:lnTo>
                          <a:pt x="1044" y="110"/>
                        </a:lnTo>
                        <a:lnTo>
                          <a:pt x="1047" y="111"/>
                        </a:lnTo>
                        <a:lnTo>
                          <a:pt x="1032" y="108"/>
                        </a:lnTo>
                        <a:lnTo>
                          <a:pt x="1013" y="106"/>
                        </a:lnTo>
                        <a:lnTo>
                          <a:pt x="984" y="107"/>
                        </a:lnTo>
                        <a:lnTo>
                          <a:pt x="948" y="110"/>
                        </a:lnTo>
                        <a:lnTo>
                          <a:pt x="860" y="118"/>
                        </a:lnTo>
                        <a:lnTo>
                          <a:pt x="814" y="122"/>
                        </a:lnTo>
                        <a:lnTo>
                          <a:pt x="772" y="124"/>
                        </a:lnTo>
                        <a:lnTo>
                          <a:pt x="736" y="125"/>
                        </a:lnTo>
                        <a:lnTo>
                          <a:pt x="711" y="124"/>
                        </a:lnTo>
                        <a:cubicBezTo>
                          <a:pt x="709" y="124"/>
                          <a:pt x="707" y="124"/>
                          <a:pt x="705" y="124"/>
                        </a:cubicBezTo>
                        <a:lnTo>
                          <a:pt x="690" y="120"/>
                        </a:lnTo>
                        <a:cubicBezTo>
                          <a:pt x="686" y="118"/>
                          <a:pt x="681" y="116"/>
                          <a:pt x="678" y="112"/>
                        </a:cubicBezTo>
                        <a:lnTo>
                          <a:pt x="672" y="105"/>
                        </a:lnTo>
                        <a:cubicBezTo>
                          <a:pt x="669" y="101"/>
                          <a:pt x="667" y="97"/>
                          <a:pt x="667" y="92"/>
                        </a:cubicBezTo>
                        <a:lnTo>
                          <a:pt x="666" y="83"/>
                        </a:lnTo>
                        <a:cubicBezTo>
                          <a:pt x="665" y="79"/>
                          <a:pt x="666" y="75"/>
                          <a:pt x="668" y="71"/>
                        </a:cubicBezTo>
                        <a:lnTo>
                          <a:pt x="671" y="62"/>
                        </a:lnTo>
                        <a:lnTo>
                          <a:pt x="679" y="43"/>
                        </a:lnTo>
                        <a:lnTo>
                          <a:pt x="678" y="55"/>
                        </a:lnTo>
                        <a:lnTo>
                          <a:pt x="677" y="47"/>
                        </a:lnTo>
                        <a:lnTo>
                          <a:pt x="685" y="63"/>
                        </a:lnTo>
                        <a:lnTo>
                          <a:pt x="678" y="57"/>
                        </a:lnTo>
                        <a:lnTo>
                          <a:pt x="687" y="62"/>
                        </a:lnTo>
                        <a:lnTo>
                          <a:pt x="675" y="58"/>
                        </a:lnTo>
                        <a:lnTo>
                          <a:pt x="658" y="54"/>
                        </a:lnTo>
                        <a:lnTo>
                          <a:pt x="613" y="49"/>
                        </a:lnTo>
                        <a:lnTo>
                          <a:pt x="568" y="48"/>
                        </a:lnTo>
                        <a:lnTo>
                          <a:pt x="549" y="49"/>
                        </a:lnTo>
                        <a:lnTo>
                          <a:pt x="554" y="49"/>
                        </a:lnTo>
                        <a:lnTo>
                          <a:pt x="540" y="53"/>
                        </a:lnTo>
                        <a:lnTo>
                          <a:pt x="551" y="46"/>
                        </a:lnTo>
                        <a:lnTo>
                          <a:pt x="538" y="60"/>
                        </a:lnTo>
                        <a:lnTo>
                          <a:pt x="544" y="47"/>
                        </a:lnTo>
                        <a:lnTo>
                          <a:pt x="541" y="67"/>
                        </a:lnTo>
                        <a:lnTo>
                          <a:pt x="541" y="61"/>
                        </a:lnTo>
                        <a:lnTo>
                          <a:pt x="543" y="85"/>
                        </a:lnTo>
                        <a:cubicBezTo>
                          <a:pt x="544" y="87"/>
                          <a:pt x="543" y="89"/>
                          <a:pt x="543" y="91"/>
                        </a:cubicBezTo>
                        <a:lnTo>
                          <a:pt x="540" y="113"/>
                        </a:lnTo>
                        <a:cubicBezTo>
                          <a:pt x="540" y="115"/>
                          <a:pt x="539" y="118"/>
                          <a:pt x="538" y="120"/>
                        </a:cubicBezTo>
                        <a:lnTo>
                          <a:pt x="519" y="157"/>
                        </a:lnTo>
                        <a:lnTo>
                          <a:pt x="508" y="177"/>
                        </a:lnTo>
                        <a:lnTo>
                          <a:pt x="492" y="203"/>
                        </a:lnTo>
                        <a:lnTo>
                          <a:pt x="469" y="237"/>
                        </a:lnTo>
                        <a:lnTo>
                          <a:pt x="442" y="278"/>
                        </a:lnTo>
                        <a:lnTo>
                          <a:pt x="415" y="318"/>
                        </a:lnTo>
                        <a:lnTo>
                          <a:pt x="395" y="352"/>
                        </a:lnTo>
                        <a:lnTo>
                          <a:pt x="397" y="348"/>
                        </a:lnTo>
                        <a:lnTo>
                          <a:pt x="388" y="373"/>
                        </a:lnTo>
                        <a:lnTo>
                          <a:pt x="389" y="366"/>
                        </a:lnTo>
                        <a:lnTo>
                          <a:pt x="388" y="384"/>
                        </a:lnTo>
                        <a:lnTo>
                          <a:pt x="388" y="401"/>
                        </a:lnTo>
                        <a:cubicBezTo>
                          <a:pt x="388" y="405"/>
                          <a:pt x="388" y="408"/>
                          <a:pt x="386" y="411"/>
                        </a:cubicBezTo>
                        <a:lnTo>
                          <a:pt x="378" y="429"/>
                        </a:lnTo>
                        <a:cubicBezTo>
                          <a:pt x="377" y="432"/>
                          <a:pt x="375" y="435"/>
                          <a:pt x="372" y="437"/>
                        </a:cubicBezTo>
                        <a:lnTo>
                          <a:pt x="353" y="454"/>
                        </a:lnTo>
                        <a:cubicBezTo>
                          <a:pt x="352" y="455"/>
                          <a:pt x="351" y="456"/>
                          <a:pt x="350" y="457"/>
                        </a:cubicBezTo>
                        <a:lnTo>
                          <a:pt x="324" y="472"/>
                        </a:lnTo>
                        <a:lnTo>
                          <a:pt x="299" y="489"/>
                        </a:lnTo>
                        <a:lnTo>
                          <a:pt x="304" y="485"/>
                        </a:lnTo>
                        <a:lnTo>
                          <a:pt x="286" y="506"/>
                        </a:lnTo>
                        <a:lnTo>
                          <a:pt x="291" y="494"/>
                        </a:lnTo>
                        <a:lnTo>
                          <a:pt x="287" y="523"/>
                        </a:lnTo>
                        <a:lnTo>
                          <a:pt x="287" y="517"/>
                        </a:lnTo>
                        <a:lnTo>
                          <a:pt x="291" y="550"/>
                        </a:lnTo>
                        <a:lnTo>
                          <a:pt x="295" y="584"/>
                        </a:lnTo>
                        <a:cubicBezTo>
                          <a:pt x="296" y="586"/>
                          <a:pt x="296" y="588"/>
                          <a:pt x="295" y="590"/>
                        </a:cubicBezTo>
                        <a:lnTo>
                          <a:pt x="291" y="618"/>
                        </a:lnTo>
                        <a:cubicBezTo>
                          <a:pt x="291" y="622"/>
                          <a:pt x="289" y="626"/>
                          <a:pt x="286" y="630"/>
                        </a:cubicBezTo>
                        <a:lnTo>
                          <a:pt x="269" y="651"/>
                        </a:lnTo>
                        <a:cubicBezTo>
                          <a:pt x="268" y="653"/>
                          <a:pt x="266" y="654"/>
                          <a:pt x="264" y="656"/>
                        </a:cubicBezTo>
                        <a:lnTo>
                          <a:pt x="239" y="671"/>
                        </a:lnTo>
                        <a:lnTo>
                          <a:pt x="213" y="686"/>
                        </a:lnTo>
                        <a:lnTo>
                          <a:pt x="217" y="684"/>
                        </a:lnTo>
                        <a:lnTo>
                          <a:pt x="194" y="704"/>
                        </a:lnTo>
                        <a:lnTo>
                          <a:pt x="199" y="697"/>
                        </a:lnTo>
                        <a:lnTo>
                          <a:pt x="182" y="727"/>
                        </a:lnTo>
                        <a:lnTo>
                          <a:pt x="184" y="724"/>
                        </a:lnTo>
                        <a:lnTo>
                          <a:pt x="170" y="761"/>
                        </a:lnTo>
                        <a:lnTo>
                          <a:pt x="156" y="795"/>
                        </a:lnTo>
                        <a:cubicBezTo>
                          <a:pt x="155" y="796"/>
                          <a:pt x="154" y="798"/>
                          <a:pt x="153" y="799"/>
                        </a:cubicBezTo>
                        <a:lnTo>
                          <a:pt x="136" y="823"/>
                        </a:lnTo>
                        <a:cubicBezTo>
                          <a:pt x="133" y="828"/>
                          <a:pt x="128" y="831"/>
                          <a:pt x="123" y="832"/>
                        </a:cubicBezTo>
                        <a:lnTo>
                          <a:pt x="96" y="840"/>
                        </a:lnTo>
                        <a:cubicBezTo>
                          <a:pt x="94" y="841"/>
                          <a:pt x="91" y="842"/>
                          <a:pt x="88" y="841"/>
                        </a:cubicBezTo>
                        <a:lnTo>
                          <a:pt x="53" y="839"/>
                        </a:lnTo>
                        <a:lnTo>
                          <a:pt x="28" y="836"/>
                        </a:lnTo>
                        <a:lnTo>
                          <a:pt x="35" y="836"/>
                        </a:lnTo>
                        <a:lnTo>
                          <a:pt x="30" y="837"/>
                        </a:lnTo>
                        <a:lnTo>
                          <a:pt x="46" y="801"/>
                        </a:lnTo>
                        <a:lnTo>
                          <a:pt x="49" y="806"/>
                        </a:lnTo>
                        <a:lnTo>
                          <a:pt x="43" y="799"/>
                        </a:lnTo>
                        <a:lnTo>
                          <a:pt x="55" y="808"/>
                        </a:lnTo>
                        <a:lnTo>
                          <a:pt x="52" y="806"/>
                        </a:lnTo>
                        <a:lnTo>
                          <a:pt x="72" y="817"/>
                        </a:lnTo>
                        <a:lnTo>
                          <a:pt x="98" y="830"/>
                        </a:lnTo>
                        <a:lnTo>
                          <a:pt x="130" y="844"/>
                        </a:lnTo>
                        <a:lnTo>
                          <a:pt x="195" y="874"/>
                        </a:lnTo>
                        <a:lnTo>
                          <a:pt x="223" y="890"/>
                        </a:lnTo>
                        <a:lnTo>
                          <a:pt x="245" y="904"/>
                        </a:lnTo>
                        <a:cubicBezTo>
                          <a:pt x="247" y="905"/>
                          <a:pt x="248" y="906"/>
                          <a:pt x="249" y="907"/>
                        </a:cubicBezTo>
                        <a:lnTo>
                          <a:pt x="264" y="921"/>
                        </a:lnTo>
                        <a:cubicBezTo>
                          <a:pt x="265" y="922"/>
                          <a:pt x="267" y="924"/>
                          <a:pt x="268" y="926"/>
                        </a:cubicBezTo>
                        <a:lnTo>
                          <a:pt x="278" y="942"/>
                        </a:lnTo>
                        <a:cubicBezTo>
                          <a:pt x="279" y="943"/>
                          <a:pt x="279" y="944"/>
                          <a:pt x="280" y="945"/>
                        </a:cubicBezTo>
                        <a:lnTo>
                          <a:pt x="292" y="975"/>
                        </a:lnTo>
                        <a:lnTo>
                          <a:pt x="306" y="1003"/>
                        </a:lnTo>
                        <a:lnTo>
                          <a:pt x="301" y="996"/>
                        </a:lnTo>
                        <a:lnTo>
                          <a:pt x="313" y="1007"/>
                        </a:lnTo>
                        <a:lnTo>
                          <a:pt x="306" y="1002"/>
                        </a:lnTo>
                        <a:lnTo>
                          <a:pt x="322" y="1009"/>
                        </a:lnTo>
                        <a:lnTo>
                          <a:pt x="316" y="1008"/>
                        </a:lnTo>
                        <a:lnTo>
                          <a:pt x="334" y="1010"/>
                        </a:lnTo>
                        <a:lnTo>
                          <a:pt x="360" y="1011"/>
                        </a:lnTo>
                        <a:lnTo>
                          <a:pt x="422" y="1004"/>
                        </a:lnTo>
                        <a:lnTo>
                          <a:pt x="488" y="994"/>
                        </a:lnTo>
                        <a:lnTo>
                          <a:pt x="517" y="990"/>
                        </a:lnTo>
                        <a:lnTo>
                          <a:pt x="544" y="989"/>
                        </a:lnTo>
                        <a:lnTo>
                          <a:pt x="587" y="992"/>
                        </a:lnTo>
                        <a:lnTo>
                          <a:pt x="622" y="997"/>
                        </a:lnTo>
                        <a:cubicBezTo>
                          <a:pt x="624" y="997"/>
                          <a:pt x="625" y="997"/>
                          <a:pt x="627" y="998"/>
                        </a:cubicBezTo>
                        <a:lnTo>
                          <a:pt x="650" y="1007"/>
                        </a:lnTo>
                        <a:cubicBezTo>
                          <a:pt x="656" y="1009"/>
                          <a:pt x="661" y="1014"/>
                          <a:pt x="664" y="1020"/>
                        </a:cubicBezTo>
                        <a:lnTo>
                          <a:pt x="672" y="1039"/>
                        </a:lnTo>
                        <a:cubicBezTo>
                          <a:pt x="674" y="1046"/>
                          <a:pt x="674" y="1053"/>
                          <a:pt x="671" y="1059"/>
                        </a:cubicBezTo>
                        <a:lnTo>
                          <a:pt x="664" y="1073"/>
                        </a:lnTo>
                        <a:cubicBezTo>
                          <a:pt x="663" y="1075"/>
                          <a:pt x="662" y="1076"/>
                          <a:pt x="661" y="1078"/>
                        </a:cubicBezTo>
                        <a:lnTo>
                          <a:pt x="644" y="1098"/>
                        </a:lnTo>
                        <a:lnTo>
                          <a:pt x="600" y="1141"/>
                        </a:lnTo>
                        <a:lnTo>
                          <a:pt x="579" y="1161"/>
                        </a:lnTo>
                        <a:lnTo>
                          <a:pt x="559" y="1184"/>
                        </a:lnTo>
                        <a:lnTo>
                          <a:pt x="561" y="1181"/>
                        </a:lnTo>
                        <a:lnTo>
                          <a:pt x="548" y="1202"/>
                        </a:lnTo>
                        <a:lnTo>
                          <a:pt x="551" y="1193"/>
                        </a:lnTo>
                        <a:lnTo>
                          <a:pt x="548" y="1212"/>
                        </a:lnTo>
                        <a:lnTo>
                          <a:pt x="547" y="1200"/>
                        </a:lnTo>
                        <a:lnTo>
                          <a:pt x="554" y="1218"/>
                        </a:lnTo>
                        <a:lnTo>
                          <a:pt x="550" y="1212"/>
                        </a:lnTo>
                        <a:lnTo>
                          <a:pt x="565" y="1231"/>
                        </a:lnTo>
                        <a:lnTo>
                          <a:pt x="562" y="1227"/>
                        </a:lnTo>
                        <a:lnTo>
                          <a:pt x="608" y="1264"/>
                        </a:lnTo>
                        <a:lnTo>
                          <a:pt x="604" y="1262"/>
                        </a:lnTo>
                        <a:lnTo>
                          <a:pt x="655" y="1290"/>
                        </a:lnTo>
                        <a:lnTo>
                          <a:pt x="703" y="1310"/>
                        </a:lnTo>
                        <a:lnTo>
                          <a:pt x="697" y="1309"/>
                        </a:lnTo>
                        <a:lnTo>
                          <a:pt x="716" y="1312"/>
                        </a:lnTo>
                        <a:lnTo>
                          <a:pt x="710" y="1312"/>
                        </a:lnTo>
                        <a:lnTo>
                          <a:pt x="729" y="1310"/>
                        </a:lnTo>
                        <a:lnTo>
                          <a:pt x="724" y="1311"/>
                        </a:lnTo>
                        <a:lnTo>
                          <a:pt x="760" y="1299"/>
                        </a:lnTo>
                        <a:lnTo>
                          <a:pt x="797" y="1285"/>
                        </a:lnTo>
                        <a:cubicBezTo>
                          <a:pt x="799" y="1284"/>
                          <a:pt x="800" y="1284"/>
                          <a:pt x="802" y="1284"/>
                        </a:cubicBezTo>
                        <a:lnTo>
                          <a:pt x="821" y="1281"/>
                        </a:lnTo>
                        <a:cubicBezTo>
                          <a:pt x="823" y="1280"/>
                          <a:pt x="825" y="1280"/>
                          <a:pt x="827" y="1281"/>
                        </a:cubicBezTo>
                        <a:lnTo>
                          <a:pt x="847" y="1283"/>
                        </a:lnTo>
                        <a:cubicBezTo>
                          <a:pt x="849" y="1283"/>
                          <a:pt x="852" y="1283"/>
                          <a:pt x="854" y="1284"/>
                        </a:cubicBezTo>
                        <a:lnTo>
                          <a:pt x="896" y="1302"/>
                        </a:lnTo>
                        <a:cubicBezTo>
                          <a:pt x="897" y="1303"/>
                          <a:pt x="898" y="1304"/>
                          <a:pt x="900" y="1304"/>
                        </a:cubicBezTo>
                        <a:lnTo>
                          <a:pt x="944" y="1333"/>
                        </a:lnTo>
                        <a:lnTo>
                          <a:pt x="990" y="1363"/>
                        </a:lnTo>
                        <a:lnTo>
                          <a:pt x="986" y="1362"/>
                        </a:lnTo>
                        <a:lnTo>
                          <a:pt x="1031" y="1382"/>
                        </a:lnTo>
                        <a:lnTo>
                          <a:pt x="1024" y="1380"/>
                        </a:lnTo>
                        <a:lnTo>
                          <a:pt x="1048" y="1383"/>
                        </a:lnTo>
                        <a:lnTo>
                          <a:pt x="1044" y="1383"/>
                        </a:lnTo>
                        <a:lnTo>
                          <a:pt x="1067" y="1381"/>
                        </a:lnTo>
                        <a:lnTo>
                          <a:pt x="1121" y="1371"/>
                        </a:lnTo>
                        <a:lnTo>
                          <a:pt x="1169" y="1363"/>
                        </a:lnTo>
                        <a:cubicBezTo>
                          <a:pt x="1170" y="1363"/>
                          <a:pt x="1172" y="1362"/>
                          <a:pt x="1174" y="1362"/>
                        </a:cubicBezTo>
                        <a:lnTo>
                          <a:pt x="1194" y="1363"/>
                        </a:lnTo>
                        <a:cubicBezTo>
                          <a:pt x="1197" y="1364"/>
                          <a:pt x="1200" y="1364"/>
                          <a:pt x="1203" y="1366"/>
                        </a:cubicBezTo>
                        <a:lnTo>
                          <a:pt x="1218" y="1373"/>
                        </a:lnTo>
                        <a:cubicBezTo>
                          <a:pt x="1221" y="1374"/>
                          <a:pt x="1225" y="1377"/>
                          <a:pt x="1227" y="1381"/>
                        </a:cubicBezTo>
                        <a:lnTo>
                          <a:pt x="1237" y="1395"/>
                        </a:lnTo>
                        <a:cubicBezTo>
                          <a:pt x="1239" y="1397"/>
                          <a:pt x="1240" y="1399"/>
                          <a:pt x="1241" y="1402"/>
                        </a:cubicBezTo>
                        <a:lnTo>
                          <a:pt x="1246" y="1420"/>
                        </a:lnTo>
                        <a:cubicBezTo>
                          <a:pt x="1246" y="1422"/>
                          <a:pt x="1246" y="1424"/>
                          <a:pt x="1246" y="1426"/>
                        </a:cubicBezTo>
                        <a:lnTo>
                          <a:pt x="1247" y="1476"/>
                        </a:lnTo>
                        <a:lnTo>
                          <a:pt x="1244" y="1528"/>
                        </a:lnTo>
                        <a:lnTo>
                          <a:pt x="1244" y="1524"/>
                        </a:lnTo>
                        <a:lnTo>
                          <a:pt x="1249" y="1569"/>
                        </a:lnTo>
                        <a:lnTo>
                          <a:pt x="1247" y="1561"/>
                        </a:lnTo>
                        <a:lnTo>
                          <a:pt x="1263" y="1595"/>
                        </a:lnTo>
                        <a:lnTo>
                          <a:pt x="1261" y="1591"/>
                        </a:lnTo>
                        <a:lnTo>
                          <a:pt x="1282" y="1621"/>
                        </a:lnTo>
                        <a:lnTo>
                          <a:pt x="1306" y="1651"/>
                        </a:lnTo>
                        <a:lnTo>
                          <a:pt x="1326" y="1683"/>
                        </a:lnTo>
                        <a:cubicBezTo>
                          <a:pt x="1327" y="1684"/>
                          <a:pt x="1328" y="1686"/>
                          <a:pt x="1328" y="1688"/>
                        </a:cubicBezTo>
                        <a:lnTo>
                          <a:pt x="1343" y="1731"/>
                        </a:lnTo>
                        <a:lnTo>
                          <a:pt x="1354" y="1777"/>
                        </a:lnTo>
                        <a:lnTo>
                          <a:pt x="1366" y="1819"/>
                        </a:lnTo>
                        <a:lnTo>
                          <a:pt x="1364" y="1814"/>
                        </a:lnTo>
                        <a:lnTo>
                          <a:pt x="1380" y="1844"/>
                        </a:lnTo>
                        <a:lnTo>
                          <a:pt x="1373" y="1836"/>
                        </a:lnTo>
                        <a:lnTo>
                          <a:pt x="1384" y="1844"/>
                        </a:lnTo>
                        <a:lnTo>
                          <a:pt x="1373" y="1840"/>
                        </a:lnTo>
                        <a:lnTo>
                          <a:pt x="1387" y="1842"/>
                        </a:lnTo>
                        <a:lnTo>
                          <a:pt x="1381" y="1842"/>
                        </a:lnTo>
                        <a:lnTo>
                          <a:pt x="1410" y="1839"/>
                        </a:lnTo>
                        <a:lnTo>
                          <a:pt x="1439" y="1834"/>
                        </a:lnTo>
                        <a:cubicBezTo>
                          <a:pt x="1443" y="1833"/>
                          <a:pt x="1447" y="1833"/>
                          <a:pt x="1451" y="1835"/>
                        </a:cubicBezTo>
                        <a:lnTo>
                          <a:pt x="1473" y="1842"/>
                        </a:lnTo>
                        <a:cubicBezTo>
                          <a:pt x="1480" y="1844"/>
                          <a:pt x="1486" y="1849"/>
                          <a:pt x="1488" y="1857"/>
                        </a:cubicBezTo>
                        <a:lnTo>
                          <a:pt x="1497" y="1883"/>
                        </a:lnTo>
                        <a:cubicBezTo>
                          <a:pt x="1498" y="1885"/>
                          <a:pt x="1498" y="1887"/>
                          <a:pt x="1498" y="1889"/>
                        </a:cubicBezTo>
                        <a:lnTo>
                          <a:pt x="1500" y="1926"/>
                        </a:lnTo>
                        <a:lnTo>
                          <a:pt x="1500" y="1962"/>
                        </a:lnTo>
                        <a:lnTo>
                          <a:pt x="1500" y="1957"/>
                        </a:lnTo>
                        <a:lnTo>
                          <a:pt x="1506" y="1983"/>
                        </a:lnTo>
                        <a:lnTo>
                          <a:pt x="1500" y="1972"/>
                        </a:lnTo>
                        <a:lnTo>
                          <a:pt x="1513" y="1986"/>
                        </a:lnTo>
                        <a:lnTo>
                          <a:pt x="1504" y="1980"/>
                        </a:lnTo>
                        <a:lnTo>
                          <a:pt x="1519" y="1986"/>
                        </a:lnTo>
                        <a:lnTo>
                          <a:pt x="1509" y="1984"/>
                        </a:lnTo>
                        <a:lnTo>
                          <a:pt x="1528" y="1983"/>
                        </a:lnTo>
                        <a:lnTo>
                          <a:pt x="1520" y="1985"/>
                        </a:lnTo>
                        <a:lnTo>
                          <a:pt x="1544" y="1975"/>
                        </a:lnTo>
                        <a:lnTo>
                          <a:pt x="1539" y="1978"/>
                        </a:lnTo>
                        <a:lnTo>
                          <a:pt x="1569" y="1956"/>
                        </a:lnTo>
                        <a:lnTo>
                          <a:pt x="1607" y="1921"/>
                        </a:lnTo>
                        <a:lnTo>
                          <a:pt x="1645" y="1880"/>
                        </a:lnTo>
                        <a:lnTo>
                          <a:pt x="1677" y="1849"/>
                        </a:lnTo>
                        <a:lnTo>
                          <a:pt x="1700" y="1823"/>
                        </a:lnTo>
                        <a:lnTo>
                          <a:pt x="1720" y="1794"/>
                        </a:lnTo>
                        <a:lnTo>
                          <a:pt x="1738" y="1773"/>
                        </a:lnTo>
                        <a:cubicBezTo>
                          <a:pt x="1740" y="1771"/>
                          <a:pt x="1741" y="1770"/>
                          <a:pt x="1743" y="1769"/>
                        </a:cubicBezTo>
                        <a:lnTo>
                          <a:pt x="1762" y="1756"/>
                        </a:lnTo>
                        <a:cubicBezTo>
                          <a:pt x="1766" y="1753"/>
                          <a:pt x="1771" y="1751"/>
                          <a:pt x="1775" y="1751"/>
                        </a:cubicBezTo>
                        <a:lnTo>
                          <a:pt x="1785" y="1751"/>
                        </a:lnTo>
                        <a:cubicBezTo>
                          <a:pt x="1790" y="1751"/>
                          <a:pt x="1794" y="1753"/>
                          <a:pt x="1797" y="1754"/>
                        </a:cubicBezTo>
                        <a:lnTo>
                          <a:pt x="1806" y="1759"/>
                        </a:lnTo>
                        <a:cubicBezTo>
                          <a:pt x="1808" y="1760"/>
                          <a:pt x="1809" y="1762"/>
                          <a:pt x="1811" y="1763"/>
                        </a:cubicBezTo>
                        <a:lnTo>
                          <a:pt x="1826" y="1778"/>
                        </a:lnTo>
                        <a:lnTo>
                          <a:pt x="1847" y="1793"/>
                        </a:lnTo>
                        <a:lnTo>
                          <a:pt x="1838" y="1789"/>
                        </a:lnTo>
                        <a:lnTo>
                          <a:pt x="1852" y="1792"/>
                        </a:lnTo>
                        <a:lnTo>
                          <a:pt x="1842" y="1792"/>
                        </a:lnTo>
                        <a:lnTo>
                          <a:pt x="1859" y="1788"/>
                        </a:lnTo>
                        <a:lnTo>
                          <a:pt x="1854" y="1790"/>
                        </a:lnTo>
                        <a:lnTo>
                          <a:pt x="1873" y="1781"/>
                        </a:lnTo>
                        <a:close/>
                      </a:path>
                    </a:pathLst>
                  </a:custGeom>
                  <a:solidFill>
                    <a:srgbClr val="646464"/>
                  </a:solidFill>
                  <a:ln w="0">
                    <a:solidFill>
                      <a:srgbClr val="64646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4" name="Rectangle 123"/>
                <p:cNvSpPr/>
                <p:nvPr/>
              </p:nvSpPr>
              <p:spPr>
                <a:xfrm>
                  <a:off x="-1981136" y="1194521"/>
                  <a:ext cx="1872829" cy="174176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" name="Oval 124"/>
                <p:cNvSpPr/>
                <p:nvPr/>
              </p:nvSpPr>
              <p:spPr>
                <a:xfrm rot="1912310">
                  <a:off x="-1937958" y="1056114"/>
                  <a:ext cx="215888" cy="1437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Oval 125"/>
                <p:cNvSpPr/>
                <p:nvPr/>
              </p:nvSpPr>
              <p:spPr>
                <a:xfrm rot="1912310">
                  <a:off x="-1959547" y="1151382"/>
                  <a:ext cx="215888" cy="1437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Oval 126"/>
                <p:cNvSpPr/>
                <p:nvPr/>
              </p:nvSpPr>
              <p:spPr>
                <a:xfrm rot="1912310">
                  <a:off x="-2488473" y="2006987"/>
                  <a:ext cx="215888" cy="1437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Oval 127"/>
                <p:cNvSpPr/>
                <p:nvPr/>
              </p:nvSpPr>
              <p:spPr>
                <a:xfrm rot="1912310">
                  <a:off x="-2099874" y="2794288"/>
                  <a:ext cx="471356" cy="14379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Oval 128"/>
                <p:cNvSpPr/>
                <p:nvPr/>
              </p:nvSpPr>
              <p:spPr>
                <a:xfrm rot="4968761">
                  <a:off x="-248428" y="2317890"/>
                  <a:ext cx="470942" cy="1439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Oval 129"/>
                <p:cNvSpPr/>
                <p:nvPr/>
              </p:nvSpPr>
              <p:spPr>
                <a:xfrm rot="1576879">
                  <a:off x="-1274102" y="3234672"/>
                  <a:ext cx="471356" cy="1455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2" name="Oval 121"/>
              <p:cNvSpPr/>
              <p:nvPr/>
            </p:nvSpPr>
            <p:spPr>
              <a:xfrm rot="1912310">
                <a:off x="3226006" y="4413073"/>
                <a:ext cx="145346" cy="9695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Oval 117"/>
            <p:cNvSpPr/>
            <p:nvPr/>
          </p:nvSpPr>
          <p:spPr>
            <a:xfrm rot="4580244">
              <a:off x="4854829" y="4082728"/>
              <a:ext cx="897736" cy="5921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118"/>
            <p:cNvSpPr/>
            <p:nvPr/>
          </p:nvSpPr>
          <p:spPr>
            <a:xfrm rot="2067301">
              <a:off x="6191966" y="5081296"/>
              <a:ext cx="897242" cy="5902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119"/>
            <p:cNvSpPr/>
            <p:nvPr/>
          </p:nvSpPr>
          <p:spPr>
            <a:xfrm rot="4095735">
              <a:off x="7223550" y="4385712"/>
              <a:ext cx="895490" cy="589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063" y="3168302"/>
            <a:ext cx="2535237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ole tekstowe 31"/>
          <p:cNvSpPr txBox="1">
            <a:spLocks noChangeArrowheads="1"/>
          </p:cNvSpPr>
          <p:nvPr/>
        </p:nvSpPr>
        <p:spPr bwMode="auto">
          <a:xfrm>
            <a:off x="4121150" y="3992215"/>
            <a:ext cx="1212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100" b="1">
                <a:solidFill>
                  <a:srgbClr val="FF6309"/>
                </a:solidFill>
              </a:rPr>
              <a:t>1 lipca 2013 r</a:t>
            </a:r>
            <a:r>
              <a:rPr lang="pl-PL" sz="900" b="1">
                <a:solidFill>
                  <a:srgbClr val="FF6309"/>
                </a:solidFill>
              </a:rPr>
              <a:t>.</a:t>
            </a:r>
          </a:p>
        </p:txBody>
      </p:sp>
      <p:pic>
        <p:nvPicPr>
          <p:cNvPr id="29" name="Picture 2" descr="C:\Documents and Settings\michal.szpila\Pulpit\LOGO_PSG_pion_poziom_AI_PDF_BMP_JPG\LOGO_PSG_pion_poziom_AI_PDF_BMP_JPG\JPG_RGB\znak_podstawo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200" y="3590577"/>
            <a:ext cx="17033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ytuł 2"/>
          <p:cNvSpPr txBox="1">
            <a:spLocks/>
          </p:cNvSpPr>
          <p:nvPr/>
        </p:nvSpPr>
        <p:spPr bwMode="auto">
          <a:xfrm>
            <a:off x="611559" y="1646318"/>
            <a:ext cx="8064500" cy="94138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pl-PL" sz="1500" kern="0" smtClean="0">
                <a:solidFill>
                  <a:srgbClr val="FF6309"/>
                </a:solidFill>
              </a:rPr>
              <a:t>Polska Spółka Gazownictwa sp. z o.o. </a:t>
            </a:r>
            <a:r>
              <a:rPr lang="pl-PL" sz="1500" kern="0" smtClean="0">
                <a:solidFill>
                  <a:srgbClr val="464E52"/>
                </a:solidFill>
              </a:rPr>
              <a:t>z siedzibą w Warszawie </a:t>
            </a:r>
            <a:r>
              <a:rPr lang="pl-PL" sz="1500" kern="0" smtClean="0"/>
              <a:t>powstała 1 lipca 2013 r. w wyniku połączenia w jeden podmiot sześciu dotychczas niezależnie funkcjonujących spółek gazownictwa:</a:t>
            </a:r>
            <a:endParaRPr lang="pl-PL" sz="1500" kern="0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Miejsce PSG na rynku gazu i </a:t>
            </a:r>
            <a:r>
              <a:rPr lang="pl-PL" altLang="pl-PL" dirty="0" smtClean="0"/>
              <a:t>zadania</a:t>
            </a:r>
            <a:br>
              <a:rPr lang="pl-PL" altLang="pl-PL" dirty="0" smtClean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/>
              <a:t>Gazterm</a:t>
            </a:r>
            <a:r>
              <a:rPr lang="pl-PL" dirty="0"/>
              <a:t> 2016, Międzyzdroje 16-18 maja 2016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38255474"/>
              </p:ext>
            </p:extLst>
          </p:nvPr>
        </p:nvGraphicFramePr>
        <p:xfrm>
          <a:off x="1187450" y="2708275"/>
          <a:ext cx="7354888" cy="327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00"/>
          <p:cNvSpPr/>
          <p:nvPr/>
        </p:nvSpPr>
        <p:spPr>
          <a:xfrm>
            <a:off x="1403648" y="1185937"/>
            <a:ext cx="6776283" cy="23812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pl-PL" sz="1300" b="1" dirty="0">
                <a:solidFill>
                  <a:schemeClr val="tx1"/>
                </a:solidFill>
                <a:cs typeface="Arial" pitchFamily="34" charset="0"/>
              </a:rPr>
              <a:t>Miejsce PSG sp. z o.o. na rynku gazu </a:t>
            </a:r>
            <a:endParaRPr lang="pl-PL" sz="1300" b="1" dirty="0">
              <a:solidFill>
                <a:schemeClr val="tx1"/>
              </a:solidFill>
            </a:endParaRPr>
          </a:p>
        </p:txBody>
      </p:sp>
      <p:grpSp>
        <p:nvGrpSpPr>
          <p:cNvPr id="21" name="Grupa 17"/>
          <p:cNvGrpSpPr>
            <a:grpSpLocks/>
          </p:cNvGrpSpPr>
          <p:nvPr/>
        </p:nvGrpSpPr>
        <p:grpSpPr bwMode="auto">
          <a:xfrm>
            <a:off x="1482268" y="1578048"/>
            <a:ext cx="6697663" cy="742950"/>
            <a:chOff x="1331638" y="1844824"/>
            <a:chExt cx="7350391" cy="978157"/>
          </a:xfrm>
        </p:grpSpPr>
        <p:sp>
          <p:nvSpPr>
            <p:cNvPr id="22" name="pole tekstowe 18"/>
            <p:cNvSpPr txBox="1">
              <a:spLocks noChangeArrowheads="1"/>
            </p:cNvSpPr>
            <p:nvPr/>
          </p:nvSpPr>
          <p:spPr bwMode="auto">
            <a:xfrm>
              <a:off x="1331638" y="2278877"/>
              <a:ext cx="1049575" cy="44573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pl-PL" sz="800" b="1" dirty="0"/>
                <a:t>Poszukiwanie </a:t>
              </a:r>
              <a:br>
                <a:rPr lang="pl-PL" sz="800" b="1" dirty="0"/>
              </a:br>
              <a:r>
                <a:rPr lang="pl-PL" sz="800" b="1" dirty="0"/>
                <a:t>i wydobycie</a:t>
              </a:r>
            </a:p>
          </p:txBody>
        </p:sp>
        <p:sp>
          <p:nvSpPr>
            <p:cNvPr id="23" name="pole tekstowe 19"/>
            <p:cNvSpPr txBox="1">
              <a:spLocks noChangeArrowheads="1"/>
            </p:cNvSpPr>
            <p:nvPr/>
          </p:nvSpPr>
          <p:spPr bwMode="auto">
            <a:xfrm>
              <a:off x="2591896" y="2189742"/>
              <a:ext cx="1049575" cy="60782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pl-PL" sz="800" b="1" dirty="0"/>
            </a:p>
            <a:p>
              <a:pPr algn="ctr"/>
              <a:r>
                <a:rPr lang="pl-PL" sz="800" b="1" dirty="0"/>
                <a:t>Hurt / Trading</a:t>
              </a:r>
            </a:p>
            <a:p>
              <a:pPr algn="ctr"/>
              <a:endParaRPr lang="pl-PL" sz="800" b="1" dirty="0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6408442" y="2164607"/>
              <a:ext cx="1048811" cy="658374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pl-PL" b="1" dirty="0">
                <a:latin typeface="Arial" pitchFamily="34" charset="0"/>
              </a:endParaRPr>
            </a:p>
            <a:p>
              <a:pPr algn="ctr">
                <a:defRPr/>
              </a:pPr>
              <a:r>
                <a:rPr lang="pl-PL" sz="1050" b="1" dirty="0">
                  <a:latin typeface="Arial" pitchFamily="34" charset="0"/>
                </a:rPr>
                <a:t>Dystrybucja</a:t>
              </a:r>
            </a:p>
            <a:p>
              <a:pPr algn="ctr">
                <a:defRPr/>
              </a:pPr>
              <a:endParaRPr lang="pl-PL" b="1" dirty="0">
                <a:latin typeface="Arial" pitchFamily="34" charset="0"/>
              </a:endParaRPr>
            </a:p>
          </p:txBody>
        </p:sp>
        <p:sp>
          <p:nvSpPr>
            <p:cNvPr id="25" name="pole tekstowe 22"/>
            <p:cNvSpPr txBox="1">
              <a:spLocks noChangeArrowheads="1"/>
            </p:cNvSpPr>
            <p:nvPr/>
          </p:nvSpPr>
          <p:spPr bwMode="auto">
            <a:xfrm>
              <a:off x="7632454" y="2189740"/>
              <a:ext cx="1049575" cy="60782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pl-PL" sz="800" b="1" dirty="0"/>
            </a:p>
            <a:p>
              <a:pPr algn="ctr"/>
              <a:r>
                <a:rPr lang="pl-PL" sz="800" b="1" dirty="0"/>
                <a:t>Sprzedaż</a:t>
              </a:r>
            </a:p>
            <a:p>
              <a:pPr algn="ctr"/>
              <a:endParaRPr lang="pl-PL" sz="800" b="1" dirty="0"/>
            </a:p>
          </p:txBody>
        </p:sp>
        <p:sp>
          <p:nvSpPr>
            <p:cNvPr id="26" name="pole tekstowe 23"/>
            <p:cNvSpPr txBox="1">
              <a:spLocks noChangeArrowheads="1"/>
            </p:cNvSpPr>
            <p:nvPr/>
          </p:nvSpPr>
          <p:spPr bwMode="auto">
            <a:xfrm>
              <a:off x="5184183" y="2189653"/>
              <a:ext cx="1049575" cy="6079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pl-PL" sz="800" b="1" dirty="0"/>
            </a:p>
            <a:p>
              <a:pPr algn="ctr"/>
              <a:r>
                <a:rPr lang="pl-PL" sz="800" b="1" dirty="0" err="1"/>
                <a:t>Przesył</a:t>
              </a:r>
              <a:endParaRPr lang="pl-PL" sz="800" b="1" dirty="0"/>
            </a:p>
            <a:p>
              <a:pPr algn="ctr"/>
              <a:endParaRPr lang="pl-PL" sz="800" b="1" dirty="0"/>
            </a:p>
          </p:txBody>
        </p:sp>
        <p:sp>
          <p:nvSpPr>
            <p:cNvPr id="27" name="Strzałka w dół 26"/>
            <p:cNvSpPr/>
            <p:nvPr/>
          </p:nvSpPr>
          <p:spPr>
            <a:xfrm>
              <a:off x="1772418" y="1844824"/>
              <a:ext cx="162025" cy="288431"/>
            </a:xfrm>
            <a:prstGeom prst="downArrow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8" name="Strzałka w dół 27"/>
            <p:cNvSpPr/>
            <p:nvPr/>
          </p:nvSpPr>
          <p:spPr>
            <a:xfrm>
              <a:off x="3033779" y="1844824"/>
              <a:ext cx="160283" cy="288431"/>
            </a:xfrm>
            <a:prstGeom prst="downArrow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9" name="Strzałka w dół 28"/>
            <p:cNvSpPr/>
            <p:nvPr/>
          </p:nvSpPr>
          <p:spPr>
            <a:xfrm>
              <a:off x="4310820" y="1844824"/>
              <a:ext cx="162026" cy="288431"/>
            </a:xfrm>
            <a:prstGeom prst="downArrow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0" name="Strzałka w dół 29"/>
            <p:cNvSpPr/>
            <p:nvPr/>
          </p:nvSpPr>
          <p:spPr>
            <a:xfrm>
              <a:off x="6845738" y="1844824"/>
              <a:ext cx="162025" cy="288431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1" name="Strzałka w dół 30"/>
            <p:cNvSpPr/>
            <p:nvPr/>
          </p:nvSpPr>
          <p:spPr>
            <a:xfrm>
              <a:off x="8073997" y="1844824"/>
              <a:ext cx="162026" cy="288431"/>
            </a:xfrm>
            <a:prstGeom prst="downArrow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2" name="Strzałka w dół 31"/>
            <p:cNvSpPr/>
            <p:nvPr/>
          </p:nvSpPr>
          <p:spPr>
            <a:xfrm>
              <a:off x="5624447" y="1853184"/>
              <a:ext cx="162026" cy="288431"/>
            </a:xfrm>
            <a:prstGeom prst="downArrow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3" name="Rectangle 100"/>
          <p:cNvSpPr/>
          <p:nvPr/>
        </p:nvSpPr>
        <p:spPr>
          <a:xfrm>
            <a:off x="1403648" y="1185937"/>
            <a:ext cx="6776283" cy="23812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pl-PL" sz="1300" b="1" dirty="0">
                <a:solidFill>
                  <a:schemeClr val="tx1"/>
                </a:solidFill>
                <a:cs typeface="Arial" pitchFamily="34" charset="0"/>
              </a:rPr>
              <a:t>Miejsce PSG sp. z o.o. na rynku gazu </a:t>
            </a:r>
            <a:endParaRPr lang="pl-PL" sz="1300" b="1" dirty="0">
              <a:solidFill>
                <a:schemeClr val="tx1"/>
              </a:solidFill>
            </a:endParaRPr>
          </a:p>
        </p:txBody>
      </p:sp>
      <p:sp>
        <p:nvSpPr>
          <p:cNvPr id="34" name="pole tekstowe 19"/>
          <p:cNvSpPr txBox="1">
            <a:spLocks noChangeArrowheads="1"/>
          </p:cNvSpPr>
          <p:nvPr/>
        </p:nvSpPr>
        <p:spPr bwMode="auto">
          <a:xfrm>
            <a:off x="3793186" y="1839946"/>
            <a:ext cx="1008253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l-PL" sz="800" b="1" dirty="0"/>
          </a:p>
          <a:p>
            <a:pPr algn="ctr"/>
            <a:r>
              <a:rPr lang="pl-PL" sz="800" b="1" dirty="0" smtClean="0"/>
              <a:t>Magazynowanie</a:t>
            </a:r>
            <a:endParaRPr lang="pl-PL" sz="800" b="1" dirty="0"/>
          </a:p>
          <a:p>
            <a:pPr algn="ctr"/>
            <a:endParaRPr lang="pl-PL" sz="8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Operatorzy i Sprzedawcy gazu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sz="1600" dirty="0">
                <a:solidFill>
                  <a:srgbClr val="808080"/>
                </a:solidFill>
              </a:rPr>
              <a:t>Operator Systemu Przesyłowego OSP – (Polska):</a:t>
            </a:r>
          </a:p>
          <a:p>
            <a:pPr lvl="1">
              <a:defRPr/>
            </a:pPr>
            <a:r>
              <a:rPr lang="pl-PL" sz="1600" dirty="0">
                <a:solidFill>
                  <a:srgbClr val="808080"/>
                </a:solidFill>
              </a:rPr>
              <a:t>Operator Gazociągów Przesyłowych GAZ-SYSTEM SA</a:t>
            </a:r>
          </a:p>
          <a:p>
            <a:pPr lvl="1">
              <a:defRPr/>
            </a:pPr>
            <a:endParaRPr lang="pl-PL" sz="1600" dirty="0">
              <a:solidFill>
                <a:srgbClr val="808080"/>
              </a:solidFill>
            </a:endParaRPr>
          </a:p>
          <a:p>
            <a:pPr lvl="1">
              <a:defRPr/>
            </a:pPr>
            <a:r>
              <a:rPr lang="pl-PL" sz="1600" dirty="0">
                <a:solidFill>
                  <a:srgbClr val="808080"/>
                </a:solidFill>
              </a:rPr>
              <a:t>Polskie LNG SA</a:t>
            </a:r>
          </a:p>
          <a:p>
            <a:pPr>
              <a:defRPr/>
            </a:pPr>
            <a:endParaRPr lang="pl-PL" sz="1600" dirty="0">
              <a:solidFill>
                <a:srgbClr val="808080"/>
              </a:solidFill>
            </a:endParaRPr>
          </a:p>
          <a:p>
            <a:pPr>
              <a:defRPr/>
            </a:pPr>
            <a:r>
              <a:rPr lang="pl-PL" sz="1600" dirty="0">
                <a:solidFill>
                  <a:srgbClr val="808080"/>
                </a:solidFill>
              </a:rPr>
              <a:t>Operator Systemu Dystrybucyjnego OSD – (Polska Spółka Gazownictwa Sp. z o.o.):</a:t>
            </a:r>
          </a:p>
          <a:p>
            <a:pPr lvl="1">
              <a:defRPr/>
            </a:pPr>
            <a:r>
              <a:rPr lang="pl-PL" sz="1600" dirty="0">
                <a:solidFill>
                  <a:srgbClr val="808080"/>
                </a:solidFill>
              </a:rPr>
              <a:t>Oddział w Poznaniu</a:t>
            </a:r>
          </a:p>
          <a:p>
            <a:pPr lvl="1">
              <a:defRPr/>
            </a:pPr>
            <a:r>
              <a:rPr lang="pl-PL" sz="1600" dirty="0">
                <a:solidFill>
                  <a:srgbClr val="808080"/>
                </a:solidFill>
              </a:rPr>
              <a:t>Oddział w Gdańsku</a:t>
            </a:r>
          </a:p>
          <a:p>
            <a:pPr lvl="1">
              <a:defRPr/>
            </a:pPr>
            <a:r>
              <a:rPr lang="pl-PL" sz="1600" dirty="0">
                <a:solidFill>
                  <a:srgbClr val="808080"/>
                </a:solidFill>
              </a:rPr>
              <a:t>Oddział we Wrocławiu</a:t>
            </a:r>
          </a:p>
          <a:p>
            <a:pPr lvl="1">
              <a:defRPr/>
            </a:pPr>
            <a:r>
              <a:rPr lang="pl-PL" sz="1600" dirty="0">
                <a:solidFill>
                  <a:srgbClr val="808080"/>
                </a:solidFill>
              </a:rPr>
              <a:t>Oddział w Warszawie</a:t>
            </a:r>
          </a:p>
          <a:p>
            <a:pPr lvl="1">
              <a:defRPr/>
            </a:pPr>
            <a:r>
              <a:rPr lang="pl-PL" sz="1600" dirty="0">
                <a:solidFill>
                  <a:srgbClr val="808080"/>
                </a:solidFill>
              </a:rPr>
              <a:t>Oddział w Tarnowie</a:t>
            </a:r>
          </a:p>
          <a:p>
            <a:pPr lvl="1">
              <a:defRPr/>
            </a:pPr>
            <a:r>
              <a:rPr lang="pl-PL" sz="1600" dirty="0">
                <a:solidFill>
                  <a:srgbClr val="808080"/>
                </a:solidFill>
              </a:rPr>
              <a:t>Oddział w Zabrzu</a:t>
            </a:r>
          </a:p>
          <a:p>
            <a:pPr>
              <a:defRPr/>
            </a:pPr>
            <a:r>
              <a:rPr lang="pl-PL" sz="1600" dirty="0" smtClean="0">
                <a:solidFill>
                  <a:srgbClr val="808080"/>
                </a:solidFill>
              </a:rPr>
              <a:t>pozostali 52 Operatorów </a:t>
            </a:r>
            <a:r>
              <a:rPr lang="pl-PL" sz="1600" dirty="0">
                <a:solidFill>
                  <a:srgbClr val="808080"/>
                </a:solidFill>
              </a:rPr>
              <a:t>Systemu Dystrybucyjnego</a:t>
            </a:r>
          </a:p>
          <a:p>
            <a:pPr>
              <a:defRPr/>
            </a:pPr>
            <a:r>
              <a:rPr lang="pl-PL" sz="1600" dirty="0">
                <a:solidFill>
                  <a:srgbClr val="808080"/>
                </a:solidFill>
              </a:rPr>
              <a:t>oraz 68 spółek obrotu gazem (Zleceniodawcy Usługi Dystrybucji)</a:t>
            </a:r>
          </a:p>
          <a:p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12366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87563"/>
            <a:ext cx="11049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11" y="3609020"/>
            <a:ext cx="1347128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4396"/>
            <a:ext cx="2390468" cy="200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1241425" y="6561138"/>
            <a:ext cx="2633663" cy="144462"/>
          </a:xfrm>
        </p:spPr>
        <p:txBody>
          <a:bodyPr/>
          <a:lstStyle/>
          <a:p>
            <a:pPr>
              <a:defRPr/>
            </a:pPr>
            <a:r>
              <a:rPr lang="pl-PL" dirty="0" err="1"/>
              <a:t>Gazterm</a:t>
            </a:r>
            <a:r>
              <a:rPr lang="pl-PL" dirty="0"/>
              <a:t> 2016, Międzyzdroje 16-18 maja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Miejsce PSG na rynku gazu i zadania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/>
              <a:t>Gazterm</a:t>
            </a:r>
            <a:r>
              <a:rPr lang="pl-PL" dirty="0"/>
              <a:t> 2016, Międzyzdroje 16-18 maja 2016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 bwMode="auto">
          <a:xfrm>
            <a:off x="5580112" y="1196752"/>
            <a:ext cx="3384376" cy="35086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635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</a:rPr>
              <a:t>Spółka pełni </a:t>
            </a:r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funkcję </a:t>
            </a: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</a:rPr>
              <a:t>krajowego </a:t>
            </a:r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operatora systemu </a:t>
            </a: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</a:rPr>
              <a:t>dystrybucyjnego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635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635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Nasza misja: </a:t>
            </a: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47675" lvl="1">
              <a:buClr>
                <a:schemeClr val="accent1"/>
              </a:buClr>
            </a:pP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</a:rPr>
              <a:t>Dostarczamy energię: bezpiecznie,  </a:t>
            </a:r>
            <a:r>
              <a:rPr lang="pl-PL" sz="1400" b="1" dirty="0" smtClean="0">
                <a:solidFill>
                  <a:schemeClr val="bg1"/>
                </a:solidFill>
              </a:rPr>
              <a:t>niezawodnie i </a:t>
            </a:r>
            <a:r>
              <a:rPr lang="pl-PL" sz="1400" b="1" dirty="0" smtClean="0">
                <a:solidFill>
                  <a:schemeClr val="bg1">
                    <a:lumMod val="50000"/>
                  </a:schemeClr>
                </a:solidFill>
              </a:rPr>
              <a:t>nowocześnie</a:t>
            </a:r>
            <a:endParaRPr lang="pl-PL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177800" lvl="1">
              <a:buClr>
                <a:schemeClr val="accent1"/>
              </a:buClr>
            </a:pPr>
            <a:endParaRPr lang="pl-PL" sz="1200" dirty="0" smtClean="0">
              <a:solidFill>
                <a:schemeClr val="bg1"/>
              </a:solidFill>
            </a:endParaRPr>
          </a:p>
          <a:p>
            <a:pPr marL="4635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Nasza wizja: </a:t>
            </a:r>
          </a:p>
          <a:p>
            <a:pPr marL="636588" lvl="1" indent="-192088">
              <a:buClr>
                <a:schemeClr val="accent1"/>
              </a:buClr>
              <a:buFontTx/>
              <a:buChar char="-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partner 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wspierający rozwój rynku gazu</a:t>
            </a:r>
          </a:p>
          <a:p>
            <a:pPr marL="636588" lvl="1" indent="-192088">
              <a:buClr>
                <a:schemeClr val="accent1"/>
              </a:buClr>
              <a:buFontTx/>
              <a:buChar char="-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optymalne 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wyniki i zwrot z </a:t>
            </a: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kapitału</a:t>
            </a:r>
          </a:p>
          <a:p>
            <a:pPr marL="636588" lvl="1" indent="-192088">
              <a:buClr>
                <a:schemeClr val="accent1"/>
              </a:buClr>
              <a:buFontTx/>
              <a:buChar char="-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efektywna 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i zintegrowana </a:t>
            </a: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organizacja</a:t>
            </a:r>
            <a:endParaRPr lang="pl-PL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85874"/>
            <a:ext cx="4719087" cy="413087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115616" y="5487652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6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i="1" dirty="0">
                <a:solidFill>
                  <a:srgbClr val="000000"/>
                </a:solidFill>
                <a:latin typeface="+mj-lt"/>
                <a:ea typeface="Lucida Grande"/>
                <a:cs typeface="Calibri"/>
              </a:rPr>
              <a:t>Długość sieci dystrybucyjnej: </a:t>
            </a:r>
            <a:r>
              <a:rPr lang="pl-PL" sz="1400" b="1" i="1" dirty="0" smtClean="0">
                <a:solidFill>
                  <a:srgbClr val="FF0000"/>
                </a:solidFill>
                <a:latin typeface="+mj-lt"/>
                <a:ea typeface="Lucida Grande"/>
                <a:cs typeface="Calibri"/>
              </a:rPr>
              <a:t>175,6 tys. km</a:t>
            </a:r>
            <a:endParaRPr lang="pl-PL" sz="1400" b="1" i="1" dirty="0">
              <a:solidFill>
                <a:srgbClr val="FF0000"/>
              </a:solidFill>
              <a:latin typeface="+mj-lt"/>
              <a:ea typeface="Lucida Grande"/>
              <a:cs typeface="Calibri"/>
            </a:endParaRPr>
          </a:p>
          <a:p>
            <a:pPr marL="37306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i="1" dirty="0" smtClean="0">
                <a:solidFill>
                  <a:srgbClr val="000000"/>
                </a:solidFill>
                <a:latin typeface="+mj-lt"/>
                <a:ea typeface="Lucida Grande"/>
                <a:cs typeface="Calibri"/>
              </a:rPr>
              <a:t>Liczba odbiorców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końcowych</a:t>
            </a:r>
            <a:r>
              <a:rPr lang="pl-PL" sz="1400" i="1" dirty="0">
                <a:solidFill>
                  <a:srgbClr val="000000"/>
                </a:solidFill>
                <a:latin typeface="+mj-lt"/>
                <a:ea typeface="Lucida Grande"/>
                <a:cs typeface="Calibri"/>
              </a:rPr>
              <a:t>: </a:t>
            </a:r>
            <a:r>
              <a:rPr lang="pl-PL" sz="1400" b="1" i="1" dirty="0" smtClean="0">
                <a:solidFill>
                  <a:srgbClr val="FF0000"/>
                </a:solidFill>
                <a:latin typeface="+mj-lt"/>
                <a:ea typeface="Lucida Grande"/>
                <a:cs typeface="Calibri"/>
              </a:rPr>
              <a:t>6,86 mln</a:t>
            </a:r>
            <a:endParaRPr lang="pl-PL" sz="1200" i="1" dirty="0" smtClean="0">
              <a:solidFill>
                <a:srgbClr val="FF0000"/>
              </a:solidFill>
              <a:latin typeface="+mj-lt"/>
              <a:ea typeface="Lucida Grande"/>
              <a:cs typeface="Calibri"/>
            </a:endParaRPr>
          </a:p>
          <a:p>
            <a:pPr marL="373063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400" i="1" dirty="0" smtClean="0">
                <a:solidFill>
                  <a:srgbClr val="000000"/>
                </a:solidFill>
                <a:latin typeface="+mj-lt"/>
                <a:ea typeface="Lucida Grande"/>
                <a:cs typeface="Calibri"/>
              </a:rPr>
              <a:t>Wolumen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dystrybuowanego gazu:</a:t>
            </a:r>
            <a:r>
              <a:rPr lang="pl-PL" sz="1400" i="1" dirty="0">
                <a:solidFill>
                  <a:srgbClr val="000000"/>
                </a:solidFill>
                <a:latin typeface="+mj-lt"/>
                <a:ea typeface="Lucida Grande"/>
                <a:cs typeface="Calibri"/>
              </a:rPr>
              <a:t> </a:t>
            </a:r>
            <a:r>
              <a:rPr lang="pl-PL" sz="1400" b="1" i="1" dirty="0" smtClean="0">
                <a:solidFill>
                  <a:srgbClr val="FF0000"/>
                </a:solidFill>
                <a:latin typeface="+mj-lt"/>
                <a:ea typeface="Lucida Grande"/>
                <a:cs typeface="Calibri"/>
              </a:rPr>
              <a:t>9,82 mld m</a:t>
            </a:r>
            <a:r>
              <a:rPr lang="pl-PL" sz="1400" b="1" i="1" baseline="30000" dirty="0" smtClean="0">
                <a:solidFill>
                  <a:srgbClr val="FF0000"/>
                </a:solidFill>
                <a:latin typeface="+mj-lt"/>
                <a:ea typeface="Lucida Grande"/>
                <a:cs typeface="Calibri"/>
              </a:rPr>
              <a:t>3</a:t>
            </a:r>
            <a:r>
              <a:rPr lang="pl-PL" sz="1400" b="1" i="1" dirty="0" smtClean="0">
                <a:solidFill>
                  <a:srgbClr val="FF0000"/>
                </a:solidFill>
                <a:latin typeface="+mj-lt"/>
              </a:rPr>
              <a:t>/rok </a:t>
            </a:r>
            <a:endParaRPr lang="pl-PL" sz="1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 bwMode="auto">
          <a:xfrm>
            <a:off x="7609276" y="6525344"/>
            <a:ext cx="920445" cy="2154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Dane za 2015 r.</a:t>
            </a:r>
          </a:p>
        </p:txBody>
      </p:sp>
      <p:sp>
        <p:nvSpPr>
          <p:cNvPr id="10" name="pole tekstowe 9"/>
          <p:cNvSpPr txBox="1"/>
          <p:nvPr/>
        </p:nvSpPr>
        <p:spPr bwMode="auto">
          <a:xfrm>
            <a:off x="6228185" y="5910485"/>
            <a:ext cx="2867224" cy="307777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 sz="1400" b="1" dirty="0" smtClean="0">
                <a:solidFill>
                  <a:srgbClr val="FF0000"/>
                </a:solidFill>
              </a:rPr>
              <a:t>60%</a:t>
            </a:r>
            <a:r>
              <a:rPr lang="pl-PL" sz="1400" b="1" dirty="0">
                <a:solidFill>
                  <a:schemeClr val="bg1"/>
                </a:solidFill>
              </a:rPr>
              <a:t> </a:t>
            </a:r>
            <a:r>
              <a:rPr lang="pl-PL" sz="1400" b="1" dirty="0" smtClean="0">
                <a:solidFill>
                  <a:schemeClr val="bg1"/>
                </a:solidFill>
              </a:rPr>
              <a:t>zużycia krajowego</a:t>
            </a:r>
            <a:endParaRPr lang="pl-PL" sz="1400" b="1" dirty="0" smtClean="0">
              <a:solidFill>
                <a:srgbClr val="FF0000"/>
              </a:solidFill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5731768" y="5945486"/>
            <a:ext cx="489204" cy="242316"/>
          </a:xfrm>
          <a:prstGeom prst="right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http://socrates.gridw.pl/pl/pix/pl_09_globe-map_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06895"/>
            <a:ext cx="639094" cy="6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 bwMode="auto">
          <a:xfrm>
            <a:off x="6228184" y="5301208"/>
            <a:ext cx="2867224" cy="52322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l-PL" sz="1400" b="1" dirty="0" smtClean="0">
                <a:solidFill>
                  <a:srgbClr val="FF0000"/>
                </a:solidFill>
              </a:rPr>
              <a:t>4,4x</a:t>
            </a:r>
            <a:r>
              <a:rPr lang="pl-PL" sz="1400" b="1" dirty="0" smtClean="0">
                <a:solidFill>
                  <a:schemeClr val="bg1"/>
                </a:solidFill>
              </a:rPr>
              <a:t> obwód Kuli Ziemskiej</a:t>
            </a:r>
          </a:p>
          <a:p>
            <a:pPr algn="r"/>
            <a:r>
              <a:rPr lang="pl-PL" sz="1400" b="1" dirty="0" smtClean="0">
                <a:solidFill>
                  <a:srgbClr val="FF0000"/>
                </a:solidFill>
              </a:rPr>
              <a:t>46% </a:t>
            </a:r>
            <a:r>
              <a:rPr lang="pl-PL" sz="1400" b="1" dirty="0" smtClean="0">
                <a:solidFill>
                  <a:schemeClr val="bg1"/>
                </a:solidFill>
              </a:rPr>
              <a:t>odległości Ziemia-Księżyc</a:t>
            </a:r>
            <a:endParaRPr lang="pl-PL" sz="1400" b="1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coloring-pictures.net/drawings/moon/drawing-of-a-moon-s-crescen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52" y="4773014"/>
            <a:ext cx="321521" cy="3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Łącznik prosty ze strzałką 14"/>
          <p:cNvCxnSpPr>
            <a:stCxn id="2050" idx="3"/>
            <a:endCxn id="2052" idx="1"/>
          </p:cNvCxnSpPr>
          <p:nvPr/>
        </p:nvCxnSpPr>
        <p:spPr>
          <a:xfrm flipV="1">
            <a:off x="6147198" y="4969988"/>
            <a:ext cx="1089654" cy="158900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Łuk 15"/>
          <p:cNvSpPr/>
          <p:nvPr/>
        </p:nvSpPr>
        <p:spPr>
          <a:xfrm rot="5400000">
            <a:off x="5608761" y="4822995"/>
            <a:ext cx="433933" cy="602456"/>
          </a:xfrm>
          <a:prstGeom prst="arc">
            <a:avLst>
              <a:gd name="adj1" fmla="val 16200000"/>
              <a:gd name="adj2" fmla="val 544717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0BFA6C-930E-4827-A5BA-CCA9166BA6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szara">
  <a:themeElements>
    <a:clrScheme name="PSG">
      <a:dk1>
        <a:srgbClr val="464E52"/>
      </a:dk1>
      <a:lt1>
        <a:srgbClr val="FFFFFF"/>
      </a:lt1>
      <a:dk2>
        <a:srgbClr val="464E52"/>
      </a:dk2>
      <a:lt2>
        <a:srgbClr val="FFFFFF"/>
      </a:lt2>
      <a:accent1>
        <a:srgbClr val="FF6309"/>
      </a:accent1>
      <a:accent2>
        <a:srgbClr val="CDCFD0"/>
      </a:accent2>
      <a:accent3>
        <a:srgbClr val="AAABB8"/>
      </a:accent3>
      <a:accent4>
        <a:srgbClr val="DADADA"/>
      </a:accent4>
      <a:accent5>
        <a:srgbClr val="FFB7AA"/>
      </a:accent5>
      <a:accent6>
        <a:srgbClr val="BABBBC"/>
      </a:accent6>
      <a:hlink>
        <a:srgbClr val="FF6309"/>
      </a:hlink>
      <a:folHlink>
        <a:srgbClr val="3EADF7"/>
      </a:folHlink>
    </a:clrScheme>
    <a:fontScheme name="Prezentacja sza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>
    <a:extraClrScheme>
      <a:clrScheme name="Prezentacja sza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sza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sza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sza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sza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sza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sza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sza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sza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sza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sza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sza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szara 13">
        <a:dk1>
          <a:srgbClr val="0A1D64"/>
        </a:dk1>
        <a:lt1>
          <a:srgbClr val="FFFFFF"/>
        </a:lt1>
        <a:dk2>
          <a:srgbClr val="0A1D64"/>
        </a:dk2>
        <a:lt2>
          <a:srgbClr val="969696"/>
        </a:lt2>
        <a:accent1>
          <a:srgbClr val="FF6309"/>
        </a:accent1>
        <a:accent2>
          <a:srgbClr val="CDCFD0"/>
        </a:accent2>
        <a:accent3>
          <a:srgbClr val="FFFFFF"/>
        </a:accent3>
        <a:accent4>
          <a:srgbClr val="071754"/>
        </a:accent4>
        <a:accent5>
          <a:srgbClr val="FFB7AA"/>
        </a:accent5>
        <a:accent6>
          <a:srgbClr val="BABBBC"/>
        </a:accent6>
        <a:hlink>
          <a:srgbClr val="0768A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szara 14">
        <a:dk1>
          <a:srgbClr val="969696"/>
        </a:dk1>
        <a:lt1>
          <a:srgbClr val="FFFFFF"/>
        </a:lt1>
        <a:dk2>
          <a:srgbClr val="0A1D64"/>
        </a:dk2>
        <a:lt2>
          <a:srgbClr val="FFFFFF"/>
        </a:lt2>
        <a:accent1>
          <a:srgbClr val="FF6309"/>
        </a:accent1>
        <a:accent2>
          <a:srgbClr val="CDCFD0"/>
        </a:accent2>
        <a:accent3>
          <a:srgbClr val="AAABB8"/>
        </a:accent3>
        <a:accent4>
          <a:srgbClr val="DADADA"/>
        </a:accent4>
        <a:accent5>
          <a:srgbClr val="FFB7AA"/>
        </a:accent5>
        <a:accent6>
          <a:srgbClr val="BABBBC"/>
        </a:accent6>
        <a:hlink>
          <a:srgbClr val="FF6309"/>
        </a:hlink>
        <a:folHlink>
          <a:srgbClr val="0768A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0E899975FF9744B143105810BD216B" ma:contentTypeVersion="0" ma:contentTypeDescription="Utwórz nowy dokument." ma:contentTypeScope="" ma:versionID="46c15ec358e88663fd5afa47d5fe6b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4808c853e9eb948d4d7c462f60b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CAFFBF-2066-4272-9FFD-FFEDD92D6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5DB92A-A10A-4AF1-A23A-541297D0007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2115EC-A45D-4271-91B2-F9FAABAD1D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21569</TotalTime>
  <Words>1417</Words>
  <Application>Microsoft Office PowerPoint</Application>
  <PresentationFormat>Pokaz na ekranie (4:3)</PresentationFormat>
  <Paragraphs>309</Paragraphs>
  <Slides>30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Calibri</vt:lpstr>
      <vt:lpstr>Lucida Grande</vt:lpstr>
      <vt:lpstr>Wingdings</vt:lpstr>
      <vt:lpstr>Prezentacja szara</vt:lpstr>
      <vt:lpstr>Bezpieczeństwo rynku gazu ziemnego a rozwój sieci dystrybucyjnej</vt:lpstr>
      <vt:lpstr>Plan prezentacji</vt:lpstr>
      <vt:lpstr>Wprowadzenie </vt:lpstr>
      <vt:lpstr>Prezentacja programu PowerPoint</vt:lpstr>
      <vt:lpstr>Wprowadzenie </vt:lpstr>
      <vt:lpstr>Miejsce PSG na rynku gazu i zadania </vt:lpstr>
      <vt:lpstr>Miejsce PSG na rynku gazu i zadania </vt:lpstr>
      <vt:lpstr>Operatorzy i Sprzedawcy gazu </vt:lpstr>
      <vt:lpstr>Miejsce PSG na rynku gazu i zadania </vt:lpstr>
      <vt:lpstr>Dystrybucyjna sieć gazowa </vt:lpstr>
      <vt:lpstr>PSG w cyfrach </vt:lpstr>
      <vt:lpstr>Dostęp do sieci gazowej </vt:lpstr>
      <vt:lpstr>Przepustowości w punktach wejścia do systemu dystrybucyjnego</vt:lpstr>
      <vt:lpstr>Plan rozwoju – wybrane aspekty </vt:lpstr>
      <vt:lpstr>Kierunki rozbudowy systemu gazowego przesyłowego </vt:lpstr>
      <vt:lpstr>Kierunki rozbudowy systemu gazowego dystrybucyjnego </vt:lpstr>
      <vt:lpstr>Układ docelowy / planowany systemu gazowego</vt:lpstr>
      <vt:lpstr>Uwarunkowania rozwoju systemu dystrybucyjnego </vt:lpstr>
      <vt:lpstr>Bieżące działania w obszarze rozwoju</vt:lpstr>
      <vt:lpstr>Wnioski </vt:lpstr>
      <vt:lpstr>Dostęp do sieci gazowej </vt:lpstr>
      <vt:lpstr>Prezentacja programu PowerPoint</vt:lpstr>
      <vt:lpstr>Niezawodność infrastruktury –  istotny element bezpieczeństwa rynku gazu ziemnego   </vt:lpstr>
      <vt:lpstr>Dziękuję za uwagę</vt:lpstr>
      <vt:lpstr>Prezentacja programu PowerPoint</vt:lpstr>
      <vt:lpstr>Potencjalne kierunki rozwoju OSD </vt:lpstr>
      <vt:lpstr>Wnioski </vt:lpstr>
      <vt:lpstr>LNG – nowe możliwości rozwoju OSD</vt:lpstr>
      <vt:lpstr>Rozwój infrastruktury paliw alternatywnych – CNG / LNG i LCNG</vt:lpstr>
      <vt:lpstr>Regulacje UE wpływające na funkcjonowanie OSD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rynku gazu ziemnego a rozwój sieci dystrybucyjnej</dc:title>
  <dc:creator>Wojciech Grządzielski</dc:creator>
  <cp:lastModifiedBy>Żuchowicki Jakub</cp:lastModifiedBy>
  <cp:revision>199</cp:revision>
  <cp:lastPrinted>2016-05-10T13:53:53Z</cp:lastPrinted>
  <dcterms:created xsi:type="dcterms:W3CDTF">2013-07-01T09:18:39Z</dcterms:created>
  <dcterms:modified xsi:type="dcterms:W3CDTF">2016-05-16T07:33:53Z</dcterms:modified>
</cp:coreProperties>
</file>