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57" r:id="rId3"/>
    <p:sldId id="279" r:id="rId4"/>
    <p:sldId id="258" r:id="rId5"/>
    <p:sldId id="265" r:id="rId6"/>
    <p:sldId id="266" r:id="rId7"/>
    <p:sldId id="267" r:id="rId8"/>
    <p:sldId id="280" r:id="rId9"/>
    <p:sldId id="259" r:id="rId10"/>
    <p:sldId id="270" r:id="rId11"/>
    <p:sldId id="276" r:id="rId12"/>
    <p:sldId id="269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490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FD03-DC0E-D64C-BD13-3B09D2FA4DBE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459E-B3BF-B34F-8A24-EDB19F461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8073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04A8-4B4D-914D-9F04-A93EDE0EC30E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53D8A-45A1-3B49-A586-559B75E0E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9434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AED8-21D9-B746-B8D2-DA5E4B85D5BC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0570-2082-7F47-BB40-D54DB9609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590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62E1-76D2-FE4B-979D-5FD0962E5C1C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38681-E1B5-1E43-97D1-FD18CDA65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9594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85B14-C071-7742-8BF7-107D7F94A955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86484-889E-F844-A990-377BDD307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972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DEB2-CAA2-C84F-B008-C41C9452B458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4F329-CD6B-CC4A-87B2-B1AAC2F43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9232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2EEC-AE44-7842-B349-87736CD3EA26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A00A-7D6D-1B43-9308-0AB9CE8B1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9982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1FA60-BC01-904C-A9E4-ABC8CC3878EB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94820-002E-BB47-8DB9-E06CB891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7507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DAF4-14D7-E740-99AD-04C7C536DED5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352D7-B4EB-9F40-888B-2F24DCF20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782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20FF8-2AF6-3F43-BEEE-75A1246596E4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2DA0-CC5A-584D-933C-7B5492EBF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5754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98230-CCF9-1742-A6D5-2CA0ED0E27C0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1DD7-0CFD-BE4E-8DED-5423A8718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5020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D7FDAC-5E3D-E243-9C1B-957C5AB15588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8FF71B-B40F-CA42-89D6-1D8E2A5B0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3.png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4809" y="0"/>
            <a:ext cx="7461609" cy="8784348"/>
            <a:chOff x="-44809" y="0"/>
            <a:chExt cx="7461609" cy="87843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809" y="0"/>
              <a:ext cx="7461609" cy="87843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12078" y="135066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16</a:t>
              </a:r>
              <a:r>
                <a:rPr lang="en-US" dirty="0">
                  <a:solidFill>
                    <a:srgbClr val="FFFFFF"/>
                  </a:solidFill>
                </a:rPr>
                <a:t>-18 </a:t>
              </a:r>
              <a:r>
                <a:rPr lang="en-US" dirty="0" err="1">
                  <a:solidFill>
                    <a:srgbClr val="FFFFFF"/>
                  </a:solidFill>
                </a:rPr>
                <a:t>maja</a:t>
              </a:r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Międzyzdroje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2078" y="704333"/>
              <a:ext cx="32160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FFFF"/>
                  </a:solidFill>
                </a:rPr>
                <a:t>Gazterm</a:t>
              </a:r>
              <a:r>
                <a:rPr lang="en-US" sz="3600" b="1" dirty="0">
                  <a:solidFill>
                    <a:srgbClr val="FFFFFF"/>
                  </a:solidFill>
                </a:rPr>
                <a:t> 2016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12077" y="2239009"/>
            <a:ext cx="5092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6600"/>
                </a:solidFill>
              </a:rPr>
              <a:t>Innowacyjne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projekty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i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pomysły</a:t>
            </a:r>
            <a:endParaRPr lang="en-US" sz="2400" b="1" dirty="0" smtClean="0">
              <a:solidFill>
                <a:srgbClr val="FF6600"/>
              </a:solidFill>
            </a:endParaRPr>
          </a:p>
          <a:p>
            <a:r>
              <a:rPr lang="en-US" sz="2400" b="1" dirty="0" err="1" smtClean="0">
                <a:solidFill>
                  <a:srgbClr val="FF6600"/>
                </a:solidFill>
              </a:rPr>
              <a:t>dla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polskiego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rynku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>
                <a:solidFill>
                  <a:srgbClr val="FF6600"/>
                </a:solidFill>
              </a:rPr>
              <a:t>gazu</a:t>
            </a:r>
            <a:endParaRPr lang="en-US" sz="2400" b="1" dirty="0">
              <a:solidFill>
                <a:srgbClr val="FF6600"/>
              </a:solidFill>
            </a:endParaRPr>
          </a:p>
        </p:txBody>
      </p:sp>
      <p:pic>
        <p:nvPicPr>
          <p:cNvPr id="4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09" y="4699000"/>
            <a:ext cx="2467069" cy="17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345" y="1"/>
            <a:ext cx="4411655" cy="42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67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2" name="Group 13"/>
          <p:cNvGrpSpPr>
            <a:grpSpLocks/>
          </p:cNvGrpSpPr>
          <p:nvPr/>
        </p:nvGrpSpPr>
        <p:grpSpPr bwMode="auto">
          <a:xfrm>
            <a:off x="260350" y="6526213"/>
            <a:ext cx="4481513" cy="250825"/>
            <a:chOff x="259784" y="6526579"/>
            <a:chExt cx="4481336" cy="250245"/>
          </a:xfrm>
        </p:grpSpPr>
        <p:sp>
          <p:nvSpPr>
            <p:cNvPr id="9" name="Rectangle 8"/>
            <p:cNvSpPr/>
            <p:nvPr/>
          </p:nvSpPr>
          <p:spPr>
            <a:xfrm>
              <a:off x="259784" y="6526579"/>
              <a:ext cx="860391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Jakaś stopka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9556" y="6526579"/>
              <a:ext cx="468294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47230" y="6526579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nazwisko prowadzącego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tytuł imprezy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7816850" cy="685800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158750"/>
            <a:ext cx="781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3600">
                <a:solidFill>
                  <a:srgbClr val="FFFFFF"/>
                </a:solidFill>
              </a:rPr>
              <a:t>WIP dla PGNiG Termika </a:t>
            </a:r>
            <a:endParaRPr lang="en-US" sz="360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3500" y="903288"/>
            <a:ext cx="6143707" cy="314325"/>
            <a:chOff x="-63500" y="903288"/>
            <a:chExt cx="6143707" cy="314325"/>
          </a:xfrm>
        </p:grpSpPr>
        <p:sp>
          <p:nvSpPr>
            <p:cNvPr id="4" name="Rectangle 3"/>
            <p:cNvSpPr/>
            <p:nvPr/>
          </p:nvSpPr>
          <p:spPr bwMode="auto">
            <a:xfrm>
              <a:off x="-63500" y="935038"/>
              <a:ext cx="6143707" cy="282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222250" y="903288"/>
              <a:ext cx="5683250" cy="314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b="1" spc="300" dirty="0">
                  <a:solidFill>
                    <a:srgbClr val="00223F"/>
                  </a:solidFill>
                </a:rPr>
                <a:t>2 </a:t>
              </a:r>
              <a:r>
                <a:rPr lang="en-US" sz="1400" b="1" spc="300" dirty="0" err="1">
                  <a:solidFill>
                    <a:srgbClr val="00223F"/>
                  </a:solidFill>
                </a:rPr>
                <a:t>przykłady</a:t>
              </a:r>
              <a:r>
                <a:rPr lang="en-US" sz="1400" b="1" spc="300" dirty="0">
                  <a:solidFill>
                    <a:srgbClr val="00223F"/>
                  </a:solidFill>
                </a:rPr>
                <a:t> </a:t>
              </a:r>
              <a:r>
                <a:rPr lang="en-US" sz="1400" b="1" spc="300" dirty="0" err="1">
                  <a:solidFill>
                    <a:srgbClr val="00223F"/>
                  </a:solidFill>
                </a:rPr>
                <a:t>nagrodzonych</a:t>
              </a:r>
              <a:r>
                <a:rPr lang="en-US" sz="1400" b="1" spc="300" dirty="0">
                  <a:solidFill>
                    <a:srgbClr val="00223F"/>
                  </a:solidFill>
                </a:rPr>
                <a:t> </a:t>
              </a:r>
              <a:r>
                <a:rPr lang="en-US" sz="1400" b="1" spc="300" dirty="0" err="1">
                  <a:solidFill>
                    <a:srgbClr val="00223F"/>
                  </a:solidFill>
                </a:rPr>
                <a:t>pomysłów</a:t>
              </a:r>
              <a:endParaRPr lang="en-US" sz="1400" b="1" spc="300" dirty="0">
                <a:solidFill>
                  <a:srgbClr val="00223F"/>
                </a:solidFill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93273" y="1574800"/>
            <a:ext cx="146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 dirty="0" err="1">
                <a:solidFill>
                  <a:schemeClr val="bg1"/>
                </a:solidFill>
              </a:rPr>
              <a:t>Egovita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156947" y="1658936"/>
            <a:ext cx="32972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rgbClr val="FFFFFF"/>
                </a:solidFill>
              </a:rPr>
              <a:t>rozdrabnianie kamienia wapiennego podawanego do odsiarczania spalin. Większa powierzchnia czynna pyłu wapiennego wg szacunków powinna ograniczyć zużycie kamienia wapiennego o 50-80%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693273" y="3818774"/>
            <a:ext cx="47609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3200" b="1" dirty="0">
                <a:solidFill>
                  <a:srgbClr val="FFFFFF"/>
                </a:solidFill>
              </a:rPr>
              <a:t>ICS </a:t>
            </a:r>
            <a:r>
              <a:rPr lang="pl-PL" sz="3200" b="1" dirty="0" err="1">
                <a:solidFill>
                  <a:srgbClr val="FFFFFF"/>
                </a:solidFill>
              </a:rPr>
              <a:t>Industrial</a:t>
            </a:r>
            <a:r>
              <a:rPr lang="pl-PL" sz="3200" b="1" dirty="0">
                <a:solidFill>
                  <a:srgbClr val="FFFFFF"/>
                </a:solidFill>
              </a:rPr>
              <a:t> </a:t>
            </a:r>
            <a:r>
              <a:rPr lang="pl-PL" sz="3200" b="1" dirty="0" err="1">
                <a:solidFill>
                  <a:srgbClr val="FFFFFF"/>
                </a:solidFill>
              </a:rPr>
              <a:t>Combustion</a:t>
            </a:r>
            <a:r>
              <a:rPr lang="pl-PL" sz="3200" b="1" dirty="0">
                <a:solidFill>
                  <a:srgbClr val="FFFFFF"/>
                </a:solidFill>
              </a:rPr>
              <a:t> Systems Sp. z o.o.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56947" y="4837949"/>
            <a:ext cx="29867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600" dirty="0">
                <a:solidFill>
                  <a:srgbClr val="FFFFFF"/>
                </a:solidFill>
              </a:rPr>
              <a:t>produkcja energii </a:t>
            </a:r>
            <a:r>
              <a:rPr lang="pl-PL" sz="1600" dirty="0" smtClean="0">
                <a:solidFill>
                  <a:srgbClr val="FFFFFF"/>
                </a:solidFill>
              </a:rPr>
              <a:t>elektrycznej</a:t>
            </a:r>
          </a:p>
          <a:p>
            <a:pPr eaLnBrk="1" hangingPunct="1"/>
            <a:r>
              <a:rPr lang="pl-PL" sz="1600" dirty="0" smtClean="0">
                <a:solidFill>
                  <a:srgbClr val="FFFFFF"/>
                </a:solidFill>
              </a:rPr>
              <a:t>i </a:t>
            </a:r>
            <a:r>
              <a:rPr lang="pl-PL" sz="1600" dirty="0">
                <a:solidFill>
                  <a:srgbClr val="FFFFFF"/>
                </a:solidFill>
              </a:rPr>
              <a:t>kwasu siarkowego ze złóż </a:t>
            </a:r>
            <a:endParaRPr lang="pl-PL" sz="16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pl-PL" sz="1600" dirty="0" smtClean="0">
                <a:solidFill>
                  <a:srgbClr val="FFFFFF"/>
                </a:solidFill>
              </a:rPr>
              <a:t>o niskiej </a:t>
            </a:r>
            <a:r>
              <a:rPr lang="pl-PL" sz="1600" dirty="0">
                <a:solidFill>
                  <a:srgbClr val="FFFFFF"/>
                </a:solidFill>
              </a:rPr>
              <a:t>zawartości metanu, </a:t>
            </a:r>
            <a:endParaRPr lang="pl-PL" sz="16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pl-PL" sz="1600" dirty="0" smtClean="0">
                <a:solidFill>
                  <a:srgbClr val="FFFFFF"/>
                </a:solidFill>
              </a:rPr>
              <a:t>a </a:t>
            </a:r>
            <a:r>
              <a:rPr lang="pl-PL" sz="1600" dirty="0">
                <a:solidFill>
                  <a:srgbClr val="FFFFFF"/>
                </a:solidFill>
              </a:rPr>
              <a:t>dużej siarkowodoru.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2" name="Group 13"/>
          <p:cNvGrpSpPr>
            <a:grpSpLocks/>
          </p:cNvGrpSpPr>
          <p:nvPr/>
        </p:nvGrpSpPr>
        <p:grpSpPr bwMode="auto">
          <a:xfrm>
            <a:off x="260350" y="6526213"/>
            <a:ext cx="4481513" cy="250825"/>
            <a:chOff x="259784" y="6526579"/>
            <a:chExt cx="4481336" cy="250245"/>
          </a:xfrm>
        </p:grpSpPr>
        <p:sp>
          <p:nvSpPr>
            <p:cNvPr id="9" name="Rectangle 8"/>
            <p:cNvSpPr/>
            <p:nvPr/>
          </p:nvSpPr>
          <p:spPr>
            <a:xfrm>
              <a:off x="259784" y="6526579"/>
              <a:ext cx="860391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Jakaś stopka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9556" y="6526579"/>
              <a:ext cx="468294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47230" y="6526579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nazwisko prowadzącego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tytuł imprezy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7816850" cy="685800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158750"/>
            <a:ext cx="781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3600">
                <a:solidFill>
                  <a:srgbClr val="FFFFFF"/>
                </a:solidFill>
              </a:rPr>
              <a:t>WIP dla PGNiG Termika 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46225" y="2601386"/>
            <a:ext cx="1463675" cy="5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 dirty="0">
                <a:solidFill>
                  <a:schemeClr val="bg1"/>
                </a:solidFill>
              </a:rPr>
              <a:t>N-</a:t>
            </a:r>
            <a:r>
              <a:rPr lang="en-US" sz="3200" b="1" dirty="0" err="1">
                <a:solidFill>
                  <a:schemeClr val="bg1"/>
                </a:solidFill>
              </a:rPr>
              <a:t>ergia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09900" y="2685524"/>
            <a:ext cx="37946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firma </a:t>
            </a:r>
            <a:r>
              <a:rPr lang="en-US" sz="1600" dirty="0" err="1">
                <a:solidFill>
                  <a:srgbClr val="FFFFFF"/>
                </a:solidFill>
              </a:rPr>
              <a:t>oferuje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odazotowanie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spalin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dla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małych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średnich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kotłów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węglowych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rusztowych</a:t>
            </a:r>
            <a:r>
              <a:rPr lang="en-US" sz="1600" dirty="0">
                <a:solidFill>
                  <a:srgbClr val="FFFFFF"/>
                </a:solidFill>
              </a:rPr>
              <a:t> (WR, OR) </a:t>
            </a:r>
            <a:r>
              <a:rPr lang="en-US" sz="1600" dirty="0" err="1">
                <a:solidFill>
                  <a:srgbClr val="FFFFFF"/>
                </a:solidFill>
              </a:rPr>
              <a:t>oraz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pyłowych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endParaRPr lang="en-US" sz="16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typu</a:t>
            </a:r>
            <a:r>
              <a:rPr lang="en-US" sz="1600" dirty="0">
                <a:solidFill>
                  <a:srgbClr val="FFFFFF"/>
                </a:solidFill>
              </a:rPr>
              <a:t> WP-120</a:t>
            </a:r>
            <a:r>
              <a:rPr lang="en-US" sz="1600" dirty="0" smtClean="0">
                <a:solidFill>
                  <a:srgbClr val="FFFFFF"/>
                </a:solidFill>
              </a:rPr>
              <a:t>).</a:t>
            </a:r>
            <a:endParaRPr lang="pl-PL" sz="16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63500" y="903288"/>
            <a:ext cx="6143707" cy="314325"/>
            <a:chOff x="-63500" y="903288"/>
            <a:chExt cx="6143707" cy="31432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-63500" y="935038"/>
              <a:ext cx="6143707" cy="282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222250" y="903288"/>
              <a:ext cx="56832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b="1" spc="300" dirty="0" err="1"/>
                <a:t>Pomysł</a:t>
              </a:r>
              <a:r>
                <a:rPr lang="en-US" sz="1400" b="1" spc="300" dirty="0"/>
                <a:t> </a:t>
              </a:r>
              <a:r>
                <a:rPr lang="en-US" sz="1400" b="1" spc="300" dirty="0" err="1"/>
                <a:t>już</a:t>
              </a:r>
              <a:r>
                <a:rPr lang="en-US" sz="1400" b="1" spc="300" dirty="0"/>
                <a:t> </a:t>
              </a:r>
              <a:r>
                <a:rPr lang="en-US" sz="1400" b="1" spc="300" dirty="0" err="1"/>
                <a:t>przygotowywany</a:t>
              </a:r>
              <a:r>
                <a:rPr lang="en-US" sz="1400" b="1" spc="300" dirty="0"/>
                <a:t> </a:t>
              </a:r>
              <a:r>
                <a:rPr lang="en-US" sz="1400" b="1" spc="300" dirty="0" smtClean="0"/>
                <a:t>do </a:t>
              </a:r>
              <a:r>
                <a:rPr lang="en-US" sz="1400" b="1" spc="300" dirty="0" err="1"/>
                <a:t>wdrożenia</a:t>
              </a:r>
              <a:r>
                <a:rPr lang="en-US" sz="1400" b="1" spc="300" dirty="0"/>
                <a:t> </a:t>
              </a:r>
              <a:endParaRPr lang="en-US" sz="1400" b="1" spc="300" dirty="0" smtClean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61869" y="1180584"/>
            <a:ext cx="24463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 spc="300" dirty="0" err="1">
                <a:solidFill>
                  <a:srgbClr val="FFFFFF"/>
                </a:solidFill>
              </a:rPr>
              <a:t>przez</a:t>
            </a:r>
            <a:r>
              <a:rPr lang="en-US" sz="1400" b="1" spc="300" dirty="0">
                <a:solidFill>
                  <a:srgbClr val="FFFFFF"/>
                </a:solidFill>
              </a:rPr>
              <a:t> </a:t>
            </a:r>
            <a:r>
              <a:rPr lang="en-US" sz="1400" b="1" spc="300" dirty="0" err="1">
                <a:solidFill>
                  <a:srgbClr val="FFFFFF"/>
                </a:solidFill>
              </a:rPr>
              <a:t>PGNiG</a:t>
            </a:r>
            <a:r>
              <a:rPr lang="en-US" sz="1400" b="1" spc="300" dirty="0">
                <a:solidFill>
                  <a:srgbClr val="FFFFFF"/>
                </a:solidFill>
              </a:rPr>
              <a:t> </a:t>
            </a:r>
            <a:r>
              <a:rPr lang="en-US" sz="1400" b="1" spc="300" dirty="0" err="1">
                <a:solidFill>
                  <a:srgbClr val="FFFFFF"/>
                </a:solidFill>
              </a:rPr>
              <a:t>Termika</a:t>
            </a:r>
            <a:endParaRPr lang="en-US" sz="1400" b="1" spc="3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9900" y="3901279"/>
            <a:ext cx="347133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 err="1" smtClean="0">
                <a:solidFill>
                  <a:srgbClr val="FFFFFF"/>
                </a:solidFill>
              </a:rPr>
              <a:t>Innowacyjność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polega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na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tym</a:t>
            </a:r>
            <a:r>
              <a:rPr lang="en-US" dirty="0">
                <a:solidFill>
                  <a:srgbClr val="FFFFFF"/>
                </a:solidFill>
              </a:rPr>
              <a:t>, </a:t>
            </a:r>
            <a:endParaRPr lang="en-US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en-US" dirty="0" err="1" smtClean="0">
                <a:solidFill>
                  <a:srgbClr val="FFFFFF"/>
                </a:solidFill>
              </a:rPr>
              <a:t>że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dysze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wtryskujące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mocznik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podążają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optymalnym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oknem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temperaturowym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zapewniającym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efektywny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przebieg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procesu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odazotowania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51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6" name="Group 13"/>
          <p:cNvGrpSpPr>
            <a:grpSpLocks/>
          </p:cNvGrpSpPr>
          <p:nvPr/>
        </p:nvGrpSpPr>
        <p:grpSpPr bwMode="auto">
          <a:xfrm>
            <a:off x="260350" y="6526213"/>
            <a:ext cx="4481513" cy="250825"/>
            <a:chOff x="259784" y="6526579"/>
            <a:chExt cx="4481336" cy="250245"/>
          </a:xfrm>
        </p:grpSpPr>
        <p:sp>
          <p:nvSpPr>
            <p:cNvPr id="9" name="Rectangle 8"/>
            <p:cNvSpPr/>
            <p:nvPr/>
          </p:nvSpPr>
          <p:spPr>
            <a:xfrm>
              <a:off x="259784" y="6526579"/>
              <a:ext cx="860391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Jakaś stopka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9556" y="6526579"/>
              <a:ext cx="468294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47230" y="6526579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nazwisko prowadzącego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tytuł imprezy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7816850" cy="685800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538288"/>
            <a:ext cx="781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bg1"/>
                </a:solidFill>
              </a:rPr>
              <a:t>OPEN INNOVATIONS II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2184400"/>
            <a:ext cx="781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bg1"/>
                </a:solidFill>
              </a:rPr>
              <a:t>Młodzi Innowacyjni dla PGNiG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39888" y="3030538"/>
            <a:ext cx="3889375" cy="585787"/>
            <a:chOff x="1639342" y="3031117"/>
            <a:chExt cx="3889200" cy="584776"/>
          </a:xfrm>
        </p:grpSpPr>
        <p:sp>
          <p:nvSpPr>
            <p:cNvPr id="21518" name="TextBox 12"/>
            <p:cNvSpPr txBox="1">
              <a:spLocks noChangeArrowheads="1"/>
            </p:cNvSpPr>
            <p:nvPr/>
          </p:nvSpPr>
          <p:spPr bwMode="auto">
            <a:xfrm>
              <a:off x="1639342" y="3031117"/>
              <a:ext cx="212142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3200" b="1">
                  <a:solidFill>
                    <a:schemeClr val="bg1"/>
                  </a:solidFill>
                </a:rPr>
                <a:t>Kiedy?</a:t>
              </a:r>
            </a:p>
          </p:txBody>
        </p:sp>
        <p:sp>
          <p:nvSpPr>
            <p:cNvPr id="21519" name="TextBox 14"/>
            <p:cNvSpPr txBox="1">
              <a:spLocks noChangeArrowheads="1"/>
            </p:cNvSpPr>
            <p:nvPr/>
          </p:nvSpPr>
          <p:spPr bwMode="auto">
            <a:xfrm>
              <a:off x="3891654" y="3256894"/>
              <a:ext cx="16368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</a:rPr>
                <a:t>wrzesień 2015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639888" y="3616325"/>
            <a:ext cx="4537075" cy="584200"/>
            <a:chOff x="1120775" y="5026993"/>
            <a:chExt cx="4537782" cy="584776"/>
          </a:xfrm>
        </p:grpSpPr>
        <p:sp>
          <p:nvSpPr>
            <p:cNvPr id="21516" name="TextBox 16"/>
            <p:cNvSpPr txBox="1">
              <a:spLocks noChangeArrowheads="1"/>
            </p:cNvSpPr>
            <p:nvPr/>
          </p:nvSpPr>
          <p:spPr bwMode="auto">
            <a:xfrm>
              <a:off x="1120775" y="5026993"/>
              <a:ext cx="212142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3200" b="1">
                  <a:solidFill>
                    <a:schemeClr val="bg1"/>
                  </a:solidFill>
                </a:rPr>
                <a:t>Kto?</a:t>
              </a:r>
            </a:p>
          </p:txBody>
        </p:sp>
        <p:sp>
          <p:nvSpPr>
            <p:cNvPr id="21517" name="TextBox 17"/>
            <p:cNvSpPr txBox="1">
              <a:spLocks noChangeArrowheads="1"/>
            </p:cNvSpPr>
            <p:nvPr/>
          </p:nvSpPr>
          <p:spPr bwMode="auto">
            <a:xfrm>
              <a:off x="3373087" y="5232438"/>
              <a:ext cx="22854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</a:rPr>
                <a:t>Studenci, absolwenci?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39888" y="4200523"/>
            <a:ext cx="6068510" cy="2347200"/>
            <a:chOff x="1639342" y="4200669"/>
            <a:chExt cx="6068349" cy="2346926"/>
          </a:xfrm>
        </p:grpSpPr>
        <p:sp>
          <p:nvSpPr>
            <p:cNvPr id="21514" name="TextBox 19"/>
            <p:cNvSpPr txBox="1">
              <a:spLocks noChangeArrowheads="1"/>
            </p:cNvSpPr>
            <p:nvPr/>
          </p:nvSpPr>
          <p:spPr bwMode="auto">
            <a:xfrm>
              <a:off x="1639342" y="4200669"/>
              <a:ext cx="212142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3200" b="1">
                  <a:solidFill>
                    <a:schemeClr val="bg1"/>
                  </a:solidFill>
                </a:rPr>
                <a:t>I nagroda:</a:t>
              </a:r>
            </a:p>
          </p:txBody>
        </p:sp>
        <p:sp>
          <p:nvSpPr>
            <p:cNvPr id="21515" name="TextBox 20"/>
            <p:cNvSpPr txBox="1">
              <a:spLocks noChangeArrowheads="1"/>
            </p:cNvSpPr>
            <p:nvPr/>
          </p:nvSpPr>
          <p:spPr bwMode="auto">
            <a:xfrm>
              <a:off x="3922900" y="4978118"/>
              <a:ext cx="3784791" cy="156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l-PL" sz="1600" dirty="0">
                  <a:solidFill>
                    <a:srgbClr val="FFFFFF"/>
                  </a:solidFill>
                </a:rPr>
                <a:t>Możliwości wytworzenia </a:t>
              </a:r>
              <a:r>
                <a:rPr lang="pl-PL" sz="1600" dirty="0" err="1">
                  <a:solidFill>
                    <a:srgbClr val="FFFFFF"/>
                  </a:solidFill>
                </a:rPr>
                <a:t>propantów</a:t>
              </a:r>
              <a:r>
                <a:rPr lang="pl-PL" sz="1600" dirty="0">
                  <a:solidFill>
                    <a:srgbClr val="FFFFFF"/>
                  </a:solidFill>
                </a:rPr>
                <a:t> o bardzo wysokiej porowatości (do 60%). Pozwala to na swobodny przepływ gazu przez wnętrze </a:t>
              </a:r>
              <a:r>
                <a:rPr lang="pl-PL" sz="1600" dirty="0" err="1">
                  <a:solidFill>
                    <a:srgbClr val="FFFFFF"/>
                  </a:solidFill>
                </a:rPr>
                <a:t>propantów</a:t>
              </a:r>
              <a:r>
                <a:rPr lang="pl-PL" sz="1600" dirty="0">
                  <a:solidFill>
                    <a:srgbClr val="FFFFFF"/>
                  </a:solidFill>
                </a:rPr>
                <a:t>, a więc stwarza możliwość wyższego stopnia </a:t>
              </a:r>
              <a:r>
                <a:rPr lang="pl-PL" sz="1600" dirty="0" err="1">
                  <a:solidFill>
                    <a:srgbClr val="FFFFFF"/>
                  </a:solidFill>
                </a:rPr>
                <a:t>sczerpania</a:t>
              </a:r>
              <a:r>
                <a:rPr lang="pl-PL" sz="1600" dirty="0">
                  <a:solidFill>
                    <a:srgbClr val="FFFFFF"/>
                  </a:solidFill>
                </a:rPr>
                <a:t> złoża</a:t>
              </a:r>
              <a:r>
                <a:rPr lang="pl-PL" sz="1600" dirty="0" smtClean="0">
                  <a:solidFill>
                    <a:srgbClr val="FFFFFF"/>
                  </a:solidFill>
                </a:rPr>
                <a:t>.</a:t>
              </a:r>
              <a:endParaRPr lang="pl-PL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 descr="#6463_2016 PGNiG Plakat Młodzi innowacyjni [MG] w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22" y="2704004"/>
            <a:ext cx="7309556" cy="812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556" y="3110090"/>
            <a:ext cx="2751666" cy="743266"/>
          </a:xfrm>
          <a:prstGeom prst="rect">
            <a:avLst/>
          </a:prstGeom>
        </p:spPr>
      </p:pic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54" y="2194776"/>
            <a:ext cx="173318" cy="714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194" y="2194776"/>
            <a:ext cx="628277" cy="714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393" y="2194776"/>
            <a:ext cx="628277" cy="714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658" y="2173111"/>
            <a:ext cx="736600" cy="73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863" y="2194776"/>
            <a:ext cx="714936" cy="714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799" y="2173111"/>
            <a:ext cx="714936" cy="714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2492" y="2173111"/>
            <a:ext cx="563283" cy="714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2353" y="2173111"/>
            <a:ext cx="454959" cy="714935"/>
          </a:xfrm>
          <a:prstGeom prst="rect">
            <a:avLst/>
          </a:prstGeom>
        </p:spPr>
      </p:pic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4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1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49449" y="1031875"/>
            <a:ext cx="5446712" cy="458526"/>
            <a:chOff x="-1949449" y="1031875"/>
            <a:chExt cx="5446712" cy="45852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-1949449" y="1031875"/>
              <a:ext cx="5446712" cy="45852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175" y="1162932"/>
              <a:ext cx="2349500" cy="254000"/>
            </a:xfrm>
            <a:prstGeom prst="rect">
              <a:avLst/>
            </a:prstGeom>
          </p:spPr>
        </p:pic>
      </p:grpSp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396875" y="947738"/>
            <a:ext cx="9794875" cy="15875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61963" y="193323"/>
            <a:ext cx="19459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00223F"/>
                </a:solidFill>
              </a:rPr>
              <a:t>Wyzwania</a:t>
            </a:r>
            <a:endParaRPr lang="en-US" sz="3200" b="1" dirty="0">
              <a:solidFill>
                <a:srgbClr val="00223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589" y="4542589"/>
            <a:ext cx="1139252" cy="1874253"/>
          </a:xfrm>
          <a:prstGeom prst="rect">
            <a:avLst/>
          </a:prstGeom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019175" y="2306638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Przełomy technologiczne – paliwa przyszłości (czy będzie nim wodór?)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019175" y="2602929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Zastępowanie tradycyjnych źródeł energii przez OZE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019175" y="2899220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Presja na dekarbonizację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019175" y="3195511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Preferencje dla energetyki odnawialnej kosztem energetyki tradycyjnej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019175" y="3491802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Potrzeba magazynowania energii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019175" y="3788094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Zwiększenie podaży gazu w skali globalnej</a:t>
            </a:r>
            <a:endParaRPr lang="pl-PL" sz="1400" dirty="0">
              <a:solidFill>
                <a:srgbClr val="00223F"/>
              </a:solidFill>
            </a:endParaRPr>
          </a:p>
        </p:txBody>
      </p:sp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1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2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1949449" y="1031875"/>
            <a:ext cx="5446712" cy="458526"/>
            <a:chOff x="-1949449" y="1031875"/>
            <a:chExt cx="5446712" cy="458526"/>
          </a:xfrm>
        </p:grpSpPr>
        <p:sp>
          <p:nvSpPr>
            <p:cNvPr id="31" name="Rectangle 30"/>
            <p:cNvSpPr/>
            <p:nvPr/>
          </p:nvSpPr>
          <p:spPr bwMode="auto">
            <a:xfrm>
              <a:off x="-1949449" y="1031875"/>
              <a:ext cx="5446712" cy="45852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175" y="1162932"/>
              <a:ext cx="2349500" cy="254000"/>
            </a:xfrm>
            <a:prstGeom prst="rect">
              <a:avLst/>
            </a:prstGeom>
          </p:spPr>
        </p:pic>
      </p:grpSp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396875" y="947738"/>
            <a:ext cx="9794875" cy="15875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61963" y="193323"/>
            <a:ext cx="259558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200" b="1" dirty="0" err="1" smtClean="0">
                <a:solidFill>
                  <a:srgbClr val="00223F"/>
                </a:solidFill>
              </a:rPr>
              <a:t>PGNiG</a:t>
            </a:r>
            <a:r>
              <a:rPr lang="pl-PL" sz="3200" b="1" dirty="0" smtClean="0">
                <a:solidFill>
                  <a:srgbClr val="00223F"/>
                </a:solidFill>
              </a:rPr>
              <a:t> za 5 lat</a:t>
            </a:r>
            <a:endParaRPr lang="en-US" sz="3200" b="1" dirty="0">
              <a:solidFill>
                <a:srgbClr val="00223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681" y="4374146"/>
            <a:ext cx="2387528" cy="2523958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19175" y="2306638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Jesteśmy g</a:t>
            </a:r>
            <a:r>
              <a:rPr lang="en-US" sz="1400" dirty="0" err="1" smtClean="0">
                <a:solidFill>
                  <a:srgbClr val="00223F"/>
                </a:solidFill>
              </a:rPr>
              <a:t>otowi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na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przełomy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technologiczne</a:t>
            </a:r>
            <a:endParaRPr lang="en-US" sz="1400" dirty="0" smtClean="0">
              <a:solidFill>
                <a:srgbClr val="00223F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19175" y="2609030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Odnosimy sukcesy w magazynowaniu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energi</a:t>
            </a:r>
            <a:r>
              <a:rPr lang="pl-PL" sz="1400" dirty="0" smtClean="0">
                <a:solidFill>
                  <a:srgbClr val="00223F"/>
                </a:solidFill>
              </a:rPr>
              <a:t>i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19175" y="2911422"/>
            <a:ext cx="7015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en-US" sz="1400" dirty="0" err="1" smtClean="0">
                <a:solidFill>
                  <a:srgbClr val="00223F"/>
                </a:solidFill>
              </a:rPr>
              <a:t>Oferujemy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atrakcyjne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usługi</a:t>
            </a:r>
            <a:r>
              <a:rPr lang="en-US" sz="1400" dirty="0" smtClean="0">
                <a:solidFill>
                  <a:srgbClr val="00223F"/>
                </a:solidFill>
              </a:rPr>
              <a:t> w </a:t>
            </a:r>
            <a:r>
              <a:rPr lang="en-US" sz="1400" dirty="0" err="1" smtClean="0">
                <a:solidFill>
                  <a:srgbClr val="00223F"/>
                </a:solidFill>
              </a:rPr>
              <a:t>zakresie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poszukiwania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węglowodorów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klientom</a:t>
            </a:r>
            <a:r>
              <a:rPr lang="en-US" sz="1400" dirty="0">
                <a:solidFill>
                  <a:srgbClr val="00223F"/>
                </a:solidFill>
              </a:rPr>
              <a:t/>
            </a:r>
            <a:br>
              <a:rPr lang="en-US" sz="1400" dirty="0">
                <a:solidFill>
                  <a:srgbClr val="00223F"/>
                </a:solidFill>
              </a:rPr>
            </a:br>
            <a:r>
              <a:rPr lang="en-US" sz="1400" dirty="0" err="1" smtClean="0">
                <a:solidFill>
                  <a:srgbClr val="00223F"/>
                </a:solidFill>
              </a:rPr>
              <a:t>na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całym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świecie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endParaRPr lang="pl-PL" sz="1400" dirty="0" smtClean="0">
              <a:solidFill>
                <a:srgbClr val="00223F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019175" y="3429257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pl-PL" sz="1400" dirty="0" smtClean="0">
                <a:solidFill>
                  <a:srgbClr val="00223F"/>
                </a:solidFill>
              </a:rPr>
              <a:t>Posiadamy nowe modele biznesowe w zakresie energii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endParaRPr lang="pl-PL" sz="1400" dirty="0" smtClean="0">
              <a:solidFill>
                <a:srgbClr val="00223F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019175" y="3731650"/>
            <a:ext cx="70151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FF6600"/>
              </a:buClr>
              <a:buFont typeface="Arial"/>
              <a:buChar char="•"/>
            </a:pPr>
            <a:r>
              <a:rPr lang="en-US" sz="1400" dirty="0" err="1" smtClean="0">
                <a:solidFill>
                  <a:srgbClr val="00223F"/>
                </a:solidFill>
              </a:rPr>
              <a:t>Osiągnęliśmy</a:t>
            </a:r>
            <a:r>
              <a:rPr lang="en-US" sz="1400" dirty="0" smtClean="0">
                <a:solidFill>
                  <a:srgbClr val="00223F"/>
                </a:solidFill>
              </a:rPr>
              <a:t> „excellence” w </a:t>
            </a:r>
            <a:r>
              <a:rPr lang="en-US" sz="1400" dirty="0" err="1" smtClean="0">
                <a:solidFill>
                  <a:srgbClr val="00223F"/>
                </a:solidFill>
              </a:rPr>
              <a:t>zakresie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obsługi</a:t>
            </a:r>
            <a:r>
              <a:rPr lang="en-US" sz="1400" dirty="0" smtClean="0">
                <a:solidFill>
                  <a:srgbClr val="00223F"/>
                </a:solidFill>
              </a:rPr>
              <a:t> </a:t>
            </a:r>
            <a:r>
              <a:rPr lang="en-US" sz="1400" dirty="0" err="1" smtClean="0">
                <a:solidFill>
                  <a:srgbClr val="00223F"/>
                </a:solidFill>
              </a:rPr>
              <a:t>klienta</a:t>
            </a:r>
            <a:endParaRPr lang="pl-PL" sz="1400" dirty="0">
              <a:solidFill>
                <a:srgbClr val="00223F"/>
              </a:solidFill>
            </a:endParaRPr>
          </a:p>
        </p:txBody>
      </p: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2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5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49449" y="1031875"/>
            <a:ext cx="5446712" cy="458526"/>
            <a:chOff x="-1949449" y="1031875"/>
            <a:chExt cx="5446712" cy="458526"/>
          </a:xfrm>
        </p:grpSpPr>
        <p:sp>
          <p:nvSpPr>
            <p:cNvPr id="22" name="Rectangle 21"/>
            <p:cNvSpPr/>
            <p:nvPr/>
          </p:nvSpPr>
          <p:spPr bwMode="auto">
            <a:xfrm>
              <a:off x="-1949449" y="1031875"/>
              <a:ext cx="5446712" cy="45852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175" y="1162932"/>
              <a:ext cx="2349500" cy="254000"/>
            </a:xfrm>
            <a:prstGeom prst="rect">
              <a:avLst/>
            </a:prstGeom>
          </p:spPr>
        </p:pic>
      </p:grpSp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396875" y="947738"/>
            <a:ext cx="9794875" cy="15875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61963" y="193323"/>
            <a:ext cx="278814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200" b="1" dirty="0" smtClean="0"/>
              <a:t>Strategia B+R+I</a:t>
            </a:r>
            <a:endParaRPr lang="en-US" sz="3200" b="1" dirty="0">
              <a:solidFill>
                <a:srgbClr val="00223F"/>
              </a:solidFill>
            </a:endParaRP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3357786" y="99308"/>
            <a:ext cx="30850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000" b="1" dirty="0" smtClean="0"/>
              <a:t>obliczona na wydatki rzędu </a:t>
            </a:r>
          </a:p>
          <a:p>
            <a:r>
              <a:rPr lang="pl-PL" sz="2000" b="1" dirty="0" smtClean="0"/>
              <a:t>340 mln zł rocznie</a:t>
            </a:r>
            <a:br>
              <a:rPr lang="pl-PL" sz="2000" b="1" dirty="0" smtClean="0"/>
            </a:br>
            <a:endParaRPr lang="en-US" sz="2000" b="1" dirty="0">
              <a:solidFill>
                <a:srgbClr val="00223F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19175" y="2239698"/>
            <a:ext cx="7015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000" b="1" dirty="0" smtClean="0"/>
              <a:t>Kiedy? </a:t>
            </a:r>
            <a:r>
              <a:rPr lang="pl-PL" sz="1400" dirty="0" smtClean="0"/>
              <a:t>do września 2016 r.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19175" y="2673278"/>
            <a:ext cx="7015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000" b="1" dirty="0" smtClean="0"/>
              <a:t>Co? </a:t>
            </a:r>
            <a:endParaRPr lang="pl-PL" sz="1400" dirty="0"/>
          </a:p>
        </p:txBody>
      </p:sp>
      <p:sp>
        <p:nvSpPr>
          <p:cNvPr id="2" name="Rectangle 1"/>
          <p:cNvSpPr/>
          <p:nvPr/>
        </p:nvSpPr>
        <p:spPr>
          <a:xfrm>
            <a:off x="1052779" y="3002980"/>
            <a:ext cx="5738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400" dirty="0" smtClean="0"/>
              <a:t>Bardziej intensywna współpraca ze światem nauki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52779" y="3310757"/>
            <a:ext cx="5738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400" dirty="0" smtClean="0"/>
              <a:t>Presja na komercjalizację wyników badań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52779" y="3618534"/>
            <a:ext cx="5738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400" dirty="0" smtClean="0"/>
              <a:t>Współpraca z </a:t>
            </a:r>
            <a:r>
              <a:rPr lang="pl-PL" sz="1400" dirty="0" err="1" smtClean="0"/>
              <a:t>laboratorami</a:t>
            </a:r>
            <a:r>
              <a:rPr lang="pl-PL" sz="1400" dirty="0" smtClean="0"/>
              <a:t> naukowymi na całym świecie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52779" y="3926311"/>
            <a:ext cx="5738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400" dirty="0" smtClean="0"/>
              <a:t>Współpraca i inwestycje w start-</a:t>
            </a:r>
            <a:r>
              <a:rPr lang="pl-PL" sz="1400" dirty="0" err="1" smtClean="0"/>
              <a:t>upy</a:t>
            </a:r>
            <a:r>
              <a:rPr lang="pl-PL" sz="1400" dirty="0" smtClean="0"/>
              <a:t> w zakresie energii i obsługi klienta</a:t>
            </a:r>
            <a:endParaRPr lang="pl-PL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438" y="3993889"/>
            <a:ext cx="520530" cy="2195690"/>
          </a:xfrm>
          <a:prstGeom prst="rect">
            <a:avLst/>
          </a:prstGeom>
        </p:spPr>
      </p:pic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6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4" grpId="1"/>
      <p:bldP spid="2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49449" y="1031875"/>
            <a:ext cx="5446712" cy="458526"/>
            <a:chOff x="-1949449" y="1031875"/>
            <a:chExt cx="5446712" cy="458526"/>
          </a:xfrm>
        </p:grpSpPr>
        <p:sp>
          <p:nvSpPr>
            <p:cNvPr id="28" name="Rectangle 27"/>
            <p:cNvSpPr/>
            <p:nvPr/>
          </p:nvSpPr>
          <p:spPr bwMode="auto">
            <a:xfrm>
              <a:off x="-1949449" y="1031875"/>
              <a:ext cx="5446712" cy="45852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175" y="1162932"/>
              <a:ext cx="2349500" cy="254000"/>
            </a:xfrm>
            <a:prstGeom prst="rect">
              <a:avLst/>
            </a:prstGeom>
          </p:spPr>
        </p:pic>
      </p:grpSp>
      <p:pic>
        <p:nvPicPr>
          <p:cNvPr id="21505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396875" y="947738"/>
            <a:ext cx="9794875" cy="15875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61963" y="193323"/>
            <a:ext cx="68303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200" dirty="0" smtClean="0"/>
              <a:t>Stworzenie </a:t>
            </a:r>
            <a:r>
              <a:rPr lang="pl-PL" sz="3200" b="1" dirty="0" err="1" smtClean="0"/>
              <a:t>Corporate</a:t>
            </a:r>
            <a:r>
              <a:rPr lang="pl-PL" sz="3200" b="1" dirty="0" smtClean="0"/>
              <a:t> Venture Capital</a:t>
            </a:r>
            <a:endParaRPr lang="en-US" sz="3200" b="1" dirty="0">
              <a:solidFill>
                <a:srgbClr val="00223F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019175" y="2423141"/>
            <a:ext cx="7015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000" b="1" dirty="0" smtClean="0"/>
              <a:t>Pierwsza inwestycja w </a:t>
            </a:r>
            <a:r>
              <a:rPr lang="pl-PL" sz="2000" b="1" dirty="0" err="1" smtClean="0"/>
              <a:t>startup</a:t>
            </a:r>
            <a:r>
              <a:rPr lang="pl-PL" sz="2000" b="1" dirty="0" smtClean="0"/>
              <a:t>: </a:t>
            </a:r>
            <a:r>
              <a:rPr lang="pl-PL" sz="1400" dirty="0" smtClean="0"/>
              <a:t>do połowy listopada 2016 r.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19175" y="2856721"/>
            <a:ext cx="70151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000" b="1" dirty="0" smtClean="0"/>
              <a:t>Cel: </a:t>
            </a:r>
            <a:r>
              <a:rPr lang="pl-PL" sz="1400" dirty="0" smtClean="0"/>
              <a:t>pozyskanie innowacyjnych pomysłów biznesowych w obszarze energii oraz obsługi klienta poprzez inwestowanie w </a:t>
            </a:r>
            <a:r>
              <a:rPr lang="pl-PL" sz="1400" dirty="0" err="1" smtClean="0"/>
              <a:t>startupy</a:t>
            </a:r>
            <a:endParaRPr lang="pl-PL" sz="1400" dirty="0" smtClean="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019175" y="3536522"/>
            <a:ext cx="7015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000" b="1" dirty="0" smtClean="0"/>
              <a:t>Metoda: </a:t>
            </a:r>
            <a:r>
              <a:rPr lang="pl-PL" sz="1400" dirty="0" smtClean="0"/>
              <a:t>współpraca z ekosystemem wspierającym </a:t>
            </a:r>
            <a:r>
              <a:rPr lang="pl-PL" sz="1400" dirty="0" err="1" smtClean="0"/>
              <a:t>startupy</a:t>
            </a:r>
            <a:r>
              <a:rPr lang="pl-PL" sz="1400" dirty="0" smtClean="0"/>
              <a:t>. Pomogą nam zrobić </a:t>
            </a:r>
            <a:r>
              <a:rPr lang="pl-PL" sz="1400" dirty="0" err="1" smtClean="0"/>
              <a:t>scouting</a:t>
            </a:r>
            <a:r>
              <a:rPr lang="pl-PL" sz="1400" dirty="0" smtClean="0"/>
              <a:t> i screening setek projektów. Zainwestujemy w kilkanaście najlepszych, które posiadają już produkt (ew. prototyp) i potrzebują kapitału na dalszy rozwój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120775" y="4796023"/>
            <a:ext cx="5837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l-PL" sz="2400" b="1" dirty="0" err="1" smtClean="0">
                <a:solidFill>
                  <a:srgbClr val="FF6600"/>
                </a:solidFill>
              </a:rPr>
              <a:t>PGNiG</a:t>
            </a:r>
            <a:r>
              <a:rPr lang="pl-PL" sz="2400" b="1" dirty="0" smtClean="0">
                <a:solidFill>
                  <a:srgbClr val="FF6600"/>
                </a:solidFill>
              </a:rPr>
              <a:t> oferuje kapitał </a:t>
            </a:r>
          </a:p>
          <a:p>
            <a:pPr algn="r"/>
            <a:r>
              <a:rPr lang="pl-PL" b="1" dirty="0" smtClean="0">
                <a:solidFill>
                  <a:srgbClr val="00223F"/>
                </a:solidFill>
              </a:rPr>
              <a:t>ale również może być klientem </a:t>
            </a:r>
          </a:p>
          <a:p>
            <a:pPr algn="r"/>
            <a:r>
              <a:rPr lang="pl-PL" b="1" dirty="0" smtClean="0">
                <a:solidFill>
                  <a:srgbClr val="00223F"/>
                </a:solidFill>
              </a:rPr>
              <a:t>lub dać dostęp do swoich klientów.</a:t>
            </a:r>
            <a:endParaRPr lang="pl-PL" b="1" dirty="0">
              <a:solidFill>
                <a:srgbClr val="00223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76675" y="4986420"/>
            <a:ext cx="1050127" cy="758425"/>
            <a:chOff x="7076675" y="4986420"/>
            <a:chExt cx="1050127" cy="7584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6675" y="4986420"/>
              <a:ext cx="350042" cy="7584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alphaModFix amt="78000"/>
            </a:blip>
            <a:stretch>
              <a:fillRect/>
            </a:stretch>
          </p:blipFill>
          <p:spPr>
            <a:xfrm>
              <a:off x="7310037" y="4986420"/>
              <a:ext cx="350042" cy="75842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alphaModFix amt="36000"/>
            </a:blip>
            <a:stretch>
              <a:fillRect/>
            </a:stretch>
          </p:blipFill>
          <p:spPr>
            <a:xfrm>
              <a:off x="7543399" y="4986420"/>
              <a:ext cx="350042" cy="75842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alphaModFix amt="8000"/>
            </a:blip>
            <a:stretch>
              <a:fillRect/>
            </a:stretch>
          </p:blipFill>
          <p:spPr>
            <a:xfrm>
              <a:off x="7776760" y="4986420"/>
              <a:ext cx="350042" cy="758425"/>
            </a:xfrm>
            <a:prstGeom prst="rect">
              <a:avLst/>
            </a:prstGeom>
          </p:spPr>
        </p:pic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019175" y="1867875"/>
            <a:ext cx="7015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400" b="1" spc="300" dirty="0" smtClean="0">
                <a:solidFill>
                  <a:srgbClr val="FF6600"/>
                </a:solidFill>
              </a:rPr>
              <a:t>plany</a:t>
            </a:r>
            <a:endParaRPr lang="pl-PL" sz="1600" spc="300" dirty="0" smtClean="0">
              <a:solidFill>
                <a:srgbClr val="FF6600"/>
              </a:solidFill>
            </a:endParaRP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31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3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1"/>
      <p:bldP spid="26" grpId="1"/>
      <p:bldP spid="1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23"/>
          <p:cNvSpPr>
            <a:spLocks noChangeArrowheads="1"/>
          </p:cNvSpPr>
          <p:nvPr/>
        </p:nvSpPr>
        <p:spPr bwMode="auto">
          <a:xfrm>
            <a:off x="461963" y="392113"/>
            <a:ext cx="2245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rgbClr val="00223F"/>
                </a:solidFill>
              </a:rPr>
              <a:t>Projekt Blue </a:t>
            </a:r>
            <a:r>
              <a:rPr lang="pl-PL" sz="2400" b="1" dirty="0" err="1">
                <a:solidFill>
                  <a:srgbClr val="00223F"/>
                </a:solidFill>
              </a:rPr>
              <a:t>Gas</a:t>
            </a:r>
            <a:endParaRPr lang="en-US" sz="2400" b="1" dirty="0">
              <a:solidFill>
                <a:srgbClr val="00223F"/>
              </a:solidFill>
            </a:endParaRPr>
          </a:p>
        </p:txBody>
      </p:sp>
      <p:grpSp>
        <p:nvGrpSpPr>
          <p:cNvPr id="13319" name="Group 26"/>
          <p:cNvGrpSpPr>
            <a:grpSpLocks/>
          </p:cNvGrpSpPr>
          <p:nvPr/>
        </p:nvGrpSpPr>
        <p:grpSpPr bwMode="auto">
          <a:xfrm>
            <a:off x="-1949450" y="947738"/>
            <a:ext cx="11347450" cy="242887"/>
            <a:chOff x="-1948951" y="948315"/>
            <a:chExt cx="11346951" cy="242363"/>
          </a:xfrm>
        </p:grpSpPr>
        <p:sp>
          <p:nvSpPr>
            <p:cNvPr id="28" name="Rectangle 27"/>
            <p:cNvSpPr/>
            <p:nvPr/>
          </p:nvSpPr>
          <p:spPr>
            <a:xfrm>
              <a:off x="-1948951" y="1032270"/>
              <a:ext cx="9794444" cy="1584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96444" y="948315"/>
              <a:ext cx="9794444" cy="15840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62000" y="2612501"/>
            <a:ext cx="1409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1400" dirty="0"/>
              <a:t>15 projektów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62000" y="4230618"/>
            <a:ext cx="1852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 dirty="0"/>
              <a:t>3. Ochrona środowiska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2000" y="3978206"/>
            <a:ext cx="2709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 dirty="0"/>
              <a:t>2. Innowacyjne metody wydobycia  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62000" y="3727381"/>
            <a:ext cx="23825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 dirty="0"/>
              <a:t>1. Poszukiwanie gazu </a:t>
            </a:r>
            <a:r>
              <a:rPr lang="pl-PL" sz="1400" dirty="0" smtClean="0"/>
              <a:t>w Polsce</a:t>
            </a:r>
            <a:endParaRPr lang="pl-PL" sz="1400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62000" y="2358501"/>
            <a:ext cx="933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400" dirty="0"/>
              <a:t>150 mln zł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762000" y="5184328"/>
            <a:ext cx="5446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1400" dirty="0" smtClean="0">
                <a:solidFill>
                  <a:srgbClr val="00223F"/>
                </a:solidFill>
              </a:rPr>
              <a:t>1. Lepsza </a:t>
            </a:r>
            <a:r>
              <a:rPr lang="pl-PL" sz="1400" dirty="0">
                <a:solidFill>
                  <a:srgbClr val="00223F"/>
                </a:solidFill>
              </a:rPr>
              <a:t>identyfikacja pokładów gazu </a:t>
            </a:r>
            <a:r>
              <a:rPr lang="pl-PL" sz="1400" dirty="0" smtClean="0">
                <a:solidFill>
                  <a:srgbClr val="00223F"/>
                </a:solidFill>
              </a:rPr>
              <a:t>w Polsce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6752" y="2011191"/>
            <a:ext cx="5530848" cy="307777"/>
            <a:chOff x="666752" y="2248253"/>
            <a:chExt cx="5530848" cy="3077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762000" y="2260952"/>
              <a:ext cx="5435600" cy="634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752" y="2248253"/>
              <a:ext cx="2665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 smtClean="0"/>
                <a:t>PROJEKTY W LICZBACH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753" y="3378030"/>
            <a:ext cx="4673597" cy="308306"/>
            <a:chOff x="666753" y="3615092"/>
            <a:chExt cx="4673597" cy="30830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3615092"/>
              <a:ext cx="4578350" cy="5344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66753" y="3615621"/>
              <a:ext cx="177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 smtClean="0"/>
                <a:t>ZAKRES</a:t>
              </a:r>
              <a:endParaRPr lang="en-US" sz="1400" b="1" spc="3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6753" y="4854910"/>
            <a:ext cx="3879847" cy="307777"/>
            <a:chOff x="666753" y="5091972"/>
            <a:chExt cx="3879847" cy="3077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5096934"/>
              <a:ext cx="3784600" cy="381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66753" y="5091972"/>
              <a:ext cx="177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 smtClean="0"/>
                <a:t>EFEKTY</a:t>
              </a:r>
              <a:endParaRPr lang="en-US" sz="1400" b="1" spc="3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36352" y="1985791"/>
            <a:ext cx="4372500" cy="3686981"/>
            <a:chOff x="4192943" y="2222853"/>
            <a:chExt cx="4372500" cy="36869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2943" y="2222853"/>
              <a:ext cx="4372500" cy="368698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624917" y="5313668"/>
              <a:ext cx="3492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smtClean="0">
                  <a:solidFill>
                    <a:srgbClr val="FFFFFF"/>
                  </a:solidFill>
                </a:rPr>
                <a:t>ROZPOZNANIE POKŁADÓW GAZU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NOWE METODY WIERCEŃ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24917" y="2971899"/>
              <a:ext cx="3492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PROJEKTY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62000" y="5494354"/>
            <a:ext cx="3418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00223F"/>
                </a:solidFill>
              </a:rPr>
              <a:t>2. Wiercenia </a:t>
            </a:r>
            <a:r>
              <a:rPr lang="pl-PL" sz="1400" dirty="0">
                <a:solidFill>
                  <a:srgbClr val="00223F"/>
                </a:solidFill>
              </a:rPr>
              <a:t>tańsze, lepiej penetrujące złoże – wszystkie rodzaje wierceń</a:t>
            </a:r>
          </a:p>
        </p:txBody>
      </p:sp>
      <p:grpSp>
        <p:nvGrpSpPr>
          <p:cNvPr id="32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34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19" grpId="0"/>
      <p:bldP spid="52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3757" y="1349375"/>
            <a:ext cx="5056486" cy="505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89" y="3246437"/>
            <a:ext cx="2416344" cy="546100"/>
          </a:xfrm>
          <a:prstGeom prst="rect">
            <a:avLst/>
          </a:prstGeom>
        </p:spPr>
      </p:pic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48707" y="3240088"/>
            <a:ext cx="252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1400" b="1" spc="300" dirty="0" smtClean="0">
                <a:solidFill>
                  <a:srgbClr val="00223F"/>
                </a:solidFill>
                <a:latin typeface="+mj-lt"/>
              </a:rPr>
              <a:t>CBM </a:t>
            </a:r>
          </a:p>
          <a:p>
            <a:pPr lvl="1"/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-5 </a:t>
            </a:r>
            <a:r>
              <a:rPr lang="pl-PL" sz="1400" b="1" dirty="0" smtClean="0">
                <a:solidFill>
                  <a:srgbClr val="FF0000"/>
                </a:solidFill>
                <a:latin typeface="+mj-lt"/>
              </a:rPr>
              <a:t>mld 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400" b="1" baseline="30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633" y="2218266"/>
            <a:ext cx="2806700" cy="546100"/>
          </a:xfrm>
          <a:prstGeom prst="rect">
            <a:avLst/>
          </a:prstGeom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6561667" y="2262389"/>
            <a:ext cx="1862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r"/>
            <a:r>
              <a:rPr lang="en-US" sz="1400" b="1" dirty="0">
                <a:solidFill>
                  <a:srgbClr val="00223F"/>
                </a:solidFill>
                <a:latin typeface="+mj-lt"/>
              </a:rPr>
              <a:t>CBM</a:t>
            </a:r>
          </a:p>
          <a:p>
            <a:pPr lvl="1" algn="r"/>
            <a:r>
              <a:rPr lang="en-US" sz="1400" b="1" dirty="0">
                <a:solidFill>
                  <a:srgbClr val="FF0000"/>
                </a:solidFill>
                <a:latin typeface="+mj-lt"/>
              </a:rPr>
              <a:t>12-15 </a:t>
            </a:r>
            <a:r>
              <a:rPr lang="pl-PL" sz="1400" b="1" dirty="0" smtClean="0">
                <a:solidFill>
                  <a:srgbClr val="FF0000"/>
                </a:solidFill>
                <a:latin typeface="+mj-lt"/>
              </a:rPr>
              <a:t>mld 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400" b="1" baseline="30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462" y="3763308"/>
            <a:ext cx="2806700" cy="546100"/>
          </a:xfrm>
          <a:prstGeom prst="rect">
            <a:avLst/>
          </a:prstGeom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5839768" y="3796771"/>
            <a:ext cx="252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r"/>
            <a:r>
              <a:rPr lang="pl-PL" sz="1400" b="1" dirty="0">
                <a:solidFill>
                  <a:srgbClr val="00223F"/>
                </a:solidFill>
                <a:latin typeface="+mj-lt"/>
              </a:rPr>
              <a:t>CBM</a:t>
            </a:r>
          </a:p>
          <a:p>
            <a:pPr lvl="1" algn="r"/>
            <a:r>
              <a:rPr lang="pl-PL" sz="1400" b="1" dirty="0">
                <a:solidFill>
                  <a:srgbClr val="FF0000"/>
                </a:solidFill>
                <a:latin typeface="+mj-lt"/>
              </a:rPr>
              <a:t>230-250 </a:t>
            </a:r>
            <a:r>
              <a:rPr lang="pl-PL" sz="1400" b="1" dirty="0" smtClean="0">
                <a:solidFill>
                  <a:srgbClr val="FF0000"/>
                </a:solidFill>
                <a:latin typeface="+mj-lt"/>
              </a:rPr>
              <a:t>mld m</a:t>
            </a:r>
            <a:r>
              <a:rPr lang="pl-PL" sz="1400" b="1" baseline="30000" dirty="0" smtClean="0">
                <a:solidFill>
                  <a:srgbClr val="FF0000"/>
                </a:solidFill>
                <a:latin typeface="+mj-lt"/>
              </a:rPr>
              <a:t>3</a:t>
            </a:r>
            <a:endParaRPr lang="pl-PL" sz="1400" b="1" baseline="30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316" name="Picture 6" descr="2000px-PGNiG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10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318" name="Rectangle 23"/>
          <p:cNvSpPr>
            <a:spLocks noChangeArrowheads="1"/>
          </p:cNvSpPr>
          <p:nvPr/>
        </p:nvSpPr>
        <p:spPr bwMode="auto">
          <a:xfrm>
            <a:off x="461963" y="392113"/>
            <a:ext cx="31351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223F"/>
                </a:solidFill>
              </a:rPr>
              <a:t>Odmetanowanie</a:t>
            </a:r>
            <a:r>
              <a:rPr lang="pl-PL" sz="2400" dirty="0" smtClean="0">
                <a:solidFill>
                  <a:srgbClr val="00223F"/>
                </a:solidFill>
              </a:rPr>
              <a:t> węgla</a:t>
            </a:r>
            <a:endParaRPr lang="en-US" sz="2400" b="1" dirty="0">
              <a:solidFill>
                <a:srgbClr val="00223F"/>
              </a:solidFill>
            </a:endParaRPr>
          </a:p>
        </p:txBody>
      </p:sp>
      <p:grpSp>
        <p:nvGrpSpPr>
          <p:cNvPr id="13319" name="Group 26"/>
          <p:cNvGrpSpPr>
            <a:grpSpLocks/>
          </p:cNvGrpSpPr>
          <p:nvPr/>
        </p:nvGrpSpPr>
        <p:grpSpPr bwMode="auto">
          <a:xfrm>
            <a:off x="-1949450" y="947738"/>
            <a:ext cx="11347450" cy="242887"/>
            <a:chOff x="-1948951" y="948315"/>
            <a:chExt cx="11346951" cy="242363"/>
          </a:xfrm>
        </p:grpSpPr>
        <p:sp>
          <p:nvSpPr>
            <p:cNvPr id="28" name="Rectangle 27"/>
            <p:cNvSpPr/>
            <p:nvPr/>
          </p:nvSpPr>
          <p:spPr>
            <a:xfrm>
              <a:off x="-1948951" y="1032270"/>
              <a:ext cx="9794444" cy="1584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96444" y="948315"/>
              <a:ext cx="9794444" cy="15840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372118" y="6463240"/>
            <a:ext cx="3203575" cy="276225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l-PL" sz="1200" b="1" dirty="0" smtClean="0">
                <a:solidFill>
                  <a:schemeClr val="bg2"/>
                </a:solidFill>
              </a:rPr>
              <a:t>Źródło </a:t>
            </a:r>
            <a:r>
              <a:rPr lang="en-US" sz="1200" b="1" dirty="0" smtClean="0">
                <a:solidFill>
                  <a:schemeClr val="bg2"/>
                </a:solidFill>
              </a:rPr>
              <a:t>: P</a:t>
            </a:r>
            <a:r>
              <a:rPr lang="pl-PL" sz="1200" b="1" dirty="0" err="1" smtClean="0">
                <a:solidFill>
                  <a:schemeClr val="bg2"/>
                </a:solidFill>
              </a:rPr>
              <a:t>aństwowy</a:t>
            </a:r>
            <a:r>
              <a:rPr lang="pl-PL" sz="1200" b="1" dirty="0" smtClean="0">
                <a:solidFill>
                  <a:schemeClr val="bg2"/>
                </a:solidFill>
              </a:rPr>
              <a:t> Instytut Geologiczny</a:t>
            </a:r>
            <a:endParaRPr lang="en-US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6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4625975"/>
            <a:ext cx="6680201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6" descr="2000px-PGNiG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"/>
          <p:cNvGrpSpPr>
            <a:grpSpLocks/>
          </p:cNvGrpSpPr>
          <p:nvPr/>
        </p:nvGrpSpPr>
        <p:grpSpPr bwMode="auto">
          <a:xfrm>
            <a:off x="-1949450" y="947738"/>
            <a:ext cx="11347450" cy="242887"/>
            <a:chOff x="-1948951" y="948315"/>
            <a:chExt cx="11346951" cy="242363"/>
          </a:xfrm>
        </p:grpSpPr>
        <p:sp>
          <p:nvSpPr>
            <p:cNvPr id="8" name="Rectangle 7"/>
            <p:cNvSpPr/>
            <p:nvPr/>
          </p:nvSpPr>
          <p:spPr>
            <a:xfrm>
              <a:off x="-1948951" y="1032270"/>
              <a:ext cx="9794444" cy="1584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396444" y="948315"/>
              <a:ext cx="9794444" cy="15840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4341" name="Rectangle 23"/>
          <p:cNvSpPr>
            <a:spLocks noChangeArrowheads="1"/>
          </p:cNvSpPr>
          <p:nvPr/>
        </p:nvSpPr>
        <p:spPr bwMode="auto">
          <a:xfrm>
            <a:off x="461963" y="392113"/>
            <a:ext cx="6940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00223F"/>
                </a:solidFill>
              </a:rPr>
              <a:t>Wspólne Przedsięwzięcie </a:t>
            </a:r>
            <a:r>
              <a:rPr lang="pl-PL" sz="2400" b="1">
                <a:solidFill>
                  <a:srgbClr val="00223F"/>
                </a:solidFill>
              </a:rPr>
              <a:t>PGNiG – Gaz System - NCBiR</a:t>
            </a:r>
            <a:endParaRPr lang="en-US" sz="2400" b="1">
              <a:solidFill>
                <a:srgbClr val="00223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22413"/>
            <a:ext cx="9842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617788"/>
            <a:ext cx="460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000125" y="4257675"/>
            <a:ext cx="120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1400" b="1">
                <a:solidFill>
                  <a:srgbClr val="00223F"/>
                </a:solidFill>
              </a:rPr>
              <a:t>poszukiwanie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13075" y="4257675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1400" b="1">
                <a:solidFill>
                  <a:srgbClr val="00223F"/>
                </a:solidFill>
              </a:rPr>
              <a:t>sieci gazowe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789516" y="4257675"/>
            <a:ext cx="1517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1400" b="1" dirty="0">
                <a:solidFill>
                  <a:srgbClr val="00223F"/>
                </a:solidFill>
              </a:rPr>
              <a:t>u</a:t>
            </a:r>
            <a:r>
              <a:rPr lang="pl-PL" sz="1400" b="1" dirty="0" smtClean="0">
                <a:solidFill>
                  <a:srgbClr val="00223F"/>
                </a:solidFill>
              </a:rPr>
              <a:t>żytkowanie gazu</a:t>
            </a:r>
            <a:endParaRPr lang="pl-PL" sz="1400" b="1" dirty="0">
              <a:solidFill>
                <a:srgbClr val="00223F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700838" y="4257675"/>
            <a:ext cx="1687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sz="1400" b="1">
                <a:solidFill>
                  <a:srgbClr val="00223F"/>
                </a:solidFill>
              </a:rPr>
              <a:t>ochrona środowiska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20989" y="4551895"/>
            <a:ext cx="1556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  <a:ea typeface="+mn-ea"/>
                <a:cs typeface="+mn-cs"/>
              </a:rPr>
              <a:t>lepsza skuteczność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  <a:ea typeface="+mn-ea"/>
                <a:cs typeface="+mn-cs"/>
              </a:rPr>
              <a:t>poszukiwań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15508" y="4551895"/>
            <a:ext cx="19159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latin typeface="+mn-lt"/>
                <a:ea typeface="+mn-ea"/>
                <a:cs typeface="+mn-cs"/>
              </a:rPr>
              <a:t>lepsza </a:t>
            </a:r>
            <a:r>
              <a:rPr lang="pl-PL" sz="1400" dirty="0">
                <a:latin typeface="+mn-lt"/>
                <a:ea typeface="+mn-ea"/>
                <a:cs typeface="+mn-cs"/>
              </a:rPr>
              <a:t>efektywność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latin typeface="+mn-lt"/>
                <a:ea typeface="+mn-ea"/>
                <a:cs typeface="+mn-cs"/>
              </a:rPr>
              <a:t>przesyłu</a:t>
            </a:r>
            <a:r>
              <a:rPr lang="pl-PL" sz="1400" dirty="0">
                <a:latin typeface="+mn-lt"/>
                <a:ea typeface="+mn-ea"/>
                <a:cs typeface="+mn-cs"/>
              </a:rPr>
              <a:t>, dotarcie do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  <a:ea typeface="+mn-ea"/>
                <a:cs typeface="+mn-cs"/>
              </a:rPr>
              <a:t>większej liczby klientów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67793" y="4551895"/>
            <a:ext cx="2007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rgbClr val="00223F"/>
                </a:solidFill>
              </a:rPr>
              <a:t>Zagospodarowanie odpadów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rgbClr val="00223F"/>
                </a:solidFill>
              </a:rPr>
              <a:t>Ograniczenie szkodliwości odpadów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52356" y="4551895"/>
            <a:ext cx="20125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rgbClr val="00223F"/>
                </a:solidFill>
              </a:rPr>
              <a:t>Nowe </a:t>
            </a:r>
            <a:r>
              <a:rPr lang="pl-PL" sz="1400" dirty="0">
                <a:solidFill>
                  <a:srgbClr val="00223F"/>
                </a:solidFill>
              </a:rPr>
              <a:t>zastosowania gazu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rgbClr val="00223F"/>
                </a:solidFill>
              </a:rPr>
              <a:t>Poligeneracja</a:t>
            </a:r>
            <a:endParaRPr lang="pl-PL" sz="1400" dirty="0">
              <a:solidFill>
                <a:srgbClr val="00223F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rgbClr val="00223F"/>
                </a:solidFill>
              </a:rPr>
              <a:t>Magazynowanie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0588" y="5846763"/>
            <a:ext cx="481488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spc="3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ROZSTRZYGNIĘCIE KONKURSU na projekt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686425" y="5765800"/>
            <a:ext cx="202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dirty="0">
                <a:solidFill>
                  <a:srgbClr val="00223F"/>
                </a:solidFill>
              </a:rPr>
              <a:t>MAJ 2017 r.</a:t>
            </a: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566863" y="3214688"/>
            <a:ext cx="5997575" cy="895350"/>
            <a:chOff x="1566464" y="3214106"/>
            <a:chExt cx="5998372" cy="896072"/>
          </a:xfrm>
        </p:grpSpPr>
        <p:sp>
          <p:nvSpPr>
            <p:cNvPr id="14355" name="Rectangle 17"/>
            <p:cNvSpPr>
              <a:spLocks noChangeArrowheads="1"/>
            </p:cNvSpPr>
            <p:nvPr/>
          </p:nvSpPr>
          <p:spPr bwMode="auto">
            <a:xfrm>
              <a:off x="2864619" y="3214106"/>
              <a:ext cx="33385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l-PL" sz="1400" b="1" dirty="0">
                  <a:solidFill>
                    <a:srgbClr val="00223F"/>
                  </a:solidFill>
                </a:rPr>
                <a:t>PROJEKTY Z CZTERECH MAKROOBSZARÓW</a:t>
              </a:r>
            </a:p>
          </p:txBody>
        </p:sp>
        <p:pic>
          <p:nvPicPr>
            <p:cNvPr id="14356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464" y="3605642"/>
              <a:ext cx="5998372" cy="50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37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2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-1949450" y="947738"/>
            <a:ext cx="11347450" cy="242887"/>
            <a:chOff x="-1948951" y="948315"/>
            <a:chExt cx="11346951" cy="242363"/>
          </a:xfrm>
        </p:grpSpPr>
        <p:sp>
          <p:nvSpPr>
            <p:cNvPr id="8" name="Rectangle 7"/>
            <p:cNvSpPr/>
            <p:nvPr/>
          </p:nvSpPr>
          <p:spPr>
            <a:xfrm>
              <a:off x="-1948951" y="1032270"/>
              <a:ext cx="9794444" cy="1584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396444" y="948315"/>
              <a:ext cx="9794444" cy="15840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365" name="Rectangle 23"/>
          <p:cNvSpPr>
            <a:spLocks noChangeArrowheads="1"/>
          </p:cNvSpPr>
          <p:nvPr/>
        </p:nvSpPr>
        <p:spPr bwMode="auto">
          <a:xfrm>
            <a:off x="461963" y="392113"/>
            <a:ext cx="3101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00223F"/>
                </a:solidFill>
              </a:rPr>
              <a:t>Pozostałe </a:t>
            </a:r>
            <a:r>
              <a:rPr lang="pl-PL" sz="2400" b="1">
                <a:solidFill>
                  <a:srgbClr val="00223F"/>
                </a:solidFill>
              </a:rPr>
              <a:t>projekty B+R</a:t>
            </a:r>
            <a:endParaRPr lang="en-US" sz="2400" b="1">
              <a:solidFill>
                <a:srgbClr val="00223F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359275" y="3036888"/>
            <a:ext cx="238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b="1">
                <a:solidFill>
                  <a:srgbClr val="00223F"/>
                </a:solidFill>
              </a:rPr>
              <a:t>ZAKRESY TEMATYCZNE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532188"/>
            <a:ext cx="15700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995488"/>
            <a:ext cx="157003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04850" y="1581150"/>
            <a:ext cx="3276600" cy="3276600"/>
          </a:xfrm>
          <a:prstGeom prst="ellipse">
            <a:avLst/>
          </a:prstGeom>
          <a:noFill/>
          <a:ln w="9525" cmpd="sng">
            <a:solidFill>
              <a:srgbClr val="00223F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3975100" y="3232150"/>
            <a:ext cx="361950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78713" y="3205163"/>
            <a:ext cx="0" cy="333375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287838" y="3868738"/>
            <a:ext cx="1536700" cy="368300"/>
            <a:chOff x="1639455" y="5803989"/>
            <a:chExt cx="1536835" cy="369332"/>
          </a:xfrm>
        </p:grpSpPr>
        <p:sp>
          <p:nvSpPr>
            <p:cNvPr id="47" name="Oval 46"/>
            <p:cNvSpPr/>
            <p:nvPr/>
          </p:nvSpPr>
          <p:spPr>
            <a:xfrm>
              <a:off x="1639455" y="5864483"/>
              <a:ext cx="308002" cy="308838"/>
            </a:xfrm>
            <a:prstGeom prst="ellipse">
              <a:avLst/>
            </a:prstGeom>
            <a:solidFill>
              <a:srgbClr val="0022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88" name="Rectangle 45"/>
            <p:cNvSpPr>
              <a:spLocks noChangeArrowheads="1"/>
            </p:cNvSpPr>
            <p:nvPr/>
          </p:nvSpPr>
          <p:spPr bwMode="auto">
            <a:xfrm>
              <a:off x="1651000" y="5803989"/>
              <a:ext cx="15252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bg1"/>
                  </a:solidFill>
                </a:rPr>
                <a:t>1    </a:t>
              </a:r>
              <a:r>
                <a:rPr lang="pl-PL" sz="1400" b="1"/>
                <a:t>Poszukiwanie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4278313" y="4619625"/>
            <a:ext cx="2808287" cy="369888"/>
            <a:chOff x="1639455" y="5803989"/>
            <a:chExt cx="2807615" cy="369332"/>
          </a:xfrm>
        </p:grpSpPr>
        <p:sp>
          <p:nvSpPr>
            <p:cNvPr id="55" name="Oval 54"/>
            <p:cNvSpPr/>
            <p:nvPr/>
          </p:nvSpPr>
          <p:spPr>
            <a:xfrm>
              <a:off x="1639455" y="5865809"/>
              <a:ext cx="307901" cy="307512"/>
            </a:xfrm>
            <a:prstGeom prst="ellipse">
              <a:avLst/>
            </a:prstGeom>
            <a:solidFill>
              <a:srgbClr val="0022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86" name="Rectangle 55"/>
            <p:cNvSpPr>
              <a:spLocks noChangeArrowheads="1"/>
            </p:cNvSpPr>
            <p:nvPr/>
          </p:nvSpPr>
          <p:spPr bwMode="auto">
            <a:xfrm>
              <a:off x="1651000" y="5803989"/>
              <a:ext cx="2796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bg1"/>
                  </a:solidFill>
                </a:rPr>
                <a:t>2    </a:t>
              </a:r>
              <a:r>
                <a:rPr lang="pl-PL" sz="1400" b="1"/>
                <a:t>Dodatkowe pozyskanie energii</a:t>
              </a:r>
            </a:p>
          </p:txBody>
        </p:sp>
      </p:grp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4278313" y="5389563"/>
            <a:ext cx="2049462" cy="368300"/>
            <a:chOff x="1639455" y="5803989"/>
            <a:chExt cx="2049846" cy="369332"/>
          </a:xfrm>
        </p:grpSpPr>
        <p:sp>
          <p:nvSpPr>
            <p:cNvPr id="60" name="Oval 59"/>
            <p:cNvSpPr/>
            <p:nvPr/>
          </p:nvSpPr>
          <p:spPr>
            <a:xfrm>
              <a:off x="1639455" y="5864483"/>
              <a:ext cx="308033" cy="308838"/>
            </a:xfrm>
            <a:prstGeom prst="ellipse">
              <a:avLst/>
            </a:prstGeom>
            <a:solidFill>
              <a:srgbClr val="0022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84" name="Rectangle 60"/>
            <p:cNvSpPr>
              <a:spLocks noChangeArrowheads="1"/>
            </p:cNvSpPr>
            <p:nvPr/>
          </p:nvSpPr>
          <p:spPr bwMode="auto">
            <a:xfrm>
              <a:off x="1651000" y="5803989"/>
              <a:ext cx="2038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bg1"/>
                  </a:solidFill>
                </a:rPr>
                <a:t>3    </a:t>
              </a:r>
              <a:r>
                <a:rPr lang="pl-PL" sz="1400" b="1"/>
                <a:t>Ochrona środowiska</a:t>
              </a:r>
            </a:p>
          </p:txBody>
        </p:sp>
      </p:grpSp>
      <p:cxnSp>
        <p:nvCxnSpPr>
          <p:cNvPr id="70" name="Straight Connector 69"/>
          <p:cNvCxnSpPr/>
          <p:nvPr/>
        </p:nvCxnSpPr>
        <p:spPr>
          <a:xfrm flipH="1">
            <a:off x="6745288" y="3214688"/>
            <a:ext cx="733425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445000" y="3538538"/>
            <a:ext cx="3033713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943975" y="1946275"/>
            <a:ext cx="746125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445000" y="3559175"/>
            <a:ext cx="0" cy="333375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445000" y="4310063"/>
            <a:ext cx="0" cy="331787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445000" y="5064125"/>
            <a:ext cx="0" cy="331788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6327775" y="5646738"/>
            <a:ext cx="2616200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8943975" y="1965325"/>
            <a:ext cx="0" cy="365125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38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875" y="947738"/>
            <a:ext cx="9794875" cy="1587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9" name="Rectangle 23"/>
          <p:cNvSpPr>
            <a:spLocks noChangeArrowheads="1"/>
          </p:cNvSpPr>
          <p:nvPr/>
        </p:nvSpPr>
        <p:spPr bwMode="auto">
          <a:xfrm>
            <a:off x="461963" y="392113"/>
            <a:ext cx="3101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00223F"/>
                </a:solidFill>
              </a:rPr>
              <a:t>Pozostałe </a:t>
            </a:r>
            <a:r>
              <a:rPr lang="pl-PL" sz="2400" b="1">
                <a:solidFill>
                  <a:srgbClr val="00223F"/>
                </a:solidFill>
              </a:rPr>
              <a:t>projekty B+R</a:t>
            </a:r>
            <a:endParaRPr lang="en-US" sz="2400" b="1">
              <a:solidFill>
                <a:srgbClr val="00223F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157163" y="1760538"/>
            <a:ext cx="5915026" cy="584200"/>
            <a:chOff x="-157743" y="1760614"/>
            <a:chExt cx="5915076" cy="584776"/>
          </a:xfrm>
        </p:grpSpPr>
        <p:grpSp>
          <p:nvGrpSpPr>
            <p:cNvPr id="16399" name="Group 47"/>
            <p:cNvGrpSpPr>
              <a:grpSpLocks/>
            </p:cNvGrpSpPr>
            <p:nvPr/>
          </p:nvGrpSpPr>
          <p:grpSpPr bwMode="auto">
            <a:xfrm>
              <a:off x="710817" y="1760614"/>
              <a:ext cx="5046516" cy="584776"/>
              <a:chOff x="1639455" y="5803989"/>
              <a:chExt cx="5046516" cy="584776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639265" y="5864373"/>
                <a:ext cx="307978" cy="308279"/>
              </a:xfrm>
              <a:prstGeom prst="ellipse">
                <a:avLst/>
              </a:prstGeom>
              <a:solidFill>
                <a:srgbClr val="00223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50378" y="5803989"/>
                <a:ext cx="5035593" cy="5847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1    </a:t>
                </a:r>
                <a:r>
                  <a:rPr lang="pl-PL" sz="1400" b="1" kern="0" dirty="0">
                    <a:solidFill>
                      <a:srgbClr val="00223F"/>
                    </a:solidFill>
                    <a:latin typeface="+mn-lt"/>
                    <a:ea typeface="+mn-ea"/>
                    <a:cs typeface="+mn-cs"/>
                  </a:rPr>
                  <a:t>projekt nr 1: MINIDRILL (poszukiwanie)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1400" b="1" dirty="0"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-157743" y="1965603"/>
              <a:ext cx="746132" cy="0"/>
            </a:xfrm>
            <a:prstGeom prst="line">
              <a:avLst/>
            </a:prstGeom>
            <a:ln w="9525" cmpd="sng">
              <a:solidFill>
                <a:srgbClr val="00223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9175" y="3257550"/>
            <a:ext cx="7951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l-PL" b="1">
                <a:solidFill>
                  <a:srgbClr val="00223F"/>
                </a:solidFill>
                <a:cs typeface="Calibri" charset="0"/>
              </a:rPr>
              <a:t>GŁÓWNE KORZYŚCI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19175" y="2306638"/>
            <a:ext cx="70151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l-PL" sz="1400" b="1" dirty="0">
                <a:solidFill>
                  <a:srgbClr val="00223F"/>
                </a:solidFill>
                <a:cs typeface="Calibri" charset="0"/>
              </a:rPr>
              <a:t>Technologia oraz zestaw urządzeń do wykonywania </a:t>
            </a:r>
            <a:r>
              <a:rPr lang="pl-PL" sz="1400" b="1" dirty="0" err="1">
                <a:solidFill>
                  <a:srgbClr val="00223F"/>
                </a:solidFill>
                <a:cs typeface="Calibri" charset="0"/>
              </a:rPr>
              <a:t>małośrednicowych</a:t>
            </a:r>
            <a:r>
              <a:rPr lang="pl-PL" sz="1400" b="1" dirty="0">
                <a:solidFill>
                  <a:srgbClr val="00223F"/>
                </a:solidFill>
                <a:cs typeface="Calibri" charset="0"/>
              </a:rPr>
              <a:t> odwiertów multilateralnych (do 2”) o długości do 200 m przy użyciu technologii </a:t>
            </a:r>
            <a:r>
              <a:rPr lang="pl-PL" sz="1400" b="1" dirty="0" err="1">
                <a:solidFill>
                  <a:srgbClr val="00223F"/>
                </a:solidFill>
                <a:cs typeface="Calibri" charset="0"/>
              </a:rPr>
              <a:t>hydrourabiania</a:t>
            </a:r>
            <a:r>
              <a:rPr lang="pl-PL" sz="1400" b="1" dirty="0">
                <a:solidFill>
                  <a:srgbClr val="00223F"/>
                </a:solidFill>
                <a:cs typeface="Calibri" charset="0"/>
              </a:rPr>
              <a:t> </a:t>
            </a:r>
            <a:br>
              <a:rPr lang="pl-PL" sz="1400" b="1" dirty="0">
                <a:solidFill>
                  <a:srgbClr val="00223F"/>
                </a:solidFill>
                <a:cs typeface="Calibri" charset="0"/>
              </a:rPr>
            </a:br>
            <a:r>
              <a:rPr lang="pl-PL" sz="1400" b="1" dirty="0">
                <a:solidFill>
                  <a:srgbClr val="00223F"/>
                </a:solidFill>
                <a:cs typeface="Calibri" charset="0"/>
              </a:rPr>
              <a:t>z istniejących pionowych odwiertów o głębokości do 2500 m.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9175" y="4019550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spcBef>
                <a:spcPct val="30000"/>
              </a:spcBef>
              <a:spcAft>
                <a:spcPct val="300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pl-PL" sz="1400">
                <a:solidFill>
                  <a:srgbClr val="00223F"/>
                </a:solidFill>
                <a:cs typeface="Calibri" charset="0"/>
              </a:rPr>
              <a:t>Opróbowanie i udostępnienie nowych horyzontów w istniejących odwiertach naftowych,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019175" y="4302125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spcBef>
                <a:spcPct val="30000"/>
              </a:spcBef>
              <a:spcAft>
                <a:spcPct val="300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pl-PL" sz="1400" dirty="0">
                <a:solidFill>
                  <a:srgbClr val="00223F"/>
                </a:solidFill>
                <a:cs typeface="Calibri" charset="0"/>
              </a:rPr>
              <a:t>Wsparcie procesu decyzyjnego o likwidacji lub rekonstrukcji odwiertu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019175" y="4579938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spcBef>
                <a:spcPct val="30000"/>
              </a:spcBef>
              <a:spcAft>
                <a:spcPct val="300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pl-PL" sz="1400" dirty="0">
                <a:solidFill>
                  <a:srgbClr val="00223F"/>
                </a:solidFill>
                <a:cs typeface="Calibri" charset="0"/>
              </a:rPr>
              <a:t>Obniżenie kosztów wykonania odwiertów kierunkowych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019175" y="3743325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spcBef>
                <a:spcPct val="30000"/>
              </a:spcBef>
              <a:spcAft>
                <a:spcPct val="300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pl-PL" sz="1400" dirty="0">
                <a:solidFill>
                  <a:srgbClr val="00223F"/>
                </a:solidFill>
                <a:cs typeface="Calibri" charset="0"/>
              </a:rPr>
              <a:t>Zwiększenie </a:t>
            </a:r>
            <a:r>
              <a:rPr lang="pl-PL" sz="1400" dirty="0" err="1">
                <a:solidFill>
                  <a:srgbClr val="00223F"/>
                </a:solidFill>
                <a:cs typeface="Calibri" charset="0"/>
              </a:rPr>
              <a:t>sczerpania</a:t>
            </a:r>
            <a:r>
              <a:rPr lang="pl-PL" sz="1400" dirty="0">
                <a:solidFill>
                  <a:srgbClr val="00223F"/>
                </a:solidFill>
                <a:cs typeface="Calibri" charset="0"/>
              </a:rPr>
              <a:t> złoża o około 20 – 30%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11625" y="1978025"/>
            <a:ext cx="5395913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tablet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565650"/>
            <a:ext cx="3048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4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42" grpId="0"/>
      <p:bldP spid="43" grpId="0"/>
      <p:bldP spid="45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875" y="947738"/>
            <a:ext cx="9794875" cy="1587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3" name="Rectangle 23"/>
          <p:cNvSpPr>
            <a:spLocks noChangeArrowheads="1"/>
          </p:cNvSpPr>
          <p:nvPr/>
        </p:nvSpPr>
        <p:spPr bwMode="auto">
          <a:xfrm>
            <a:off x="461963" y="392113"/>
            <a:ext cx="3101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00223F"/>
                </a:solidFill>
              </a:rPr>
              <a:t>Pozostałe </a:t>
            </a:r>
            <a:r>
              <a:rPr lang="pl-PL" sz="2400" b="1">
                <a:solidFill>
                  <a:srgbClr val="00223F"/>
                </a:solidFill>
              </a:rPr>
              <a:t>projekty B+R</a:t>
            </a:r>
            <a:endParaRPr lang="en-US" sz="2400" b="1">
              <a:solidFill>
                <a:srgbClr val="00223F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157163" y="1760538"/>
            <a:ext cx="5915026" cy="584200"/>
            <a:chOff x="-157743" y="1760614"/>
            <a:chExt cx="5915076" cy="584776"/>
          </a:xfrm>
        </p:grpSpPr>
        <p:grpSp>
          <p:nvGrpSpPr>
            <p:cNvPr id="17422" name="Group 47"/>
            <p:cNvGrpSpPr>
              <a:grpSpLocks/>
            </p:cNvGrpSpPr>
            <p:nvPr/>
          </p:nvGrpSpPr>
          <p:grpSpPr bwMode="auto">
            <a:xfrm>
              <a:off x="710817" y="1760614"/>
              <a:ext cx="5046516" cy="584776"/>
              <a:chOff x="1639455" y="5803989"/>
              <a:chExt cx="5046516" cy="584776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639265" y="5864373"/>
                <a:ext cx="307978" cy="308279"/>
              </a:xfrm>
              <a:prstGeom prst="ellipse">
                <a:avLst/>
              </a:prstGeom>
              <a:solidFill>
                <a:srgbClr val="00223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50378" y="5803989"/>
                <a:ext cx="5035593" cy="5847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2    </a:t>
                </a:r>
                <a:r>
                  <a:rPr lang="pl-PL" sz="1400" b="1" kern="0" dirty="0">
                    <a:solidFill>
                      <a:srgbClr val="00223F"/>
                    </a:solidFill>
                    <a:latin typeface="+mn-lt"/>
                    <a:ea typeface="+mn-ea"/>
                    <a:cs typeface="+mn-cs"/>
                  </a:rPr>
                  <a:t>projekt nr 2: TURBOEKSPANDER (dodatkowa energia)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1400" b="1" dirty="0"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-157743" y="1965603"/>
              <a:ext cx="746132" cy="0"/>
            </a:xfrm>
            <a:prstGeom prst="line">
              <a:avLst/>
            </a:prstGeom>
            <a:ln w="9525" cmpd="sng">
              <a:solidFill>
                <a:srgbClr val="00223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19175" y="2689225"/>
            <a:ext cx="7951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l-PL" b="1">
                <a:solidFill>
                  <a:srgbClr val="00223F"/>
                </a:solidFill>
                <a:cs typeface="Calibri" charset="0"/>
              </a:rPr>
              <a:t>GŁÓWNE KORZYŚCI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9175" y="3451225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Clr>
                <a:srgbClr val="800000"/>
              </a:buClr>
              <a:buFont typeface="Arial" charset="0"/>
              <a:buChar char="•"/>
            </a:pPr>
            <a:r>
              <a:rPr lang="pl-PL" sz="1400"/>
              <a:t>Znaczna redukcja emisji CO</a:t>
            </a:r>
            <a:r>
              <a:rPr lang="pl-PL" sz="1400" baseline="-25000"/>
              <a:t>2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019175" y="3733800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Clr>
                <a:srgbClr val="800000"/>
              </a:buClr>
              <a:buFont typeface="Arial" charset="0"/>
              <a:buChar char="•"/>
            </a:pPr>
            <a:r>
              <a:rPr lang="pl-PL" sz="1400"/>
              <a:t>Zmniejszenie emisji hałasu o 20% w stosunku do konkurencyjnych  urządzeń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019175" y="3175000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Clr>
                <a:srgbClr val="800000"/>
              </a:buClr>
              <a:buFont typeface="Arial" charset="0"/>
              <a:buChar char="•"/>
            </a:pPr>
            <a:r>
              <a:rPr lang="pl-PL" sz="1400" dirty="0"/>
              <a:t>Produkcja dodatkowej energii elektrycznej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167313" y="1978025"/>
            <a:ext cx="5394325" cy="0"/>
          </a:xfrm>
          <a:prstGeom prst="line">
            <a:avLst/>
          </a:prstGeom>
          <a:ln w="9525" cmpd="sng">
            <a:solidFill>
              <a:srgbClr val="00223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402138"/>
            <a:ext cx="2079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6985000" y="5475288"/>
            <a:ext cx="427038" cy="860425"/>
          </a:xfrm>
          <a:prstGeom prst="downArrow">
            <a:avLst/>
          </a:prstGeom>
          <a:solidFill>
            <a:srgbClr val="FF66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1063255" y="6526213"/>
            <a:ext cx="3678608" cy="250825"/>
            <a:chOff x="1299555" y="6526579"/>
            <a:chExt cx="3441565" cy="250245"/>
          </a:xfrm>
        </p:grpSpPr>
        <p:sp>
          <p:nvSpPr>
            <p:cNvPr id="23" name="Rectangle 9"/>
            <p:cNvSpPr/>
            <p:nvPr/>
          </p:nvSpPr>
          <p:spPr>
            <a:xfrm>
              <a:off x="1299555" y="6526579"/>
              <a:ext cx="736108" cy="230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16.05.2016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Rectangle 10"/>
            <p:cNvSpPr/>
            <p:nvPr/>
          </p:nvSpPr>
          <p:spPr>
            <a:xfrm>
              <a:off x="2120790" y="6532804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Łukasz Kroplewski PGNiG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 err="1" smtClean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Gazterm</a:t>
              </a:r>
              <a:endParaRPr lang="pl-PL" sz="9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  <p:bldP spid="43" grpId="0"/>
      <p:bldP spid="50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9175" y="3233133"/>
            <a:ext cx="7951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Clr>
                <a:srgbClr val="800000"/>
              </a:buClr>
              <a:buFont typeface="Arial" charset="0"/>
              <a:buChar char="•"/>
            </a:pPr>
            <a:r>
              <a:rPr lang="pl-PL" sz="1400" dirty="0">
                <a:cs typeface="Calibri" charset="0"/>
              </a:rPr>
              <a:t>Automatyczny dobór źródła energii w zależności od warunków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03641" y="4834647"/>
            <a:ext cx="4387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buClr>
                <a:srgbClr val="800000"/>
              </a:buClr>
            </a:pPr>
            <a:r>
              <a:rPr lang="pl-PL" sz="2000" b="1" dirty="0">
                <a:cs typeface="Calibri" charset="0"/>
              </a:rPr>
              <a:t>Urządzenia te będą elementem </a:t>
            </a:r>
          </a:p>
          <a:p>
            <a:pPr algn="r">
              <a:buClr>
                <a:srgbClr val="800000"/>
              </a:buClr>
            </a:pPr>
            <a:r>
              <a:rPr lang="pl-PL" sz="2000" b="1" dirty="0">
                <a:cs typeface="Calibri" charset="0"/>
              </a:rPr>
              <a:t>tzw. ekologicznej elektrowni wirtualnej 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019174" y="2741662"/>
            <a:ext cx="5680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>
              <a:buClr>
                <a:srgbClr val="800000"/>
              </a:buClr>
              <a:buFont typeface="Arial" charset="0"/>
              <a:buChar char="•"/>
            </a:pPr>
            <a:r>
              <a:rPr lang="pl-PL" sz="1400" dirty="0">
                <a:cs typeface="Calibri" charset="0"/>
              </a:rPr>
              <a:t>Koncepcja urządzeń dla energetyki rozproszonej wykorzystujących OZE (wiatraki o pionowej osi +  energia słoneczna) oraz kogenerację gazową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1">
            <a:off x="6875191" y="4342108"/>
            <a:ext cx="2508640" cy="2401127"/>
          </a:xfrm>
          <a:prstGeom prst="rect">
            <a:avLst/>
          </a:prstGeom>
        </p:spPr>
      </p:pic>
      <p:pic>
        <p:nvPicPr>
          <p:cNvPr id="2" name="Picture 1" descr="wiatrak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729">
            <a:off x="5409864" y="4503993"/>
            <a:ext cx="2578772" cy="2468254"/>
          </a:xfrm>
          <a:prstGeom prst="rect">
            <a:avLst/>
          </a:prstGeom>
        </p:spPr>
      </p:pic>
      <p:pic>
        <p:nvPicPr>
          <p:cNvPr id="18434" name="Picture 6" descr="2000px-PGNiG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96875" y="947738"/>
            <a:ext cx="9794875" cy="1587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7" name="Rectangle 23"/>
          <p:cNvSpPr>
            <a:spLocks noChangeArrowheads="1"/>
          </p:cNvSpPr>
          <p:nvPr/>
        </p:nvSpPr>
        <p:spPr bwMode="auto">
          <a:xfrm>
            <a:off x="461963" y="392113"/>
            <a:ext cx="3101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>
                <a:solidFill>
                  <a:srgbClr val="00223F"/>
                </a:solidFill>
              </a:rPr>
              <a:t>Pozostałe </a:t>
            </a:r>
            <a:r>
              <a:rPr lang="pl-PL" sz="2400" b="1">
                <a:solidFill>
                  <a:srgbClr val="00223F"/>
                </a:solidFill>
              </a:rPr>
              <a:t>projekty B+R</a:t>
            </a:r>
            <a:endParaRPr lang="en-US" sz="2400" b="1">
              <a:solidFill>
                <a:srgbClr val="00223F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157163" y="1760538"/>
            <a:ext cx="5915026" cy="584200"/>
            <a:chOff x="-157743" y="1760614"/>
            <a:chExt cx="5915076" cy="584776"/>
          </a:xfrm>
        </p:grpSpPr>
        <p:grpSp>
          <p:nvGrpSpPr>
            <p:cNvPr id="18443" name="Group 47"/>
            <p:cNvGrpSpPr>
              <a:grpSpLocks/>
            </p:cNvGrpSpPr>
            <p:nvPr/>
          </p:nvGrpSpPr>
          <p:grpSpPr bwMode="auto">
            <a:xfrm>
              <a:off x="710817" y="1760614"/>
              <a:ext cx="5046516" cy="584776"/>
              <a:chOff x="1639455" y="5803989"/>
              <a:chExt cx="5046516" cy="584776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639265" y="5864373"/>
                <a:ext cx="307978" cy="308279"/>
              </a:xfrm>
              <a:prstGeom prst="ellipse">
                <a:avLst/>
              </a:prstGeom>
              <a:solidFill>
                <a:srgbClr val="00223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50378" y="5803989"/>
                <a:ext cx="5035593" cy="5847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3    </a:t>
                </a:r>
                <a:r>
                  <a:rPr lang="pl-PL" sz="1400" b="1" kern="0" dirty="0">
                    <a:solidFill>
                      <a:srgbClr val="00223F"/>
                    </a:solidFill>
                    <a:latin typeface="+mn-lt"/>
                    <a:ea typeface="+mn-ea"/>
                    <a:cs typeface="+mn-cs"/>
                  </a:rPr>
                  <a:t>projekt nr 3: ENERGY BOX (ochrona środowiska)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1400" b="1" dirty="0"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-157743" y="1965603"/>
              <a:ext cx="746132" cy="0"/>
            </a:xfrm>
            <a:prstGeom prst="line">
              <a:avLst/>
            </a:prstGeom>
            <a:ln w="9525" cmpd="sng">
              <a:solidFill>
                <a:srgbClr val="00223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717">
            <a:off x="6253560" y="2957079"/>
            <a:ext cx="2388554" cy="22861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2" y="6491361"/>
            <a:ext cx="3683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74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2000px-PGNiG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53988"/>
            <a:ext cx="9096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8" name="Group 13"/>
          <p:cNvGrpSpPr>
            <a:grpSpLocks/>
          </p:cNvGrpSpPr>
          <p:nvPr/>
        </p:nvGrpSpPr>
        <p:grpSpPr bwMode="auto">
          <a:xfrm>
            <a:off x="260350" y="6526213"/>
            <a:ext cx="4481513" cy="250825"/>
            <a:chOff x="259784" y="6526579"/>
            <a:chExt cx="4481336" cy="250245"/>
          </a:xfrm>
        </p:grpSpPr>
        <p:sp>
          <p:nvSpPr>
            <p:cNvPr id="9" name="Rectangle 8"/>
            <p:cNvSpPr/>
            <p:nvPr/>
          </p:nvSpPr>
          <p:spPr>
            <a:xfrm>
              <a:off x="259784" y="6526579"/>
              <a:ext cx="860391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Jakaś stopka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9556" y="6526579"/>
              <a:ext cx="468294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47230" y="6526579"/>
              <a:ext cx="1549339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nazwisko prowadzącego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7537" y="6545585"/>
              <a:ext cx="1063583" cy="2312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rPr>
                <a:t>tytuł imprezy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7816850" cy="6858000"/>
          </a:xfrm>
          <a:prstGeom prst="rect">
            <a:avLst/>
          </a:prstGeom>
          <a:solidFill>
            <a:srgbClr val="002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2511425"/>
            <a:ext cx="781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</a:rPr>
              <a:t>OPEN INNOVATIONS 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157538"/>
            <a:ext cx="781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bg1"/>
                </a:solidFill>
              </a:rPr>
              <a:t>Warsztaty Innowacyjnych Pomysłów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06613" y="3919538"/>
            <a:ext cx="3692525" cy="314325"/>
            <a:chOff x="2106083" y="3920106"/>
            <a:chExt cx="3693584" cy="313227"/>
          </a:xfrm>
        </p:grpSpPr>
        <p:sp>
          <p:nvSpPr>
            <p:cNvPr id="4" name="Rectangle 3"/>
            <p:cNvSpPr/>
            <p:nvPr/>
          </p:nvSpPr>
          <p:spPr>
            <a:xfrm>
              <a:off x="2106083" y="3951745"/>
              <a:ext cx="3693584" cy="28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06083" y="3920106"/>
              <a:ext cx="3693584" cy="313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spc="300" dirty="0" err="1">
                  <a:solidFill>
                    <a:srgbClr val="00223F"/>
                  </a:solidFill>
                </a:rPr>
                <a:t>Warsztaty</a:t>
              </a:r>
              <a:r>
                <a:rPr lang="en-US" sz="1400" b="1" spc="300" dirty="0">
                  <a:solidFill>
                    <a:srgbClr val="00223F"/>
                  </a:solidFill>
                </a:rPr>
                <a:t> </a:t>
              </a:r>
              <a:r>
                <a:rPr lang="en-US" sz="1400" b="1" spc="300" dirty="0" err="1">
                  <a:solidFill>
                    <a:srgbClr val="00223F"/>
                  </a:solidFill>
                </a:rPr>
                <a:t>dla</a:t>
              </a:r>
              <a:r>
                <a:rPr lang="en-US" sz="1400" b="1" spc="300" dirty="0">
                  <a:solidFill>
                    <a:srgbClr val="00223F"/>
                  </a:solidFill>
                </a:rPr>
                <a:t> PGNIG TERMIKA 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39888" y="4441825"/>
            <a:ext cx="212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b="1">
                <a:solidFill>
                  <a:schemeClr val="bg1"/>
                </a:solidFill>
              </a:rPr>
              <a:t>Kiedy?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90963" y="4667250"/>
            <a:ext cx="163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20 </a:t>
            </a:r>
            <a:r>
              <a:rPr lang="en-US" sz="1600" dirty="0" err="1">
                <a:solidFill>
                  <a:srgbClr val="FFFFFF"/>
                </a:solidFill>
              </a:rPr>
              <a:t>kwietnia</a:t>
            </a:r>
            <a:r>
              <a:rPr lang="en-US" sz="1600" dirty="0">
                <a:solidFill>
                  <a:srgbClr val="FFFFFF"/>
                </a:solidFill>
              </a:rPr>
              <a:t> 2016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39888" y="5027613"/>
            <a:ext cx="4537075" cy="584200"/>
            <a:chOff x="1120775" y="5026993"/>
            <a:chExt cx="4537782" cy="584776"/>
          </a:xfrm>
        </p:grpSpPr>
        <p:sp>
          <p:nvSpPr>
            <p:cNvPr id="19469" name="TextBox 17"/>
            <p:cNvSpPr txBox="1">
              <a:spLocks noChangeArrowheads="1"/>
            </p:cNvSpPr>
            <p:nvPr/>
          </p:nvSpPr>
          <p:spPr bwMode="auto">
            <a:xfrm>
              <a:off x="1120775" y="5026993"/>
              <a:ext cx="212142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3200" b="1">
                  <a:solidFill>
                    <a:schemeClr val="bg1"/>
                  </a:solidFill>
                </a:rPr>
                <a:t>Kto?</a:t>
              </a:r>
            </a:p>
          </p:txBody>
        </p:sp>
        <p:sp>
          <p:nvSpPr>
            <p:cNvPr id="19470" name="TextBox 20"/>
            <p:cNvSpPr txBox="1">
              <a:spLocks noChangeArrowheads="1"/>
            </p:cNvSpPr>
            <p:nvPr/>
          </p:nvSpPr>
          <p:spPr bwMode="auto">
            <a:xfrm>
              <a:off x="3373087" y="5232438"/>
              <a:ext cx="22854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</a:rPr>
                <a:t>MŚP, startupy, spin-offy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639888" y="5611813"/>
            <a:ext cx="4946650" cy="642937"/>
            <a:chOff x="1120775" y="5611769"/>
            <a:chExt cx="4947004" cy="643138"/>
          </a:xfrm>
        </p:grpSpPr>
        <p:sp>
          <p:nvSpPr>
            <p:cNvPr id="19467" name="TextBox 18"/>
            <p:cNvSpPr txBox="1">
              <a:spLocks noChangeArrowheads="1"/>
            </p:cNvSpPr>
            <p:nvPr/>
          </p:nvSpPr>
          <p:spPr bwMode="auto">
            <a:xfrm>
              <a:off x="1120775" y="5611769"/>
              <a:ext cx="212142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3200" b="1">
                  <a:solidFill>
                    <a:schemeClr val="bg1"/>
                  </a:solidFill>
                </a:rPr>
                <a:t>Rezultaty?</a:t>
              </a:r>
            </a:p>
          </p:txBody>
        </p:sp>
        <p:sp>
          <p:nvSpPr>
            <p:cNvPr id="19468" name="TextBox 21"/>
            <p:cNvSpPr txBox="1">
              <a:spLocks noChangeArrowheads="1"/>
            </p:cNvSpPr>
            <p:nvPr/>
          </p:nvSpPr>
          <p:spPr bwMode="auto">
            <a:xfrm>
              <a:off x="3373087" y="5670131"/>
              <a:ext cx="269469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l-PL" sz="1600">
                  <a:solidFill>
                    <a:srgbClr val="FFFFFF"/>
                  </a:solidFill>
                </a:rPr>
                <a:t>przeszły najśmielsze oczekiwania - 80 zgłoszeń</a:t>
              </a:r>
              <a:endParaRPr lang="en-US" sz="16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787</Words>
  <Application>Microsoft Office PowerPoint</Application>
  <PresentationFormat>Pokaz na ekranie (4:3)</PresentationFormat>
  <Paragraphs>182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Mariusz Chojecki/WAW/PL</dc:creator>
  <cp:lastModifiedBy>Polak Damian</cp:lastModifiedBy>
  <cp:revision>96</cp:revision>
  <dcterms:created xsi:type="dcterms:W3CDTF">2016-04-26T19:14:57Z</dcterms:created>
  <dcterms:modified xsi:type="dcterms:W3CDTF">2016-05-13T09:36:46Z</dcterms:modified>
</cp:coreProperties>
</file>