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5" r:id="rId4"/>
    <p:sldId id="258" r:id="rId5"/>
    <p:sldId id="273" r:id="rId6"/>
    <p:sldId id="259" r:id="rId7"/>
    <p:sldId id="274" r:id="rId8"/>
    <p:sldId id="260" r:id="rId9"/>
    <p:sldId id="276" r:id="rId10"/>
    <p:sldId id="261" r:id="rId11"/>
    <p:sldId id="263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2D7A1-06A2-4D46-890C-67B295E9580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D5D29-8E35-4FB3-86E5-91154ED33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92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5D29-8E35-4FB3-86E5-91154ED3360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69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5D29-8E35-4FB3-86E5-91154ED3360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69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5D29-8E35-4FB3-86E5-91154ED3360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69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5D29-8E35-4FB3-86E5-91154ED3360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69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5D29-8E35-4FB3-86E5-91154ED3360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69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5D29-8E35-4FB3-86E5-91154ED3360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69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44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36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0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7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76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94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30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61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16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42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3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5635-1B79-4D53-B7F4-7F0A00759A96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3E3B-8755-4EFF-82C3-A26F34FBD7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72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afal.jarosz@msz.gov.p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google.pl/url?sa=i&amp;rct=j&amp;q=&amp;esrc=s&amp;source=images&amp;cd=&amp;cad=rja&amp;uact=8&amp;ved=0ahUKEwjp5fuC1sDMAhVJkCwKHYw9DUAQjRwIBw&amp;url=http://bv.com/energy-strategies-report/april-2014-issue/geographic-location-magnifies-advantages-for-north-american-lng-exports&amp;psig=AFQjCNGuzy2ZouI2sV65OpGVDrRW7AePYQ&amp;ust=14624598128298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2"/>
                </a:solidFill>
              </a:rPr>
              <a:t>Zmiany na globalnym rynku LNG a potencjał eksportowy Stanów </a:t>
            </a:r>
            <a:r>
              <a:rPr lang="pl-PL" dirty="0" smtClean="0">
                <a:solidFill>
                  <a:schemeClr val="tx2"/>
                </a:solidFill>
              </a:rPr>
              <a:t>Zjednoczonych.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Szanse </a:t>
            </a:r>
            <a:r>
              <a:rPr lang="pl-PL" dirty="0">
                <a:solidFill>
                  <a:schemeClr val="tx2"/>
                </a:solidFill>
              </a:rPr>
              <a:t>dla Polski.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5767617"/>
            <a:ext cx="6400800" cy="1080120"/>
          </a:xfrm>
        </p:spPr>
        <p:txBody>
          <a:bodyPr>
            <a:normAutofit fontScale="47500" lnSpcReduction="20000"/>
          </a:bodyPr>
          <a:lstStyle/>
          <a:p>
            <a:r>
              <a:rPr lang="pl-PL" dirty="0"/>
              <a:t>d</a:t>
            </a:r>
            <a:r>
              <a:rPr lang="pl-PL" dirty="0" smtClean="0"/>
              <a:t>r Rafał Jarosz</a:t>
            </a:r>
          </a:p>
          <a:p>
            <a:r>
              <a:rPr lang="pl-PL" dirty="0" smtClean="0"/>
              <a:t>Ministerstwo Spraw Zagranicznych</a:t>
            </a:r>
          </a:p>
          <a:p>
            <a:r>
              <a:rPr lang="pl-PL" dirty="0" smtClean="0"/>
              <a:t>16-18 </a:t>
            </a:r>
            <a:r>
              <a:rPr lang="pl-PL" dirty="0" smtClean="0"/>
              <a:t>maja 2016 r.</a:t>
            </a:r>
          </a:p>
          <a:p>
            <a:r>
              <a:rPr lang="pl-PL" dirty="0" smtClean="0"/>
              <a:t>Międzyzdroje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98198" cy="18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Szansa dla Europy, dla Polski…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96752"/>
            <a:ext cx="5266928" cy="53745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Rosnące znaczenie </a:t>
            </a:r>
            <a:r>
              <a:rPr lang="pl-PL" dirty="0" err="1" smtClean="0"/>
              <a:t>spotowego</a:t>
            </a:r>
            <a:r>
              <a:rPr lang="pl-PL" dirty="0" smtClean="0"/>
              <a:t> i krótkoterminowego rynku LNG</a:t>
            </a:r>
          </a:p>
          <a:p>
            <a:pPr lvl="2"/>
            <a:r>
              <a:rPr lang="pl-PL" dirty="0"/>
              <a:t>b</a:t>
            </a:r>
            <a:r>
              <a:rPr lang="pl-PL" dirty="0" smtClean="0"/>
              <a:t>ardziej </a:t>
            </a:r>
            <a:r>
              <a:rPr lang="pl-PL" dirty="0" smtClean="0"/>
              <a:t>elastyczna forma zakupu z niższym ryzykiem finansowania i czynnikiem geopolitycznym w porównaniu do wielu inwestycji gazociągowych</a:t>
            </a:r>
          </a:p>
          <a:p>
            <a:pPr lvl="2"/>
            <a:r>
              <a:rPr lang="pl-PL" dirty="0"/>
              <a:t>r</a:t>
            </a:r>
            <a:r>
              <a:rPr lang="pl-PL" dirty="0" smtClean="0"/>
              <a:t>osnąca rola FSRU </a:t>
            </a:r>
            <a:r>
              <a:rPr lang="pl-PL" dirty="0" smtClean="0"/>
              <a:t>(</a:t>
            </a:r>
            <a:r>
              <a:rPr lang="pl-PL" i="1" dirty="0" err="1" smtClean="0"/>
              <a:t>Floating</a:t>
            </a:r>
            <a:r>
              <a:rPr lang="pl-PL" i="1" dirty="0" smtClean="0"/>
              <a:t> </a:t>
            </a:r>
            <a:r>
              <a:rPr lang="pl-PL" i="1" dirty="0"/>
              <a:t>Storage </a:t>
            </a:r>
            <a:r>
              <a:rPr lang="pl-PL" i="1" dirty="0" err="1"/>
              <a:t>Regasification</a:t>
            </a:r>
            <a:r>
              <a:rPr lang="pl-PL" i="1" dirty="0"/>
              <a:t> </a:t>
            </a:r>
            <a:r>
              <a:rPr lang="pl-PL" i="1" dirty="0" smtClean="0"/>
              <a:t>Unit</a:t>
            </a:r>
            <a:r>
              <a:rPr lang="pl-PL" dirty="0" smtClean="0"/>
              <a:t>)</a:t>
            </a:r>
          </a:p>
          <a:p>
            <a:r>
              <a:rPr lang="pl-PL" dirty="0" smtClean="0"/>
              <a:t>USA w klubie państw eksportujących gaz ziemny</a:t>
            </a:r>
          </a:p>
          <a:p>
            <a:pPr lvl="1"/>
            <a:r>
              <a:rPr lang="pl-PL" dirty="0"/>
              <a:t>p</a:t>
            </a:r>
            <a:r>
              <a:rPr lang="pl-PL" dirty="0" smtClean="0"/>
              <a:t>rodukcja gazu łupkowego vs. cena amerykańskiego LNG</a:t>
            </a:r>
          </a:p>
          <a:p>
            <a:r>
              <a:rPr lang="pl-PL" dirty="0" smtClean="0"/>
              <a:t>Walka o europejski rynek gazu ziemnego</a:t>
            </a:r>
          </a:p>
          <a:p>
            <a:pPr lvl="1"/>
            <a:r>
              <a:rPr lang="pl-PL" dirty="0" smtClean="0"/>
              <a:t>pierwszy tankowiec amerykańskiego gazu LNG w Portugalii</a:t>
            </a:r>
          </a:p>
          <a:p>
            <a:pPr lvl="1"/>
            <a:r>
              <a:rPr lang="pl-PL" dirty="0" smtClean="0"/>
              <a:t>zakupy </a:t>
            </a:r>
            <a:r>
              <a:rPr lang="pl-PL" dirty="0" smtClean="0"/>
              <a:t>polskich spółek na </a:t>
            </a:r>
            <a:r>
              <a:rPr lang="pl-PL" dirty="0" smtClean="0"/>
              <a:t>rynku </a:t>
            </a:r>
            <a:r>
              <a:rPr lang="pl-PL" dirty="0" err="1" smtClean="0"/>
              <a:t>spotowym</a:t>
            </a:r>
            <a:r>
              <a:rPr lang="pl-PL" dirty="0" smtClean="0"/>
              <a:t> LNG</a:t>
            </a:r>
            <a:endParaRPr lang="pl-PL" dirty="0" smtClean="0"/>
          </a:p>
          <a:p>
            <a:pPr lvl="1"/>
            <a:r>
              <a:rPr lang="pl-PL" dirty="0" smtClean="0"/>
              <a:t>silniejsza pozycja negocjacyjna Europy wobec firm rosyjskich</a:t>
            </a:r>
          </a:p>
          <a:p>
            <a:pPr lvl="1"/>
            <a:r>
              <a:rPr lang="pl-PL" dirty="0" smtClean="0"/>
              <a:t>znaczenie </a:t>
            </a:r>
            <a:r>
              <a:rPr lang="pl-PL" dirty="0" smtClean="0"/>
              <a:t>terminala </a:t>
            </a:r>
            <a:r>
              <a:rPr lang="pl-PL" dirty="0" smtClean="0"/>
              <a:t>w Świnoujściu</a:t>
            </a:r>
          </a:p>
          <a:p>
            <a:pPr lvl="1"/>
            <a:r>
              <a:rPr lang="pl-PL" dirty="0"/>
              <a:t>p</a:t>
            </a:r>
            <a:r>
              <a:rPr lang="pl-PL" dirty="0" smtClean="0"/>
              <a:t>rzyszłe </a:t>
            </a:r>
            <a:r>
              <a:rPr lang="pl-PL" dirty="0" smtClean="0"/>
              <a:t>formuły cenowe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27701"/>
            <a:ext cx="3312368" cy="68721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780928" cy="20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53" y="4581128"/>
            <a:ext cx="370935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92080" y="411946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Średnia cena gazu LNG w wybranych europejskich hubach: luty 2016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346340" y="1541415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chemeClr val="tx2"/>
                </a:solidFill>
              </a:rPr>
              <a:t>Spotowe</a:t>
            </a:r>
            <a:r>
              <a:rPr lang="pl-PL" sz="1200" b="1" dirty="0" smtClean="0">
                <a:solidFill>
                  <a:schemeClr val="tx2"/>
                </a:solidFill>
              </a:rPr>
              <a:t> zakupy  gazu LNG w Europie</a:t>
            </a:r>
            <a:endParaRPr lang="pl-PL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359" y="306896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Dziękuję za uwagę…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>
                <a:hlinkClick r:id="rId3"/>
              </a:rPr>
              <a:t>rafal.jarosz@msz.gov.pl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19294" cy="18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Globalny rynek gazy LNG: rosnąca podaż, niepewny popyt…</a:t>
            </a:r>
            <a:endParaRPr lang="pl-PL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472701"/>
              </p:ext>
            </p:extLst>
          </p:nvPr>
        </p:nvGraphicFramePr>
        <p:xfrm>
          <a:off x="539552" y="764704"/>
          <a:ext cx="7920881" cy="1652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792088"/>
                <a:gridCol w="792088"/>
                <a:gridCol w="792088"/>
                <a:gridCol w="792088"/>
                <a:gridCol w="792089"/>
              </a:tblGrid>
              <a:tr h="128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Issue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1970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1980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1990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2000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201</a:t>
                      </a:r>
                      <a:r>
                        <a:rPr lang="pl-PL" sz="1050" dirty="0" smtClean="0">
                          <a:effectLst/>
                        </a:rPr>
                        <a:t>5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</a:rPr>
                        <a:t>Kraje eksportujące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3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8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</a:rPr>
                        <a:t>Kraje importujące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6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8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30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Globalny</a:t>
                      </a:r>
                      <a:r>
                        <a:rPr lang="pl-P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popyt na LNG (w mln ton)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4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22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53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91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24</a:t>
                      </a:r>
                      <a:r>
                        <a:rPr lang="pl-PL" sz="1050" b="1" dirty="0" smtClean="0">
                          <a:effectLst/>
                        </a:rPr>
                        <a:t>5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Liczba</a:t>
                      </a:r>
                      <a:r>
                        <a:rPr lang="pl-P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terminali importujących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30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38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104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</a:rPr>
                        <a:t>Największy sprzedawca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Algeria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effectLst/>
                        </a:rPr>
                        <a:t>Indone</a:t>
                      </a:r>
                      <a:r>
                        <a:rPr lang="pl-PL" sz="1050" b="1" dirty="0" err="1" smtClean="0">
                          <a:effectLst/>
                        </a:rPr>
                        <a:t>zj</a:t>
                      </a:r>
                      <a:r>
                        <a:rPr lang="en-US" sz="1050" b="1" dirty="0" smtClean="0">
                          <a:effectLst/>
                        </a:rPr>
                        <a:t>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effectLst/>
                        </a:rPr>
                        <a:t>Indone</a:t>
                      </a:r>
                      <a:r>
                        <a:rPr lang="pl-PL" sz="1050" b="1" dirty="0" err="1" smtClean="0">
                          <a:effectLst/>
                        </a:rPr>
                        <a:t>zj</a:t>
                      </a:r>
                      <a:r>
                        <a:rPr lang="en-US" sz="1050" b="1" dirty="0" smtClean="0">
                          <a:effectLst/>
                        </a:rPr>
                        <a:t>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effectLst/>
                        </a:rPr>
                        <a:t>Indone</a:t>
                      </a:r>
                      <a:r>
                        <a:rPr lang="pl-PL" sz="1050" b="1" dirty="0" err="1" smtClean="0">
                          <a:effectLst/>
                        </a:rPr>
                        <a:t>zj</a:t>
                      </a:r>
                      <a:r>
                        <a:rPr lang="en-US" sz="1050" b="1" dirty="0" smtClean="0">
                          <a:effectLst/>
                        </a:rPr>
                        <a:t>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</a:rPr>
                        <a:t>K</a:t>
                      </a:r>
                      <a:r>
                        <a:rPr lang="en-US" sz="1050" b="1" dirty="0" err="1" smtClean="0">
                          <a:effectLst/>
                        </a:rPr>
                        <a:t>atar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</a:rPr>
                        <a:t>Największy kupujący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</a:rPr>
                        <a:t>Włochy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Jap</a:t>
                      </a:r>
                      <a:r>
                        <a:rPr lang="pl-PL" sz="1050" b="1" dirty="0" err="1" smtClean="0">
                          <a:effectLst/>
                        </a:rPr>
                        <a:t>onia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Jap</a:t>
                      </a:r>
                      <a:r>
                        <a:rPr lang="pl-PL" sz="1050" b="1" dirty="0" err="1" smtClean="0">
                          <a:effectLst/>
                        </a:rPr>
                        <a:t>onia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Jap</a:t>
                      </a:r>
                      <a:r>
                        <a:rPr lang="pl-PL" sz="1050" b="1" dirty="0" err="1" smtClean="0">
                          <a:effectLst/>
                        </a:rPr>
                        <a:t>onia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Jap</a:t>
                      </a:r>
                      <a:r>
                        <a:rPr lang="pl-PL" sz="1050" b="1" dirty="0" err="1" smtClean="0">
                          <a:effectLst/>
                        </a:rPr>
                        <a:t>onia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</a:rPr>
                        <a:t>Gazowce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LNG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8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50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72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127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373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8035"/>
            <a:ext cx="4392488" cy="40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13628"/>
            <a:ext cx="3312368" cy="687214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14264"/>
              </p:ext>
            </p:extLst>
          </p:nvPr>
        </p:nvGraphicFramePr>
        <p:xfrm>
          <a:off x="7236296" y="2636912"/>
          <a:ext cx="1512167" cy="372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720079"/>
              </a:tblGrid>
              <a:tr h="127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r>
                        <a:rPr lang="pl-PL" sz="1050" dirty="0" smtClean="0">
                          <a:effectLst/>
                        </a:rPr>
                        <a:t>Importerzy 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050" dirty="0" smtClean="0">
                          <a:effectLst/>
                        </a:rPr>
                        <a:t>2015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Japonia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85.05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Korea Płd.  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33.42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ChRL 	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20.02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Indie 	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14.60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</a:rPr>
                        <a:t>Tajwan </a:t>
                      </a:r>
                      <a:r>
                        <a:rPr lang="pl-PL" sz="1050" dirty="0">
                          <a:effectLst/>
                        </a:rPr>
                        <a:t>	 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14.45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Hiszpania   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8.82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W. Brytania   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10.08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Meksyk     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4.94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Turcja 	   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5.35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Brazylia   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4.78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Francja 	 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chemeClr val="tx1"/>
                          </a:solidFill>
                          <a:effectLst/>
                        </a:rPr>
                        <a:t>4.35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err="1" smtClean="0">
                          <a:effectLst/>
                        </a:rPr>
                        <a:t>Łacznie</a:t>
                      </a:r>
                      <a:r>
                        <a:rPr lang="pl-PL" sz="1050" dirty="0" smtClean="0">
                          <a:effectLst/>
                        </a:rPr>
                        <a:t>: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245.19 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66046"/>
              </p:ext>
            </p:extLst>
          </p:nvPr>
        </p:nvGraphicFramePr>
        <p:xfrm>
          <a:off x="4860032" y="3284984"/>
          <a:ext cx="1953895" cy="2511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/>
                <a:gridCol w="5156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 smtClean="0">
                          <a:effectLst/>
                        </a:rPr>
                        <a:t>Producenci 2015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 smtClean="0">
                          <a:effectLst/>
                        </a:rPr>
                        <a:t>Katar</a:t>
                      </a:r>
                      <a:r>
                        <a:rPr lang="pl-PL" sz="1200" dirty="0">
                          <a:effectLst/>
                        </a:rPr>
                        <a:t>	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 smtClean="0">
                          <a:effectLst/>
                        </a:rPr>
                        <a:t>Australia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dirty="0">
                          <a:effectLst/>
                        </a:rPr>
                        <a:t>	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 smtClean="0">
                          <a:effectLst/>
                        </a:rPr>
                        <a:t>Malezja</a:t>
                      </a:r>
                      <a:r>
                        <a:rPr lang="pl-PL" sz="1200" dirty="0">
                          <a:effectLst/>
                        </a:rPr>
                        <a:t>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>
                          <a:effectLst/>
                        </a:rPr>
                        <a:t>Nigeria	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>
                          <a:effectLst/>
                        </a:rPr>
                        <a:t>Indonezja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>
                          <a:effectLst/>
                        </a:rPr>
                        <a:t>Trinidad	</a:t>
                      </a:r>
                      <a:endParaRPr lang="pl-P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Alg</a:t>
                      </a:r>
                      <a:r>
                        <a:rPr lang="pl-PL" sz="1200" dirty="0" smtClean="0">
                          <a:effectLst/>
                        </a:rPr>
                        <a:t>i</a:t>
                      </a:r>
                      <a:r>
                        <a:rPr lang="en-US" sz="1200" dirty="0" err="1" smtClean="0">
                          <a:effectLst/>
                        </a:rPr>
                        <a:t>eria</a:t>
                      </a:r>
                      <a:r>
                        <a:rPr lang="en-US" sz="1200" dirty="0">
                          <a:effectLst/>
                        </a:rPr>
                        <a:t>		</a:t>
                      </a:r>
                      <a:endParaRPr lang="pl-P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Rosja</a:t>
                      </a:r>
                      <a:r>
                        <a:rPr lang="en-US" sz="1200" dirty="0">
                          <a:effectLst/>
                        </a:rPr>
                        <a:t> 		</a:t>
                      </a:r>
                      <a:endParaRPr lang="pl-P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8375" algn="l"/>
                        </a:tabLst>
                      </a:pPr>
                      <a:r>
                        <a:rPr lang="en-US" sz="1200" dirty="0">
                          <a:effectLst/>
                        </a:rPr>
                        <a:t>Oman	</a:t>
                      </a:r>
                      <a:endParaRPr lang="pl-P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837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Jemen</a:t>
                      </a:r>
                      <a:r>
                        <a:rPr lang="en-US" sz="1200" dirty="0">
                          <a:effectLst/>
                        </a:rPr>
                        <a:t>	</a:t>
                      </a:r>
                      <a:endParaRPr lang="pl-P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>
                          <a:effectLst/>
                        </a:rPr>
                        <a:t>USA 		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pl-PL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76.8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36.0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25.1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19.4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14.4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12.8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10.6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7.9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6.8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9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9141" cy="41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41" y="-1"/>
            <a:ext cx="4173831" cy="41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9358"/>
            <a:ext cx="7956375" cy="23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28030"/>
              </p:ext>
            </p:extLst>
          </p:nvPr>
        </p:nvGraphicFramePr>
        <p:xfrm>
          <a:off x="1907704" y="5013176"/>
          <a:ext cx="7128792" cy="1569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936104"/>
                <a:gridCol w="864096"/>
                <a:gridCol w="720080"/>
                <a:gridCol w="648072"/>
                <a:gridCol w="648072"/>
                <a:gridCol w="720080"/>
                <a:gridCol w="720080"/>
                <a:gridCol w="576064"/>
              </a:tblGrid>
              <a:tr h="92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</a:rPr>
                        <a:t>Region eksportujący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</a:rPr>
                        <a:t>Afryka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</a:rPr>
                        <a:t>Azja</a:t>
                      </a:r>
                      <a:r>
                        <a:rPr lang="pl-PL" sz="1050" b="1" baseline="0" dirty="0" smtClean="0">
                          <a:effectLst/>
                        </a:rPr>
                        <a:t> pacyficzna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effectLst/>
                        </a:rPr>
                        <a:t>Europ</a:t>
                      </a:r>
                      <a:r>
                        <a:rPr lang="pl-PL" sz="1050" b="1" dirty="0" smtClean="0">
                          <a:effectLst/>
                        </a:rPr>
                        <a:t>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FSU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Ameryka</a:t>
                      </a:r>
                      <a:r>
                        <a:rPr lang="pl-PL" sz="105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Płd.</a:t>
                      </a:r>
                      <a:endParaRPr lang="pl-PL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</a:rPr>
                        <a:t>Bliski Wschód</a:t>
                      </a:r>
                      <a:endParaRPr lang="pl-PL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Ameryka</a:t>
                      </a:r>
                      <a:r>
                        <a:rPr lang="pl-PL" sz="105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5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Płn.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SUMA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</a:rPr>
                        <a:t>Region importujący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A</a:t>
                      </a:r>
                      <a:r>
                        <a:rPr lang="pl-PL" sz="1050" b="1" dirty="0" err="1" smtClean="0">
                          <a:effectLst/>
                        </a:rPr>
                        <a:t>zja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3,2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9,7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0,1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20,5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-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34,5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A</a:t>
                      </a:r>
                      <a:r>
                        <a:rPr lang="pl-PL" sz="1050" b="1" dirty="0" err="1" smtClean="0">
                          <a:effectLst/>
                        </a:rPr>
                        <a:t>zja</a:t>
                      </a:r>
                      <a:r>
                        <a:rPr lang="pl-PL" sz="1050" b="1" baseline="0" dirty="0" smtClean="0">
                          <a:effectLst/>
                        </a:rPr>
                        <a:t> pacyficzna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13,0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63,8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0,4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10,5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54,4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0,3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145,5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effectLst/>
                        </a:rPr>
                        <a:t>Europ</a:t>
                      </a:r>
                      <a:r>
                        <a:rPr lang="pl-PL" sz="1050" b="1" dirty="0" smtClean="0">
                          <a:effectLst/>
                        </a:rPr>
                        <a:t>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15,3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-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1,9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-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3,5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17,7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-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33,0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Ameryka</a:t>
                      </a:r>
                      <a:r>
                        <a:rPr lang="pl-PL" sz="105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Płd.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2,7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-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8,4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1,2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-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2,1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15,2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</a:rPr>
                        <a:t>Bliski Wschód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0,3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-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-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2,2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0,4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4,3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Ameryka</a:t>
                      </a:r>
                      <a:r>
                        <a:rPr lang="pl-PL" sz="105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Płn.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1,8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0,2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-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4,9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1,2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-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8,4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</a:rPr>
                        <a:t>SUMA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36,6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74,0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3,6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10,6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18,8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97,2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0,3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241,1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907704" y="6584952"/>
            <a:ext cx="6390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Źródło</a:t>
            </a:r>
            <a:r>
              <a:rPr lang="en-US" sz="1100" dirty="0" smtClean="0"/>
              <a:t>: </a:t>
            </a:r>
            <a:r>
              <a:rPr lang="en-US" sz="1100" dirty="0"/>
              <a:t>International Gas Union, </a:t>
            </a:r>
            <a:r>
              <a:rPr lang="en-US" sz="1100" i="1" dirty="0"/>
              <a:t>World LNG Report</a:t>
            </a:r>
            <a:r>
              <a:rPr lang="en-US" sz="1100" dirty="0"/>
              <a:t> , Norway, 2015</a:t>
            </a:r>
            <a:endParaRPr lang="pl-PL" sz="11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406758"/>
            <a:ext cx="29523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Najkrótsza trasa: 205 km</a:t>
            </a:r>
          </a:p>
          <a:p>
            <a:r>
              <a:rPr lang="pl-PL" sz="1400" b="1" dirty="0" smtClean="0">
                <a:solidFill>
                  <a:srgbClr val="FF0000"/>
                </a:solidFill>
              </a:rPr>
              <a:t>z Algierii do Hiszpanii: 0,2 dnia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94660" y="476671"/>
            <a:ext cx="28083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0000"/>
                </a:solidFill>
              </a:rPr>
              <a:t>Najdłuższa trasa: 25 574 km</a:t>
            </a:r>
          </a:p>
          <a:p>
            <a:pPr algn="ctr"/>
            <a:r>
              <a:rPr lang="pl-PL" sz="1400" b="1" dirty="0" smtClean="0">
                <a:solidFill>
                  <a:srgbClr val="FF0000"/>
                </a:solidFill>
              </a:rPr>
              <a:t>z Trinidadu do Japonii: 30 dni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347864" y="61173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Średnia długość trasy w 2015</a:t>
            </a:r>
          </a:p>
          <a:p>
            <a:r>
              <a:rPr lang="pl-PL" sz="1400" b="1" dirty="0" smtClean="0">
                <a:solidFill>
                  <a:schemeClr val="tx2"/>
                </a:solidFill>
              </a:rPr>
              <a:t>trasa: 14260 </a:t>
            </a:r>
            <a:r>
              <a:rPr lang="pl-PL" sz="1400" b="1" dirty="0" smtClean="0">
                <a:solidFill>
                  <a:schemeClr val="tx2"/>
                </a:solidFill>
              </a:rPr>
              <a:t>km (16 dni)</a:t>
            </a:r>
            <a:endParaRPr lang="pl-PL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048672" cy="634082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Sytuacja i trendy na globalnym rynku LNG</a:t>
            </a:r>
            <a:br>
              <a:rPr lang="pl-PL" sz="2400" b="1" dirty="0">
                <a:solidFill>
                  <a:schemeClr val="tx2"/>
                </a:solidFill>
              </a:rPr>
            </a:b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92696"/>
            <a:ext cx="5472608" cy="566258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b="1" dirty="0"/>
              <a:t>S</a:t>
            </a:r>
            <a:r>
              <a:rPr lang="pl-PL" b="1" dirty="0" smtClean="0"/>
              <a:t>tabilizacja </a:t>
            </a:r>
            <a:r>
              <a:rPr lang="pl-PL" b="1" dirty="0"/>
              <a:t>popytu na LNG w Azji </a:t>
            </a:r>
            <a:endParaRPr lang="pl-PL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pl-PL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Znaczny </a:t>
            </a:r>
            <a:r>
              <a:rPr lang="pl-PL" b="1" dirty="0"/>
              <a:t>rozwój mocy eksportowych </a:t>
            </a:r>
            <a:r>
              <a:rPr lang="pl-PL" b="1" dirty="0" smtClean="0"/>
              <a:t>LNG</a:t>
            </a:r>
            <a:r>
              <a:rPr lang="pl-PL" dirty="0" smtClean="0"/>
              <a:t> </a:t>
            </a:r>
            <a:r>
              <a:rPr lang="pl-PL" dirty="0"/>
              <a:t>powodujący pojawienie się nadwyżki LNG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Od 2015 </a:t>
            </a:r>
            <a:r>
              <a:rPr lang="pl-PL" dirty="0"/>
              <a:t>r. </a:t>
            </a:r>
            <a:r>
              <a:rPr lang="pl-PL" b="1" dirty="0" smtClean="0"/>
              <a:t>obniżki </a:t>
            </a:r>
            <a:r>
              <a:rPr lang="pl-PL" b="1" dirty="0"/>
              <a:t>cen LNG </a:t>
            </a:r>
            <a:r>
              <a:rPr lang="pl-PL" b="1" dirty="0" smtClean="0"/>
              <a:t> w wyniku spadku cen ropy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endParaRPr lang="pl-PL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Kryzys </a:t>
            </a:r>
            <a:r>
              <a:rPr lang="pl-PL" b="1" dirty="0"/>
              <a:t>gospodarczy w </a:t>
            </a:r>
            <a:r>
              <a:rPr lang="pl-PL" b="1" dirty="0" smtClean="0"/>
              <a:t>Chinach</a:t>
            </a:r>
            <a:r>
              <a:rPr lang="pl-PL" dirty="0" smtClean="0"/>
              <a:t>: wyhamowanie </a:t>
            </a:r>
            <a:r>
              <a:rPr lang="pl-PL" dirty="0"/>
              <a:t>wzrostu popytu na </a:t>
            </a:r>
            <a:r>
              <a:rPr lang="pl-PL" dirty="0" smtClean="0"/>
              <a:t>LNG, </a:t>
            </a:r>
            <a:r>
              <a:rPr lang="pl-PL" dirty="0"/>
              <a:t>także </a:t>
            </a:r>
            <a:r>
              <a:rPr lang="pl-PL" dirty="0" smtClean="0"/>
              <a:t>innych krajach </a:t>
            </a:r>
            <a:r>
              <a:rPr lang="pl-PL" dirty="0"/>
              <a:t>regionu (np. Korea Płd</a:t>
            </a:r>
            <a:r>
              <a:rPr lang="pl-PL" dirty="0" smtClean="0"/>
              <a:t>.)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Rosnące zapotrzebowanie na gaz w Europie: </a:t>
            </a:r>
            <a:r>
              <a:rPr lang="pl-PL" dirty="0" smtClean="0"/>
              <a:t>21 terminali o łącznej zdolności </a:t>
            </a:r>
            <a:r>
              <a:rPr lang="pl-PL" dirty="0" err="1" smtClean="0"/>
              <a:t>regazyfikacyjnej</a:t>
            </a:r>
            <a:r>
              <a:rPr lang="pl-PL" dirty="0" smtClean="0"/>
              <a:t> 207 mld m3 rocznie</a:t>
            </a:r>
            <a:r>
              <a:rPr lang="pl-PL" b="1" dirty="0" smtClean="0"/>
              <a:t> 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Po </a:t>
            </a:r>
            <a:r>
              <a:rPr lang="pl-PL" dirty="0"/>
              <a:t>stronie </a:t>
            </a:r>
            <a:r>
              <a:rPr lang="pl-PL" dirty="0" smtClean="0"/>
              <a:t>podaży: </a:t>
            </a:r>
            <a:r>
              <a:rPr lang="pl-PL" b="1" dirty="0"/>
              <a:t>wysoka cena LNG</a:t>
            </a:r>
            <a:r>
              <a:rPr lang="pl-PL" dirty="0"/>
              <a:t> oraz </a:t>
            </a:r>
            <a:r>
              <a:rPr lang="pl-PL" b="1" dirty="0"/>
              <a:t>rewolucja łupkowa w USA</a:t>
            </a:r>
            <a:r>
              <a:rPr lang="pl-PL" dirty="0"/>
              <a:t>. </a:t>
            </a:r>
            <a:r>
              <a:rPr lang="pl-PL" dirty="0" smtClean="0"/>
              <a:t>Budowa </a:t>
            </a:r>
            <a:r>
              <a:rPr lang="pl-PL" dirty="0"/>
              <a:t>terminali eksportowych </a:t>
            </a:r>
            <a:r>
              <a:rPr lang="pl-PL" dirty="0" smtClean="0"/>
              <a:t>w </a:t>
            </a:r>
            <a:r>
              <a:rPr lang="pl-PL" dirty="0"/>
              <a:t>Australii i USA </a:t>
            </a:r>
            <a:r>
              <a:rPr lang="pl-PL" dirty="0" smtClean="0"/>
              <a:t>(ponad </a:t>
            </a:r>
            <a:r>
              <a:rPr lang="pl-PL" dirty="0"/>
              <a:t>90% nowych mocy</a:t>
            </a:r>
            <a:r>
              <a:rPr lang="pl-PL" dirty="0" smtClean="0"/>
              <a:t>)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endParaRPr lang="pl-PL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W </a:t>
            </a:r>
            <a:r>
              <a:rPr lang="pl-PL" b="1" dirty="0"/>
              <a:t>2020 r. łączne moce eksportowe Australii </a:t>
            </a:r>
            <a:r>
              <a:rPr lang="pl-PL" b="1" dirty="0" smtClean="0"/>
              <a:t>85 </a:t>
            </a:r>
            <a:r>
              <a:rPr lang="pl-PL" b="1" dirty="0"/>
              <a:t>mln </a:t>
            </a:r>
            <a:r>
              <a:rPr lang="pl-PL" b="1" dirty="0" smtClean="0"/>
              <a:t>ton</a:t>
            </a:r>
            <a:r>
              <a:rPr lang="pl-PL" dirty="0" smtClean="0"/>
              <a:t>. </a:t>
            </a:r>
            <a:r>
              <a:rPr lang="pl-PL" dirty="0"/>
              <a:t>Głównym rynkiem zbytu ma być </a:t>
            </a:r>
            <a:r>
              <a:rPr lang="pl-PL" dirty="0" smtClean="0"/>
              <a:t>Azja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27701"/>
            <a:ext cx="3312368" cy="687214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1104"/>
              </p:ext>
            </p:extLst>
          </p:nvPr>
        </p:nvGraphicFramePr>
        <p:xfrm>
          <a:off x="6516216" y="260648"/>
          <a:ext cx="2304256" cy="621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73088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72%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 globalnego popytu</a:t>
                      </a:r>
                      <a:r>
                        <a:rPr lang="pl-PL" b="0" baseline="0" dirty="0" smtClean="0">
                          <a:solidFill>
                            <a:schemeClr val="tx1"/>
                          </a:solidFill>
                        </a:rPr>
                        <a:t> w Azji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088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32% 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LNG dostarczane przez Katar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088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 nowe</a:t>
                      </a:r>
                      <a:r>
                        <a:rPr lang="pl-PL" b="0" baseline="0" dirty="0" smtClean="0">
                          <a:solidFill>
                            <a:schemeClr val="tx1"/>
                          </a:solidFill>
                        </a:rPr>
                        <a:t> kraje importujące 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088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 nowych terminali</a:t>
                      </a:r>
                      <a:r>
                        <a:rPr lang="pl-PL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="0" baseline="0" dirty="0" err="1" smtClean="0">
                          <a:solidFill>
                            <a:schemeClr val="tx1"/>
                          </a:solidFill>
                        </a:rPr>
                        <a:t>regazyfikujących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088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 kraje importujące 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088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 mln ton rocznie zdolności</a:t>
                      </a:r>
                      <a:r>
                        <a:rPr lang="pl-PL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="0" baseline="0" dirty="0" err="1" smtClean="0">
                          <a:solidFill>
                            <a:schemeClr val="tx1"/>
                          </a:solidFill>
                        </a:rPr>
                        <a:t>regazyfikacyjnej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088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308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 mln ton rocznie zdolności skraplającej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0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 krajów eksportujących</a:t>
                      </a:r>
                    </a:p>
                    <a:p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9673" y="116632"/>
            <a:ext cx="8229600" cy="92211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/>
                </a:solidFill>
              </a:rPr>
              <a:t>Rosnąca podaż gazu LNG…rosnąca rola USA…</a:t>
            </a:r>
            <a:endParaRPr lang="pl-PL" sz="3200" b="1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6327" y="1687745"/>
            <a:ext cx="7848871" cy="489654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 rot="16200000">
            <a:off x="-938652" y="3521859"/>
            <a:ext cx="3060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Miliardy metrów sześciennych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732240" y="1687745"/>
            <a:ext cx="16561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2483768" y="2060849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4430762" y="2105237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259632" y="328498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331640" y="573325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3491880" y="465313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004048" y="4991741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9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Potencjał </a:t>
            </a:r>
            <a:r>
              <a:rPr lang="pl-PL" dirty="0" smtClean="0">
                <a:solidFill>
                  <a:schemeClr val="tx2"/>
                </a:solidFill>
              </a:rPr>
              <a:t>eksportowy USA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Wysokie długoterminowe p</a:t>
            </a:r>
            <a:r>
              <a:rPr lang="pl-PL" dirty="0" smtClean="0"/>
              <a:t>rognozy </a:t>
            </a:r>
            <a:r>
              <a:rPr lang="pl-PL" dirty="0" smtClean="0"/>
              <a:t>produkcji gazu łupkowego </a:t>
            </a:r>
          </a:p>
          <a:p>
            <a:r>
              <a:rPr lang="pl-PL" dirty="0" smtClean="0"/>
              <a:t>Kwestie regulacyjne:</a:t>
            </a:r>
          </a:p>
          <a:p>
            <a:pPr lvl="1"/>
            <a:r>
              <a:rPr lang="pl-PL" dirty="0" smtClean="0"/>
              <a:t>Zgoda </a:t>
            </a:r>
            <a:r>
              <a:rPr lang="pl-PL" dirty="0"/>
              <a:t>na eksport gazu LNG </a:t>
            </a:r>
            <a:r>
              <a:rPr lang="pl-PL" dirty="0" smtClean="0"/>
              <a:t>a interes publiczny</a:t>
            </a:r>
            <a:endParaRPr lang="pl-PL" i="1" dirty="0" smtClean="0"/>
          </a:p>
          <a:p>
            <a:pPr lvl="1"/>
            <a:r>
              <a:rPr lang="en-US" i="1" dirty="0" smtClean="0"/>
              <a:t>LNG </a:t>
            </a:r>
            <a:r>
              <a:rPr lang="en-US" i="1" dirty="0"/>
              <a:t>Permitting Certainty and Transparency </a:t>
            </a:r>
            <a:r>
              <a:rPr lang="en-US" i="1" dirty="0" smtClean="0"/>
              <a:t>Act</a:t>
            </a:r>
            <a:r>
              <a:rPr lang="en-US" dirty="0" smtClean="0"/>
              <a:t> </a:t>
            </a:r>
            <a:endParaRPr lang="pl-PL" dirty="0" smtClean="0"/>
          </a:p>
          <a:p>
            <a:pPr lvl="1"/>
            <a:r>
              <a:rPr lang="pl-PL" dirty="0" smtClean="0"/>
              <a:t>Rola DOE i FERC</a:t>
            </a:r>
          </a:p>
          <a:p>
            <a:r>
              <a:rPr lang="pl-PL" dirty="0" smtClean="0"/>
              <a:t>Początek 2016 r.: eksport </a:t>
            </a:r>
            <a:r>
              <a:rPr lang="pl-PL" dirty="0"/>
              <a:t>LNG ze wschodniego wybrzeża </a:t>
            </a:r>
            <a:r>
              <a:rPr lang="pl-PL" u="sng" dirty="0"/>
              <a:t>USA</a:t>
            </a:r>
            <a:r>
              <a:rPr lang="pl-PL" dirty="0"/>
              <a:t> (z terminalu </a:t>
            </a:r>
            <a:r>
              <a:rPr lang="pl-PL" dirty="0" err="1"/>
              <a:t>Sabine</a:t>
            </a:r>
            <a:r>
              <a:rPr lang="pl-PL" dirty="0"/>
              <a:t> Pass</a:t>
            </a:r>
            <a:r>
              <a:rPr lang="pl-PL" dirty="0" smtClean="0"/>
              <a:t>) </a:t>
            </a:r>
          </a:p>
          <a:p>
            <a:r>
              <a:rPr lang="pl-PL" dirty="0" smtClean="0"/>
              <a:t>5 terminali w budowie </a:t>
            </a:r>
          </a:p>
          <a:p>
            <a:pPr lvl="1"/>
            <a:r>
              <a:rPr lang="pl-PL" u="sng" dirty="0" smtClean="0"/>
              <a:t>Łączna </a:t>
            </a:r>
            <a:r>
              <a:rPr lang="pl-PL" u="sng" dirty="0"/>
              <a:t>moc tych 6 terminali </a:t>
            </a:r>
            <a:r>
              <a:rPr lang="pl-PL" u="sng" dirty="0" smtClean="0"/>
              <a:t>wynosi </a:t>
            </a:r>
            <a:r>
              <a:rPr lang="pl-PL" u="sng" dirty="0"/>
              <a:t>85 mln t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Dalsze </a:t>
            </a:r>
            <a:r>
              <a:rPr lang="pl-PL" dirty="0"/>
              <a:t>2 terminale otrzymały zgodę na </a:t>
            </a:r>
            <a:r>
              <a:rPr lang="pl-PL" dirty="0" smtClean="0"/>
              <a:t>eksport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27701"/>
            <a:ext cx="3312368" cy="6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Amerykańskie terminale skraplające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9150"/>
            <a:ext cx="4412063" cy="390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78283"/>
              </p:ext>
            </p:extLst>
          </p:nvPr>
        </p:nvGraphicFramePr>
        <p:xfrm>
          <a:off x="971600" y="5266199"/>
          <a:ext cx="7272807" cy="1385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743"/>
                <a:gridCol w="2424532"/>
                <a:gridCol w="24245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Terminal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Produkcja w mld m3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Termin rozpoczęcia eksportu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Corpus Christi, Teskas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22.1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2018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Freeport, Teskas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18.6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2018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Sabine Pass, Luizjana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25.5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2015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Cameron, Luizjana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17.6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2018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Cove Point, Maryland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8.5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2017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943309" y="4896867"/>
            <a:ext cx="556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Amerykańskie terminalne </a:t>
            </a:r>
            <a:r>
              <a:rPr lang="pl-PL" b="1" dirty="0" smtClean="0">
                <a:solidFill>
                  <a:schemeClr val="tx2"/>
                </a:solidFill>
              </a:rPr>
              <a:t> skraplające w </a:t>
            </a:r>
            <a:r>
              <a:rPr lang="pl-PL" b="1" dirty="0" smtClean="0">
                <a:solidFill>
                  <a:schemeClr val="tx2"/>
                </a:solidFill>
              </a:rPr>
              <a:t>trakcie budowy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95206"/>
            <a:ext cx="3826712" cy="275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7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27" y="6093296"/>
            <a:ext cx="3312368" cy="687214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27990"/>
              </p:ext>
            </p:extLst>
          </p:nvPr>
        </p:nvGraphicFramePr>
        <p:xfrm>
          <a:off x="179512" y="341687"/>
          <a:ext cx="6945882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7759"/>
                <a:gridCol w="961354"/>
                <a:gridCol w="301676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Czynnik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składowy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ceny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Cena (USD za mmbtu)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Cena Henry hub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2.89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Koszty dostarczenia (w tym paliwo) 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3.32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115% ceny Henry Hub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Opłata pojemnościowa terminala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3.00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Stała opłata za wykorzystanie czy też nie pojemności terminala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Ubezpieczenie i inne opłaty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0.70-1.70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 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Cena w terminalu regazyfikującym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7.00-8.00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2705" y="47770"/>
            <a:ext cx="746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Cena gazu LNG dla europejskich odbiorców (na podst. długoterminowych kontraktów </a:t>
            </a:r>
            <a:r>
              <a:rPr lang="pl-PL" sz="1400" b="1" dirty="0" err="1" smtClean="0">
                <a:solidFill>
                  <a:schemeClr val="tx2"/>
                </a:solidFill>
              </a:rPr>
              <a:t>Sabine</a:t>
            </a:r>
            <a:r>
              <a:rPr lang="pl-PL" sz="1400" b="1" dirty="0" smtClean="0">
                <a:solidFill>
                  <a:schemeClr val="tx2"/>
                </a:solidFill>
              </a:rPr>
              <a:t> Pass)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49406" y="4171385"/>
            <a:ext cx="172279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900" dirty="0"/>
          </a:p>
        </p:txBody>
      </p:sp>
      <p:pic>
        <p:nvPicPr>
          <p:cNvPr id="11" name="Picture 4" descr="http://bv.com/images/default-source/thought-leadership/north-american-lng-exports.png?sfvrsn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91" y="2276872"/>
            <a:ext cx="4037209" cy="29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3489"/>
            <a:ext cx="4464496" cy="453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23528" y="22768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Kontrakty w </a:t>
            </a:r>
            <a:r>
              <a:rPr lang="pl-PL" b="1" dirty="0" err="1" smtClean="0">
                <a:solidFill>
                  <a:schemeClr val="tx2"/>
                </a:solidFill>
              </a:rPr>
              <a:t>Sabine</a:t>
            </a:r>
            <a:r>
              <a:rPr lang="pl-PL" b="1" dirty="0" smtClean="0">
                <a:solidFill>
                  <a:schemeClr val="tx2"/>
                </a:solidFill>
              </a:rPr>
              <a:t> Pass:</a:t>
            </a:r>
            <a:endParaRPr lang="pl-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971" y="116632"/>
            <a:ext cx="8229600" cy="56207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USA w grupie trzech największych eksporterów gazu LNG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2" y="980728"/>
            <a:ext cx="9137786" cy="544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475656" y="3055198"/>
            <a:ext cx="1224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SSS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46470"/>
            <a:ext cx="1381971" cy="187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7504" y="2685867"/>
            <a:ext cx="129614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28111" y="6237665"/>
            <a:ext cx="2565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                                            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788024" y="5229200"/>
            <a:ext cx="25922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Pozostali eksporterzy</a:t>
            </a:r>
            <a:r>
              <a:rPr lang="pl-PL" sz="1600" dirty="0" smtClean="0"/>
              <a:t>: istniejące terminale (AB), w trackie budowy (MEG) i planowane (PB)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/>
              <a:t>W 2015: 180 mln 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/>
              <a:t>W 2025: 227 mln ton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073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800</Words>
  <Application>Microsoft Office PowerPoint</Application>
  <PresentationFormat>Pokaz na ekranie (4:3)</PresentationFormat>
  <Paragraphs>295</Paragraphs>
  <Slides>11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Zmiany na globalnym rynku LNG a potencjał eksportowy Stanów Zjednoczonych.  Szanse dla Polski.</vt:lpstr>
      <vt:lpstr>Globalny rynek gazy LNG: rosnąca podaż, niepewny popyt…</vt:lpstr>
      <vt:lpstr>Prezentacja programu PowerPoint</vt:lpstr>
      <vt:lpstr>Sytuacja i trendy na globalnym rynku LNG </vt:lpstr>
      <vt:lpstr>Rosnąca podaż gazu LNG…rosnąca rola USA…</vt:lpstr>
      <vt:lpstr>Potencjał eksportowy USA</vt:lpstr>
      <vt:lpstr>Amerykańskie terminale skraplające</vt:lpstr>
      <vt:lpstr>Prezentacja programu PowerPoint</vt:lpstr>
      <vt:lpstr>USA w grupie trzech największych eksporterów gazu LNG</vt:lpstr>
      <vt:lpstr>Szansa dla Europy, dla Polski…</vt:lpstr>
      <vt:lpstr>Dziękuję za uwagę…  rafal.jarosz@msz.gov.pl </vt:lpstr>
    </vt:vector>
  </TitlesOfParts>
  <Company>Ministerstwo Spraw Zagranicznych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na globalnym rynku LNG a potencjał eksportowy Stanów Zjednoczonych.  Szanse dla Polski.</dc:title>
  <dc:creator>Jarosz Rafał</dc:creator>
  <cp:lastModifiedBy>Jarosz Rafał</cp:lastModifiedBy>
  <cp:revision>28</cp:revision>
  <dcterms:created xsi:type="dcterms:W3CDTF">2016-05-04T13:13:21Z</dcterms:created>
  <dcterms:modified xsi:type="dcterms:W3CDTF">2016-05-05T09:16:44Z</dcterms:modified>
</cp:coreProperties>
</file>