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3" r:id="rId5"/>
    <p:sldId id="260" r:id="rId6"/>
    <p:sldId id="261" r:id="rId7"/>
    <p:sldId id="267" r:id="rId8"/>
    <p:sldId id="258" r:id="rId9"/>
    <p:sldId id="265" r:id="rId10"/>
    <p:sldId id="266" r:id="rId11"/>
    <p:sldId id="259" r:id="rId12"/>
    <p:sldId id="264" r:id="rId13"/>
    <p:sldId id="262" r:id="rId14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81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89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87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5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11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21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30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84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01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432D-8DF1-8045-94D1-2CCC01C2025D}" type="datetimeFigureOut">
              <a:rPr lang="pl-PL" smtClean="0"/>
              <a:t>17.05.16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51E9-869F-F64D-838B-30EB5A17D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70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Projekty energetyczne państw GPEC, Iranu i Pakistanu, a zmiana regionalnego i globalnego paradygmatu bezpieczeństwa energetycznego.</a:t>
            </a:r>
            <a:endParaRPr lang="pl-PL" sz="1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Foundation of the International</a:t>
            </a:r>
          </a:p>
          <a:p>
            <a:r>
              <a:rPr lang="pl-PL" dirty="0" err="1" smtClean="0"/>
              <a:t>Cooperation</a:t>
            </a:r>
            <a:r>
              <a:rPr lang="pl-PL" dirty="0" smtClean="0"/>
              <a:t> and Development</a:t>
            </a:r>
            <a:endParaRPr lang="pl-PL" dirty="0"/>
          </a:p>
        </p:txBody>
      </p:sp>
      <p:pic>
        <p:nvPicPr>
          <p:cNvPr id="4" name="Obraz 3" descr="logo fundacji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49" y="488412"/>
            <a:ext cx="1866705" cy="1866705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5509846" y="5269468"/>
            <a:ext cx="206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</a:t>
            </a:r>
            <a:r>
              <a:rPr lang="pl-PL" dirty="0" smtClean="0"/>
              <a:t>r Wojciech Szewko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60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Chabahar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92" y="1417638"/>
            <a:ext cx="5600764" cy="4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TAPI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TAPI </a:t>
            </a:r>
            <a:r>
              <a:rPr lang="pl-PL" dirty="0" err="1" smtClean="0"/>
              <a:t>pipeline</a:t>
            </a:r>
            <a:r>
              <a:rPr lang="pl-PL" dirty="0" smtClean="0"/>
              <a:t> (200 mln USD) – (</a:t>
            </a:r>
            <a:r>
              <a:rPr lang="pl-PL" dirty="0" smtClean="0">
                <a:effectLst/>
              </a:rPr>
              <a:t>Turkmenistan-Afganistan-Pakistan-Indie) - </a:t>
            </a:r>
            <a:r>
              <a:rPr lang="pl-PL" dirty="0" smtClean="0"/>
              <a:t>konstrukcja – 3 lata </a:t>
            </a:r>
          </a:p>
          <a:p>
            <a:r>
              <a:rPr lang="pl-PL" dirty="0" smtClean="0"/>
              <a:t>1814 km, 3,2 </a:t>
            </a:r>
            <a:r>
              <a:rPr lang="pl-PL" dirty="0" err="1" smtClean="0"/>
              <a:t>bcm</a:t>
            </a:r>
            <a:r>
              <a:rPr lang="pl-PL" dirty="0" smtClean="0"/>
              <a:t>/d</a:t>
            </a:r>
          </a:p>
          <a:p>
            <a:r>
              <a:rPr lang="pl-PL" dirty="0" smtClean="0"/>
              <a:t>13,8 </a:t>
            </a:r>
            <a:r>
              <a:rPr lang="pl-PL" dirty="0" err="1" smtClean="0"/>
              <a:t>bcm</a:t>
            </a:r>
            <a:r>
              <a:rPr lang="pl-PL" dirty="0" smtClean="0"/>
              <a:t> z Turkmenii, (90 </a:t>
            </a:r>
            <a:r>
              <a:rPr lang="pl-PL" dirty="0" err="1" smtClean="0"/>
              <a:t>mmscm</a:t>
            </a:r>
            <a:r>
              <a:rPr lang="pl-PL" dirty="0" smtClean="0"/>
              <a:t>/d dla Indii i Pakistanu, 494 dla Afganistanu</a:t>
            </a:r>
          </a:p>
          <a:p>
            <a:r>
              <a:rPr lang="pl-PL" dirty="0" smtClean="0"/>
              <a:t>Plan 773 / </a:t>
            </a:r>
            <a:r>
              <a:rPr lang="pl-PL" dirty="0"/>
              <a:t>A</a:t>
            </a:r>
            <a:r>
              <a:rPr lang="pl-PL" dirty="0" smtClean="0"/>
              <a:t>fganistan, 827 przez Pakistan </a:t>
            </a:r>
            <a:r>
              <a:rPr lang="pl-PL" dirty="0" err="1" smtClean="0"/>
              <a:t>az</a:t>
            </a:r>
            <a:r>
              <a:rPr lang="pl-PL" dirty="0" smtClean="0"/>
              <a:t> do </a:t>
            </a:r>
            <a:r>
              <a:rPr lang="pl-PL" dirty="0" err="1" smtClean="0"/>
              <a:t>Fazilka</a:t>
            </a:r>
            <a:r>
              <a:rPr lang="pl-PL" dirty="0" smtClean="0"/>
              <a:t> w Pendżabie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414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ut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88" y="3821387"/>
            <a:ext cx="3865812" cy="257484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2889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Turkmenistan-Uzbekistan-</a:t>
            </a:r>
            <a:r>
              <a:rPr lang="pl-PL" dirty="0" err="1"/>
              <a:t>Tajikistan</a:t>
            </a:r>
            <a:r>
              <a:rPr lang="pl-PL" dirty="0"/>
              <a:t>-</a:t>
            </a:r>
            <a:r>
              <a:rPr lang="pl-PL" dirty="0" err="1"/>
              <a:t>Afghanistan</a:t>
            </a:r>
            <a:r>
              <a:rPr lang="pl-PL" dirty="0"/>
              <a:t>-Pakistan (TUTAP) 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endParaRPr lang="pl-PL" dirty="0" smtClean="0"/>
          </a:p>
          <a:p>
            <a:r>
              <a:rPr lang="pl-PL" dirty="0" err="1"/>
              <a:t>Andkhoy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 err="1" smtClean="0"/>
              <a:t>Sheberghan</a:t>
            </a:r>
            <a:r>
              <a:rPr lang="pl-PL" dirty="0" smtClean="0"/>
              <a:t> 500 </a:t>
            </a:r>
            <a:r>
              <a:rPr lang="pl-PL" dirty="0" err="1" smtClean="0"/>
              <a:t>kV</a:t>
            </a:r>
            <a:r>
              <a:rPr lang="pl-PL" dirty="0" smtClean="0"/>
              <a:t> 108 km/ </a:t>
            </a:r>
            <a:r>
              <a:rPr lang="pl-PL" dirty="0" err="1" smtClean="0"/>
              <a:t>Sheberghan</a:t>
            </a:r>
            <a:r>
              <a:rPr lang="pl-PL" dirty="0" smtClean="0"/>
              <a:t> - Mazar</a:t>
            </a:r>
            <a:r>
              <a:rPr lang="pl-PL" dirty="0"/>
              <a:t>-e-</a:t>
            </a:r>
            <a:r>
              <a:rPr lang="pl-PL" dirty="0" err="1" smtClean="0"/>
              <a:t>Sharif</a:t>
            </a:r>
            <a:r>
              <a:rPr lang="pl-PL" dirty="0" smtClean="0"/>
              <a:t> 200 </a:t>
            </a:r>
            <a:r>
              <a:rPr lang="pl-PL" dirty="0" err="1" smtClean="0"/>
              <a:t>kV</a:t>
            </a:r>
            <a:r>
              <a:rPr lang="pl-PL" dirty="0" smtClean="0"/>
              <a:t> -142 km</a:t>
            </a:r>
          </a:p>
          <a:p>
            <a:r>
              <a:rPr lang="pl-PL" dirty="0" smtClean="0"/>
              <a:t>2 dni temu zawieszony – będzie zmiana / przedłużenie trasy </a:t>
            </a:r>
            <a:r>
              <a:rPr lang="pl-PL" dirty="0" err="1" smtClean="0"/>
              <a:t>Bayman</a:t>
            </a:r>
            <a:r>
              <a:rPr lang="pl-PL" dirty="0" smtClean="0"/>
              <a:t> vs </a:t>
            </a:r>
            <a:r>
              <a:rPr lang="pl-PL" dirty="0" err="1" smtClean="0"/>
              <a:t>Salan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TUTAP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72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14638"/>
            <a:ext cx="8229600" cy="1143000"/>
          </a:xfrm>
        </p:spPr>
        <p:txBody>
          <a:bodyPr/>
          <a:lstStyle/>
          <a:p>
            <a:r>
              <a:rPr lang="pl-PL" sz="2400" dirty="0" smtClean="0"/>
              <a:t>zapraszamy do kontaktu </a:t>
            </a:r>
            <a:endParaRPr lang="pl-PL" dirty="0"/>
          </a:p>
        </p:txBody>
      </p:sp>
      <p:sp>
        <p:nvSpPr>
          <p:cNvPr id="4" name="PoleTekstowe 3"/>
          <p:cNvSpPr txBox="1"/>
          <p:nvPr/>
        </p:nvSpPr>
        <p:spPr>
          <a:xfrm>
            <a:off x="5187462" y="5119077"/>
            <a:ext cx="259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Dr Wojciech Szewko </a:t>
            </a:r>
          </a:p>
          <a:p>
            <a:r>
              <a:rPr lang="pl-PL" dirty="0" err="1"/>
              <a:t>w</a:t>
            </a:r>
            <a:r>
              <a:rPr lang="pl-PL" dirty="0" err="1" smtClean="0"/>
              <a:t>ojciech.szewko@ficd.eu</a:t>
            </a:r>
            <a:endParaRPr lang="pl-PL" dirty="0"/>
          </a:p>
        </p:txBody>
      </p:sp>
      <p:pic>
        <p:nvPicPr>
          <p:cNvPr id="6" name="Obraz 5" descr="logo_in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58" y="1197708"/>
            <a:ext cx="1498112" cy="14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8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Czynniki zmiany paradygmatu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Wojna peryferyjna w Jemenie – perspektywa blokady cieśniny Ormuz</a:t>
            </a:r>
          </a:p>
          <a:p>
            <a:r>
              <a:rPr lang="pl-PL" dirty="0" smtClean="0"/>
              <a:t>Wojna peryferyjna w Syrii (i jej koszty)</a:t>
            </a:r>
          </a:p>
          <a:p>
            <a:r>
              <a:rPr lang="pl-PL" dirty="0" smtClean="0"/>
              <a:t>Rywalizacja o Morze Południowochińskie – perspektywa blokady szlaku przez </a:t>
            </a:r>
            <a:r>
              <a:rPr lang="pl-PL" dirty="0" err="1" smtClean="0"/>
              <a:t>Malakka</a:t>
            </a:r>
            <a:endParaRPr lang="pl-PL" dirty="0" smtClean="0"/>
          </a:p>
          <a:p>
            <a:r>
              <a:rPr lang="pl-PL" dirty="0" smtClean="0"/>
              <a:t>Zbliżenie Pakistanu i Chin – zagrożeniem dla interesów Indii</a:t>
            </a:r>
          </a:p>
          <a:p>
            <a:r>
              <a:rPr lang="pl-PL" dirty="0" smtClean="0"/>
              <a:t>Zniesienie sankcji nałożonych na Iran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683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 trasy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6111"/>
            <a:ext cx="8229600" cy="47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06970"/>
            <a:ext cx="8229600" cy="103749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Kilka (wybranych) projektów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298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Seul - Teheran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MOU: NIGC-KOGAS (2 Maja)</a:t>
            </a:r>
          </a:p>
          <a:p>
            <a:r>
              <a:rPr lang="pl-PL" dirty="0" smtClean="0"/>
              <a:t>(NIGC </a:t>
            </a:r>
            <a:r>
              <a:rPr lang="pl-PL" dirty="0" err="1" smtClean="0"/>
              <a:t>Hamidreza</a:t>
            </a:r>
            <a:r>
              <a:rPr lang="pl-PL" dirty="0" smtClean="0"/>
              <a:t> </a:t>
            </a:r>
            <a:r>
              <a:rPr lang="pl-PL" dirty="0" err="1" smtClean="0"/>
              <a:t>Araqi</a:t>
            </a:r>
            <a:r>
              <a:rPr lang="pl-PL" dirty="0" smtClean="0"/>
              <a:t> - KOGAS </a:t>
            </a:r>
            <a:r>
              <a:rPr lang="pl-PL" dirty="0" err="1" smtClean="0"/>
              <a:t>Seung-Hoon</a:t>
            </a:r>
            <a:r>
              <a:rPr lang="pl-PL" dirty="0" smtClean="0"/>
              <a:t> Lee)</a:t>
            </a:r>
          </a:p>
          <a:p>
            <a:r>
              <a:rPr lang="pl-PL" dirty="0" smtClean="0"/>
              <a:t>LNG, R&amp;D</a:t>
            </a:r>
          </a:p>
          <a:p>
            <a:r>
              <a:rPr lang="pl-PL" dirty="0" smtClean="0"/>
              <a:t>Przy okazji ujawniono – Iran planuje wymienić całą infrastrukturę gazociągów 130 mld USD</a:t>
            </a:r>
          </a:p>
          <a:p>
            <a:r>
              <a:rPr lang="pl-PL" dirty="0" smtClean="0"/>
              <a:t>GTC – zwiększyło obsadę biura w Teheranie</a:t>
            </a:r>
          </a:p>
          <a:p>
            <a:r>
              <a:rPr lang="pl-PL" dirty="0" smtClean="0"/>
              <a:t>NIGC + SKTELECOM – współprodukcja wyposażenia ( „</a:t>
            </a:r>
            <a:r>
              <a:rPr lang="pl-PL" dirty="0" err="1" smtClean="0"/>
              <a:t>gas</a:t>
            </a:r>
            <a:r>
              <a:rPr lang="pl-PL" dirty="0" smtClean="0"/>
              <a:t> </a:t>
            </a:r>
            <a:r>
              <a:rPr lang="pl-PL" dirty="0" err="1" smtClean="0"/>
              <a:t>equipment</a:t>
            </a:r>
            <a:r>
              <a:rPr lang="pl-PL" dirty="0" smtClean="0"/>
              <a:t>”: „electro </a:t>
            </a:r>
            <a:r>
              <a:rPr lang="pl-PL" dirty="0" err="1" smtClean="0"/>
              <a:t>meter</a:t>
            </a:r>
            <a:r>
              <a:rPr lang="pl-PL" dirty="0" smtClean="0"/>
              <a:t>” „</a:t>
            </a:r>
            <a:r>
              <a:rPr lang="pl-PL" dirty="0" err="1" smtClean="0"/>
              <a:t>intelligent</a:t>
            </a:r>
            <a:r>
              <a:rPr lang="pl-PL" dirty="0" smtClean="0"/>
              <a:t> </a:t>
            </a:r>
            <a:r>
              <a:rPr lang="pl-PL" dirty="0" err="1" smtClean="0"/>
              <a:t>measuring</a:t>
            </a:r>
            <a:r>
              <a:rPr lang="pl-PL" dirty="0" smtClean="0"/>
              <a:t> </a:t>
            </a:r>
            <a:r>
              <a:rPr lang="pl-PL" dirty="0" err="1" smtClean="0"/>
              <a:t>equipment</a:t>
            </a:r>
            <a:r>
              <a:rPr lang="pl-PL" dirty="0" smtClean="0"/>
              <a:t>”)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537" y="445124"/>
            <a:ext cx="1143977" cy="7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CPEC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Chińsko Pakistański Korytarz Ekonomiczny</a:t>
            </a:r>
          </a:p>
          <a:p>
            <a:r>
              <a:rPr lang="pl-PL" dirty="0" smtClean="0"/>
              <a:t>46 mld USD inwestycji (trwa)</a:t>
            </a:r>
          </a:p>
          <a:p>
            <a:r>
              <a:rPr lang="pl-PL" dirty="0" smtClean="0"/>
              <a:t>M.in. 2 mld USD – rurociąg z portu </a:t>
            </a:r>
            <a:r>
              <a:rPr lang="pl-PL" dirty="0" err="1" smtClean="0"/>
              <a:t>Gwadar</a:t>
            </a:r>
            <a:r>
              <a:rPr lang="pl-PL" dirty="0" smtClean="0"/>
              <a:t> (tam terminal LNG)</a:t>
            </a:r>
          </a:p>
          <a:p>
            <a:r>
              <a:rPr lang="pl-PL" dirty="0" smtClean="0"/>
              <a:t>Odpowiedzialny </a:t>
            </a:r>
            <a:r>
              <a:rPr lang="pl-PL" i="1" dirty="0" smtClean="0"/>
              <a:t>China </a:t>
            </a:r>
            <a:r>
              <a:rPr lang="pl-PL" i="1" dirty="0" err="1" smtClean="0"/>
              <a:t>Pipeline</a:t>
            </a:r>
            <a:r>
              <a:rPr lang="pl-PL" i="1" dirty="0" smtClean="0"/>
              <a:t> </a:t>
            </a:r>
            <a:r>
              <a:rPr lang="pl-PL" i="1" dirty="0" err="1" smtClean="0"/>
              <a:t>Bureau</a:t>
            </a:r>
            <a:endParaRPr lang="pl-PL" i="1" dirty="0" smtClean="0"/>
          </a:p>
          <a:p>
            <a:r>
              <a:rPr lang="pl-PL" dirty="0" smtClean="0"/>
              <a:t>Wiele projektów – autostrady, linie kolejowe, </a:t>
            </a:r>
          </a:p>
          <a:p>
            <a:r>
              <a:rPr lang="pl-PL" dirty="0" smtClean="0"/>
              <a:t>820 mln USD – eksploatacja pola węglowego </a:t>
            </a:r>
            <a:r>
              <a:rPr lang="pl-PL" dirty="0" err="1" smtClean="0"/>
              <a:t>Thar</a:t>
            </a:r>
            <a:r>
              <a:rPr lang="pl-PL" dirty="0" smtClean="0"/>
              <a:t> (i elektrownia)</a:t>
            </a:r>
          </a:p>
          <a:p>
            <a:r>
              <a:rPr lang="pl-PL" dirty="0" smtClean="0"/>
              <a:t>Projekt uniezależnia Chiny od transportu towarów z Zatoki przez </a:t>
            </a:r>
            <a:r>
              <a:rPr lang="pl-PL" dirty="0" err="1" smtClean="0"/>
              <a:t>Malakka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31" y="274638"/>
            <a:ext cx="1595669" cy="12250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27" y="3458307"/>
            <a:ext cx="2153573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Iran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Pole naftowe </a:t>
            </a:r>
            <a:r>
              <a:rPr lang="pl-PL" dirty="0" err="1" smtClean="0"/>
              <a:t>Farzad</a:t>
            </a:r>
            <a:r>
              <a:rPr lang="pl-PL" dirty="0" smtClean="0"/>
              <a:t> B – z perspektywą produkcji 3 </a:t>
            </a:r>
            <a:r>
              <a:rPr lang="pl-PL" dirty="0" err="1" smtClean="0"/>
              <a:t>Bcf</a:t>
            </a:r>
            <a:r>
              <a:rPr lang="pl-PL" dirty="0" smtClean="0"/>
              <a:t>/d</a:t>
            </a:r>
          </a:p>
          <a:p>
            <a:r>
              <a:rPr lang="pl-PL" dirty="0" smtClean="0"/>
              <a:t>ONGGC </a:t>
            </a:r>
            <a:r>
              <a:rPr lang="pl-PL" dirty="0" err="1" smtClean="0"/>
              <a:t>Videsh</a:t>
            </a:r>
            <a:r>
              <a:rPr lang="pl-PL" dirty="0" smtClean="0"/>
              <a:t> </a:t>
            </a:r>
            <a:r>
              <a:rPr lang="pl-PL" dirty="0" err="1" smtClean="0"/>
              <a:t>Ltd</a:t>
            </a:r>
            <a:r>
              <a:rPr lang="pl-PL" dirty="0" smtClean="0"/>
              <a:t>, </a:t>
            </a:r>
            <a:r>
              <a:rPr lang="pl-PL" dirty="0" err="1" smtClean="0"/>
              <a:t>Oil</a:t>
            </a:r>
            <a:r>
              <a:rPr lang="pl-PL" dirty="0" smtClean="0"/>
              <a:t> </a:t>
            </a:r>
            <a:r>
              <a:rPr lang="pl-PL" dirty="0" err="1" smtClean="0"/>
              <a:t>India</a:t>
            </a:r>
            <a:r>
              <a:rPr lang="pl-PL" dirty="0" smtClean="0"/>
              <a:t> </a:t>
            </a:r>
            <a:r>
              <a:rPr lang="pl-PL" dirty="0" err="1" smtClean="0"/>
              <a:t>Ltd</a:t>
            </a:r>
            <a:endParaRPr lang="pl-PL" dirty="0" smtClean="0"/>
          </a:p>
          <a:p>
            <a:r>
              <a:rPr lang="pl-PL" dirty="0" smtClean="0"/>
              <a:t>Dostawy do portu w </a:t>
            </a:r>
            <a:r>
              <a:rPr lang="pl-PL" dirty="0" err="1" smtClean="0">
                <a:effectLst/>
              </a:rPr>
              <a:t>Chabahar</a:t>
            </a:r>
            <a:endParaRPr lang="pl-PL" dirty="0" smtClean="0">
              <a:effectLst/>
            </a:endParaRPr>
          </a:p>
          <a:p>
            <a:r>
              <a:rPr lang="pl-PL" dirty="0" smtClean="0"/>
              <a:t>Produkcja teoretyczna 3 </a:t>
            </a:r>
            <a:r>
              <a:rPr lang="pl-PL" dirty="0" err="1" smtClean="0"/>
              <a:t>Bcf</a:t>
            </a:r>
            <a:r>
              <a:rPr lang="pl-PL" dirty="0" smtClean="0"/>
              <a:t>/d (projekt na 1 </a:t>
            </a:r>
            <a:r>
              <a:rPr lang="pl-PL" dirty="0" err="1" smtClean="0"/>
              <a:t>Bcf</a:t>
            </a:r>
            <a:r>
              <a:rPr lang="pl-PL" dirty="0" smtClean="0"/>
              <a:t>/d)</a:t>
            </a:r>
          </a:p>
          <a:p>
            <a:r>
              <a:rPr lang="pl-PL" dirty="0" smtClean="0"/>
              <a:t>Zakończenie do 2017 </a:t>
            </a:r>
          </a:p>
          <a:p>
            <a:r>
              <a:rPr lang="pl-PL" dirty="0" smtClean="0"/>
              <a:t>Finansowanie (m.in.) </a:t>
            </a:r>
            <a:r>
              <a:rPr lang="pl-PL" dirty="0" err="1" smtClean="0"/>
              <a:t>Asian</a:t>
            </a:r>
            <a:r>
              <a:rPr lang="pl-PL" dirty="0" smtClean="0"/>
              <a:t>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375410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Uwaga: </a:t>
            </a:r>
            <a:r>
              <a:rPr lang="pl-PL" dirty="0" err="1" smtClean="0"/>
              <a:t>Chabahar</a:t>
            </a:r>
            <a:r>
              <a:rPr lang="pl-PL" dirty="0" smtClean="0"/>
              <a:t> - Kabul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13.04 – decyzja o poprowadzeniu z </a:t>
            </a:r>
            <a:r>
              <a:rPr lang="pl-PL" dirty="0" err="1" smtClean="0"/>
              <a:t>Chabachar</a:t>
            </a:r>
            <a:endParaRPr lang="pl-PL" dirty="0" smtClean="0"/>
          </a:p>
          <a:p>
            <a:r>
              <a:rPr lang="pl-PL" dirty="0" smtClean="0"/>
              <a:t>Korytarz infrastrukturalny: </a:t>
            </a:r>
            <a:r>
              <a:rPr lang="pl-PL" dirty="0" err="1" smtClean="0"/>
              <a:t>Mumbai</a:t>
            </a:r>
            <a:r>
              <a:rPr lang="pl-PL" dirty="0" smtClean="0"/>
              <a:t> – </a:t>
            </a:r>
            <a:r>
              <a:rPr lang="pl-PL" dirty="0" err="1" smtClean="0"/>
              <a:t>Chabahar</a:t>
            </a:r>
            <a:endParaRPr lang="pl-PL" dirty="0" smtClean="0"/>
          </a:p>
          <a:p>
            <a:r>
              <a:rPr lang="pl-PL" dirty="0" err="1" smtClean="0"/>
              <a:t>Chabahar</a:t>
            </a:r>
            <a:r>
              <a:rPr lang="pl-PL" dirty="0" smtClean="0"/>
              <a:t> – </a:t>
            </a:r>
            <a:r>
              <a:rPr lang="pl-PL" dirty="0" err="1" smtClean="0"/>
              <a:t>Zahedan</a:t>
            </a:r>
            <a:r>
              <a:rPr lang="pl-PL" dirty="0" smtClean="0"/>
              <a:t> – Kabul</a:t>
            </a:r>
          </a:p>
          <a:p>
            <a:r>
              <a:rPr lang="pl-PL" dirty="0" smtClean="0"/>
              <a:t>Terminal LNG</a:t>
            </a:r>
          </a:p>
          <a:p>
            <a:r>
              <a:rPr lang="pl-PL" dirty="0" smtClean="0"/>
              <a:t>Wartość projektu ( </a:t>
            </a:r>
            <a:r>
              <a:rPr lang="pl-PL" dirty="0" err="1" smtClean="0"/>
              <a:t>finans</a:t>
            </a:r>
            <a:r>
              <a:rPr lang="pl-PL" dirty="0" smtClean="0"/>
              <a:t> Indie/Iran) ok 20 mld USD</a:t>
            </a:r>
          </a:p>
          <a:p>
            <a:r>
              <a:rPr lang="pl-PL" dirty="0" smtClean="0"/>
              <a:t>Potwierdzone podczas wizyty min. Ds. Ropy i gazu </a:t>
            </a:r>
            <a:r>
              <a:rPr lang="pl-PL" dirty="0" err="1"/>
              <a:t>Dharmendra</a:t>
            </a:r>
            <a:r>
              <a:rPr lang="pl-PL" dirty="0"/>
              <a:t> </a:t>
            </a:r>
            <a:r>
              <a:rPr lang="pl-PL" dirty="0" err="1" smtClean="0"/>
              <a:t>Pradhana</a:t>
            </a:r>
            <a:r>
              <a:rPr lang="pl-PL" dirty="0" smtClean="0"/>
              <a:t> w Teheranie i </a:t>
            </a:r>
            <a:r>
              <a:rPr lang="pl-PL" dirty="0" err="1" smtClean="0"/>
              <a:t>Chabahar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45236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433</Words>
  <Application>Microsoft Macintosh PowerPoint</Application>
  <PresentationFormat>Pokaz na ekranie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Projekty energetyczne państw GPEC, Iranu i Pakistanu, a zmiana regionalnego i globalnego paradygmatu bezpieczeństwa energetycznego.</vt:lpstr>
      <vt:lpstr>Czynniki zmiany paradygmatu</vt:lpstr>
      <vt:lpstr>3 trasy</vt:lpstr>
      <vt:lpstr>Prezentacja programu PowerPoint</vt:lpstr>
      <vt:lpstr>Seul - Teheran</vt:lpstr>
      <vt:lpstr>CPEC</vt:lpstr>
      <vt:lpstr>Prezentacja programu PowerPoint</vt:lpstr>
      <vt:lpstr>Iran</vt:lpstr>
      <vt:lpstr>Uwaga: Chabahar - Kabul</vt:lpstr>
      <vt:lpstr>Chabahar</vt:lpstr>
      <vt:lpstr>TAPI</vt:lpstr>
      <vt:lpstr>TUTAP</vt:lpstr>
      <vt:lpstr>zapraszamy do kontaktu </vt:lpstr>
    </vt:vector>
  </TitlesOfParts>
  <Company>Nemo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energetyczne państw GPEC, Iranu i Pakistanu, a zmiana regionalnego i globalnego paradygmatu bezpieczeństwa energetycznego.</dc:title>
  <dc:creator>Wojciech Szewko</dc:creator>
  <cp:lastModifiedBy>Wojciech Szewko</cp:lastModifiedBy>
  <cp:revision>8</cp:revision>
  <dcterms:created xsi:type="dcterms:W3CDTF">2016-05-05T09:16:21Z</dcterms:created>
  <dcterms:modified xsi:type="dcterms:W3CDTF">2016-05-17T06:41:59Z</dcterms:modified>
</cp:coreProperties>
</file>