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2" r:id="rId2"/>
    <p:sldMasterId id="2147483674" r:id="rId3"/>
    <p:sldMasterId id="2147483678" r:id="rId4"/>
    <p:sldMasterId id="2147483682" r:id="rId5"/>
    <p:sldMasterId id="2147483686" r:id="rId6"/>
    <p:sldMasterId id="2147483690" r:id="rId7"/>
    <p:sldMasterId id="2147483695" r:id="rId8"/>
    <p:sldMasterId id="2147483700" r:id="rId9"/>
    <p:sldMasterId id="2147483705" r:id="rId10"/>
    <p:sldMasterId id="2147483710" r:id="rId11"/>
    <p:sldMasterId id="2147483715" r:id="rId12"/>
    <p:sldMasterId id="2147483720" r:id="rId13"/>
    <p:sldMasterId id="2147483738" r:id="rId14"/>
    <p:sldMasterId id="2147483751" r:id="rId15"/>
    <p:sldMasterId id="2147483756" r:id="rId16"/>
    <p:sldMasterId id="2147483761" r:id="rId17"/>
    <p:sldMasterId id="2147483766" r:id="rId18"/>
  </p:sldMasterIdLst>
  <p:notesMasterIdLst>
    <p:notesMasterId r:id="rId36"/>
  </p:notesMasterIdLst>
  <p:handoutMasterIdLst>
    <p:handoutMasterId r:id="rId37"/>
  </p:handoutMasterIdLst>
  <p:sldIdLst>
    <p:sldId id="705" r:id="rId19"/>
    <p:sldId id="796" r:id="rId20"/>
    <p:sldId id="833" r:id="rId21"/>
    <p:sldId id="837" r:id="rId22"/>
    <p:sldId id="842" r:id="rId23"/>
    <p:sldId id="844" r:id="rId24"/>
    <p:sldId id="845" r:id="rId25"/>
    <p:sldId id="836" r:id="rId26"/>
    <p:sldId id="838" r:id="rId27"/>
    <p:sldId id="841" r:id="rId28"/>
    <p:sldId id="850" r:id="rId29"/>
    <p:sldId id="853" r:id="rId30"/>
    <p:sldId id="855" r:id="rId31"/>
    <p:sldId id="854" r:id="rId32"/>
    <p:sldId id="848" r:id="rId33"/>
    <p:sldId id="849" r:id="rId34"/>
    <p:sldId id="760" r:id="rId35"/>
  </p:sldIdLst>
  <p:sldSz cx="9906000" cy="6858000" type="A4"/>
  <p:notesSz cx="6808788" cy="9940925"/>
  <p:custDataLst>
    <p:tags r:id="rId38"/>
  </p:custDataLst>
  <p:defaultTextStyle>
    <a:defPPr>
      <a:defRPr lang="en-US"/>
    </a:defPPr>
    <a:lvl1pPr marL="0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3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5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0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2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65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98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32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64" algn="l" defTabSz="9140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3">
          <p15:clr>
            <a:srgbClr val="A4A3A4"/>
          </p15:clr>
        </p15:guide>
        <p15:guide id="2" orient="horz" pos="610">
          <p15:clr>
            <a:srgbClr val="A4A3A4"/>
          </p15:clr>
        </p15:guide>
        <p15:guide id="3" orient="horz" pos="2762">
          <p15:clr>
            <a:srgbClr val="A4A3A4"/>
          </p15:clr>
        </p15:guide>
        <p15:guide id="4" orient="horz" pos="2332">
          <p15:clr>
            <a:srgbClr val="A4A3A4"/>
          </p15:clr>
        </p15:guide>
        <p15:guide id="5" orient="horz" pos="168">
          <p15:clr>
            <a:srgbClr val="A4A3A4"/>
          </p15:clr>
        </p15:guide>
        <p15:guide id="6" pos="3014">
          <p15:clr>
            <a:srgbClr val="A4A3A4"/>
          </p15:clr>
        </p15:guide>
        <p15:guide id="7" pos="323">
          <p15:clr>
            <a:srgbClr val="A4A3A4"/>
          </p15:clr>
        </p15:guide>
        <p15:guide id="8" pos="5964">
          <p15:clr>
            <a:srgbClr val="A4A3A4"/>
          </p15:clr>
        </p15:guide>
        <p15:guide id="9" pos="3239">
          <p15:clr>
            <a:srgbClr val="A4A3A4"/>
          </p15:clr>
        </p15:guide>
        <p15:guide id="10" pos="3582">
          <p15:clr>
            <a:srgbClr val="A4A3A4"/>
          </p15:clr>
        </p15:guide>
        <p15:guide id="11" pos="7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arzyna.Dziacko" initials="K" lastIdx="1" clrIdx="0"/>
  <p:cmAuthor id="1" name="Tomasz.Brzezinski" initials="T" lastIdx="1" clrIdx="1">
    <p:extLst/>
  </p:cmAuthor>
  <p:cmAuthor id="2" name="Anna Mathews" initials="A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9A"/>
    <a:srgbClr val="00A3AE"/>
    <a:srgbClr val="FF5050"/>
    <a:srgbClr val="37DAFB"/>
    <a:srgbClr val="FF7C80"/>
    <a:srgbClr val="FFE600"/>
    <a:srgbClr val="213E43"/>
    <a:srgbClr val="315E65"/>
    <a:srgbClr val="426AEA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5" autoAdjust="0"/>
    <p:restoredTop sz="66868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314" y="90"/>
      </p:cViewPr>
      <p:guideLst>
        <p:guide orient="horz" pos="3133"/>
        <p:guide orient="horz" pos="610"/>
        <p:guide orient="horz" pos="2762"/>
        <p:guide orient="horz" pos="2332"/>
        <p:guide orient="horz" pos="168"/>
        <p:guide pos="3014"/>
        <p:guide pos="323"/>
        <p:guide pos="5964"/>
        <p:guide pos="3239"/>
        <p:guide pos="3582"/>
        <p:guide pos="76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-3252" y="-96"/>
      </p:cViewPr>
      <p:guideLst>
        <p:guide orient="horz" pos="3132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rekompensata podzielona między operatorów</c:v>
                </c:pt>
              </c:strCache>
            </c:strRef>
          </c:tx>
          <c:explosion val="25"/>
          <c:dPt>
            <c:idx val="0"/>
            <c:bubble3D val="0"/>
            <c:explosion val="14"/>
          </c:dPt>
          <c:dPt>
            <c:idx val="1"/>
            <c:bubble3D val="0"/>
            <c:explosion val="17"/>
          </c:dPt>
          <c:dPt>
            <c:idx val="2"/>
            <c:bubble3D val="0"/>
            <c:explosion val="7"/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34,3%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AB Amber Grid (Litwa) - 54,9 mln euro</c:v>
                </c:pt>
                <c:pt idx="1">
                  <c:v>JSC Latvijas Gaze (Łotwa) - 29,4 mln euro</c:v>
                </c:pt>
                <c:pt idx="2">
                  <c:v>AS EG Vorguteenus (Estonia) - 1, 5 mln euro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64</c:v>
                </c:pt>
                <c:pt idx="1">
                  <c:v>34.299999999999997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50974570801599"/>
          <c:y val="0.23796069991139462"/>
          <c:w val="0.33512888579590416"/>
          <c:h val="0.49729372620592038"/>
        </c:manualLayout>
      </c:layout>
      <c:overlay val="0"/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A7DF8-A253-4F09-B0BC-6D2157D2ED19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1B8ACF51-A178-4E94-BFFB-F5408297138B}">
      <dgm:prSet phldrT="[Tekst]" custT="1"/>
      <dgm:spPr/>
      <dgm:t>
        <a:bodyPr/>
        <a:lstStyle/>
        <a:p>
          <a:endParaRPr lang="pl-PL" sz="1200" dirty="0"/>
        </a:p>
      </dgm:t>
    </dgm:pt>
    <dgm:pt modelId="{00767855-F6D7-483F-982D-EA095E122EF7}" type="parTrans" cxnId="{3DE8912F-95C5-4816-AB5D-94E63BFF2414}">
      <dgm:prSet/>
      <dgm:spPr/>
      <dgm:t>
        <a:bodyPr/>
        <a:lstStyle/>
        <a:p>
          <a:endParaRPr lang="pl-PL"/>
        </a:p>
      </dgm:t>
    </dgm:pt>
    <dgm:pt modelId="{D3533A56-B9A9-4BA0-837C-B0D2CFF1FFFA}" type="sibTrans" cxnId="{3DE8912F-95C5-4816-AB5D-94E63BFF2414}">
      <dgm:prSet/>
      <dgm:spPr/>
      <dgm:t>
        <a:bodyPr/>
        <a:lstStyle/>
        <a:p>
          <a:endParaRPr lang="pl-PL"/>
        </a:p>
      </dgm:t>
    </dgm:pt>
    <dgm:pt modelId="{331D460F-CAE8-4CDD-87EB-EDEDAA742333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pl-PL" sz="1600" b="1" dirty="0" smtClean="0"/>
        </a:p>
        <a:p>
          <a:pPr algn="just"/>
          <a:endParaRPr lang="pl-PL" sz="1600" b="1" dirty="0" smtClean="0"/>
        </a:p>
        <a:p>
          <a:pPr algn="just"/>
          <a:r>
            <a:rPr lang="pl-PL" sz="1600" b="1" dirty="0" smtClean="0"/>
            <a:t>Cieszyn </a:t>
          </a:r>
          <a:r>
            <a:rPr lang="pl-PL" sz="1600" b="0" dirty="0" smtClean="0"/>
            <a:t>- wybudowano połączenie umożliwiające </a:t>
          </a:r>
          <a:r>
            <a:rPr lang="pl-PL" sz="1600" b="0" dirty="0" err="1" smtClean="0"/>
            <a:t>przesył</a:t>
          </a:r>
          <a:r>
            <a:rPr lang="pl-PL" sz="1600" b="0" dirty="0" smtClean="0"/>
            <a:t> gazu z Czech do Polski w ramach usługi ciągłej na poziomie 0,5 mld m</a:t>
          </a:r>
          <a:r>
            <a:rPr lang="pl-PL" sz="1600" b="0" baseline="30000" dirty="0" smtClean="0"/>
            <a:t>3</a:t>
          </a:r>
          <a:r>
            <a:rPr lang="pl-PL" sz="1600" b="0" dirty="0" smtClean="0"/>
            <a:t>/rok.</a:t>
          </a:r>
        </a:p>
        <a:p>
          <a:pPr algn="just"/>
          <a:endParaRPr lang="pl-PL" sz="1600" b="0" dirty="0" smtClean="0"/>
        </a:p>
        <a:p>
          <a:pPr algn="just"/>
          <a:endParaRPr lang="pl-PL" sz="1600" b="0" dirty="0"/>
        </a:p>
      </dgm:t>
    </dgm:pt>
    <dgm:pt modelId="{1CF454F3-0C04-4569-9FA6-A893D3BC15BF}" type="sibTrans" cxnId="{A0873597-C194-4F83-B692-E20667120371}">
      <dgm:prSet/>
      <dgm:spPr/>
      <dgm:t>
        <a:bodyPr/>
        <a:lstStyle/>
        <a:p>
          <a:endParaRPr lang="pl-PL"/>
        </a:p>
      </dgm:t>
    </dgm:pt>
    <dgm:pt modelId="{0F0A22B1-6B31-4309-9912-E022631E3184}" type="parTrans" cxnId="{A0873597-C194-4F83-B692-E20667120371}">
      <dgm:prSet/>
      <dgm:spPr/>
      <dgm:t>
        <a:bodyPr/>
        <a:lstStyle/>
        <a:p>
          <a:endParaRPr lang="pl-PL"/>
        </a:p>
      </dgm:t>
    </dgm:pt>
    <dgm:pt modelId="{F2EABA8D-D63F-45DF-9731-4FFFFBE1D47C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r>
            <a:rPr lang="pl-PL" sz="1600" b="1" dirty="0" smtClean="0"/>
            <a:t>Planowane:</a:t>
          </a:r>
        </a:p>
        <a:p>
          <a:pPr marL="0" indent="0"/>
          <a:r>
            <a:rPr lang="pl-PL" sz="1600" b="0" dirty="0" smtClean="0"/>
            <a:t>połączenie </a:t>
          </a:r>
          <a:r>
            <a:rPr lang="pl-PL" sz="1600" b="1" dirty="0" smtClean="0"/>
            <a:t>Polska-Dania (</a:t>
          </a:r>
          <a:r>
            <a:rPr lang="pl-PL" sz="1600" b="1" dirty="0" err="1" smtClean="0"/>
            <a:t>Baltic</a:t>
          </a:r>
          <a:r>
            <a:rPr lang="pl-PL" sz="1600" b="1" dirty="0" smtClean="0"/>
            <a:t> </a:t>
          </a:r>
          <a:r>
            <a:rPr lang="pl-PL" sz="1600" b="1" dirty="0" err="1" smtClean="0"/>
            <a:t>Pipe</a:t>
          </a:r>
          <a:r>
            <a:rPr lang="pl-PL" sz="1600" b="1" dirty="0" smtClean="0"/>
            <a:t>)			</a:t>
          </a:r>
          <a:r>
            <a:rPr lang="pl-PL" sz="1600" b="0" dirty="0" smtClean="0"/>
            <a:t>połączenie </a:t>
          </a:r>
          <a:r>
            <a:rPr lang="pl-PL" sz="1600" b="1" dirty="0" smtClean="0"/>
            <a:t>Polska – Litwa (GIPL)</a:t>
          </a:r>
        </a:p>
        <a:p>
          <a:pPr marL="0" indent="0"/>
          <a:r>
            <a:rPr lang="pl-PL" sz="1600" b="0" dirty="0" smtClean="0"/>
            <a:t>rozbudowa </a:t>
          </a:r>
          <a:r>
            <a:rPr lang="pl-PL" sz="1600" b="1" dirty="0" smtClean="0"/>
            <a:t>terminalu LNG w Świnoujściu			</a:t>
          </a:r>
          <a:r>
            <a:rPr lang="pl-PL" sz="1600" b="0" dirty="0" smtClean="0"/>
            <a:t>połączenie </a:t>
          </a:r>
          <a:r>
            <a:rPr lang="pl-PL" sz="1600" b="1" dirty="0" smtClean="0"/>
            <a:t>Polska – Słowacja </a:t>
          </a:r>
          <a:endParaRPr lang="pl-PL" sz="1600" b="0" dirty="0" smtClean="0"/>
        </a:p>
        <a:p>
          <a:pPr marL="0" indent="0"/>
          <a:r>
            <a:rPr lang="pl-PL" sz="1600" b="0" dirty="0" smtClean="0"/>
            <a:t>połączenie </a:t>
          </a:r>
          <a:r>
            <a:rPr lang="pl-PL" sz="1600" b="1" dirty="0" smtClean="0"/>
            <a:t>Polska – Czechy				</a:t>
          </a:r>
          <a:r>
            <a:rPr lang="pl-PL" sz="1600" b="0" dirty="0" smtClean="0"/>
            <a:t>połączenie </a:t>
          </a:r>
          <a:r>
            <a:rPr lang="pl-PL" sz="1600" b="1" dirty="0" smtClean="0"/>
            <a:t>Polska – Ukraina</a:t>
          </a:r>
        </a:p>
        <a:p>
          <a:pPr marL="0" indent="0"/>
          <a:r>
            <a:rPr lang="pl-PL" sz="1600" b="0" dirty="0" smtClean="0"/>
            <a:t>rozbudowa połączenia </a:t>
          </a:r>
          <a:r>
            <a:rPr lang="pl-PL" sz="1600" b="1" dirty="0" smtClean="0"/>
            <a:t>Polska-Niemcy w </a:t>
          </a:r>
          <a:r>
            <a:rPr lang="pl-PL" sz="1600" b="1" dirty="0" err="1" smtClean="0"/>
            <a:t>Lasowie</a:t>
          </a:r>
          <a:r>
            <a:rPr lang="pl-PL" sz="1600" b="1" dirty="0" smtClean="0"/>
            <a:t>		zach. nitka korytarza Północ-Południe</a:t>
          </a:r>
        </a:p>
        <a:p>
          <a:pPr marL="0" indent="0"/>
          <a:r>
            <a:rPr lang="pl-PL" sz="1600" b="1" dirty="0" smtClean="0"/>
            <a:t>wsch. nitka korytarza Północ-Południe</a:t>
          </a:r>
          <a:endParaRPr lang="pl-PL" sz="1600" b="1" dirty="0"/>
        </a:p>
      </dgm:t>
    </dgm:pt>
    <dgm:pt modelId="{55ED5FEB-E0B4-42F9-85C8-90033880EDE1}" type="sibTrans" cxnId="{ECE5DC25-D3F8-4634-88CF-D278F8E8F664}">
      <dgm:prSet/>
      <dgm:spPr/>
      <dgm:t>
        <a:bodyPr/>
        <a:lstStyle/>
        <a:p>
          <a:endParaRPr lang="pl-PL"/>
        </a:p>
      </dgm:t>
    </dgm:pt>
    <dgm:pt modelId="{1F672C06-D4B6-4E8B-996B-F92B485B0FA4}" type="parTrans" cxnId="{ECE5DC25-D3F8-4634-88CF-D278F8E8F664}">
      <dgm:prSet/>
      <dgm:spPr/>
      <dgm:t>
        <a:bodyPr/>
        <a:lstStyle/>
        <a:p>
          <a:endParaRPr lang="pl-PL"/>
        </a:p>
      </dgm:t>
    </dgm:pt>
    <dgm:pt modelId="{91454263-3D9E-42F2-93FA-DB7CDC1565E0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1077913" indent="-1077913" algn="just"/>
          <a:r>
            <a:rPr lang="pl-PL" sz="1600" b="1" dirty="0" smtClean="0"/>
            <a:t>Świnoujście </a:t>
          </a:r>
          <a:r>
            <a:rPr lang="pl-PL" sz="1600" b="0" dirty="0" smtClean="0"/>
            <a:t>- finalizowana inwestycja budowy Terminalu LNG w Świnoujściu o mocy </a:t>
          </a:r>
          <a:r>
            <a:rPr lang="pl-PL" sz="1600" b="0" dirty="0" err="1" smtClean="0"/>
            <a:t>regazyfikacyjnej</a:t>
          </a:r>
          <a:r>
            <a:rPr lang="pl-PL" sz="1600" b="0" dirty="0" smtClean="0"/>
            <a:t> na poziomie 5 mld m</a:t>
          </a:r>
          <a:r>
            <a:rPr lang="pl-PL" sz="1600" b="0" baseline="30000" dirty="0" smtClean="0"/>
            <a:t>3</a:t>
          </a:r>
          <a:r>
            <a:rPr lang="pl-PL" sz="1600" b="0" dirty="0" smtClean="0"/>
            <a:t> rocznie</a:t>
          </a:r>
          <a:r>
            <a:rPr lang="pl-PL" sz="1600" dirty="0" smtClean="0"/>
            <a:t>.</a:t>
          </a:r>
          <a:endParaRPr lang="pl-PL" sz="1600" b="1" dirty="0"/>
        </a:p>
      </dgm:t>
    </dgm:pt>
    <dgm:pt modelId="{B60B074A-7686-4482-B22A-563842B819F2}" type="sibTrans" cxnId="{874840CB-D72C-4A77-9326-DC9F2EFCB53E}">
      <dgm:prSet/>
      <dgm:spPr/>
      <dgm:t>
        <a:bodyPr/>
        <a:lstStyle/>
        <a:p>
          <a:endParaRPr lang="pl-PL"/>
        </a:p>
      </dgm:t>
    </dgm:pt>
    <dgm:pt modelId="{CD93ABA9-651D-46BD-9B89-D827502FD388}" type="parTrans" cxnId="{874840CB-D72C-4A77-9326-DC9F2EFCB53E}">
      <dgm:prSet/>
      <dgm:spPr/>
      <dgm:t>
        <a:bodyPr/>
        <a:lstStyle/>
        <a:p>
          <a:endParaRPr lang="pl-PL"/>
        </a:p>
      </dgm:t>
    </dgm:pt>
    <dgm:pt modelId="{B0474855-C9CC-4D3D-AF62-302BF96F0A7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600" b="1" dirty="0" err="1" smtClean="0"/>
            <a:t>Mallnow</a:t>
          </a:r>
          <a:r>
            <a:rPr lang="pl-PL" sz="1600" b="1" dirty="0" smtClean="0"/>
            <a:t> </a:t>
          </a:r>
          <a:r>
            <a:rPr lang="pl-PL" sz="1600" b="0" dirty="0" smtClean="0"/>
            <a:t>- zwiększono możliwości </a:t>
          </a:r>
          <a:r>
            <a:rPr lang="pl-PL" sz="1600" b="0" dirty="0" err="1" smtClean="0"/>
            <a:t>przesyłu</a:t>
          </a:r>
          <a:r>
            <a:rPr lang="pl-PL" sz="1600" b="0" dirty="0" smtClean="0"/>
            <a:t> gazu do Polski w ramach usługi ciągłej do 5,5 mld m3/rok.. </a:t>
          </a:r>
          <a:r>
            <a:rPr lang="pl-PL" sz="500" b="0" dirty="0" smtClean="0"/>
            <a:t>.</a:t>
          </a:r>
        </a:p>
      </dgm:t>
    </dgm:pt>
    <dgm:pt modelId="{BC7CF687-AD73-47FD-8B68-60D88DDA11EB}" type="parTrans" cxnId="{A175E681-5637-48FA-92E9-E7C659A03EE4}">
      <dgm:prSet/>
      <dgm:spPr/>
      <dgm:t>
        <a:bodyPr/>
        <a:lstStyle/>
        <a:p>
          <a:endParaRPr lang="pl-PL"/>
        </a:p>
      </dgm:t>
    </dgm:pt>
    <dgm:pt modelId="{5B68E05C-EB87-4141-B66B-D9C512EF22BC}" type="sibTrans" cxnId="{A175E681-5637-48FA-92E9-E7C659A03EE4}">
      <dgm:prSet/>
      <dgm:spPr/>
      <dgm:t>
        <a:bodyPr/>
        <a:lstStyle/>
        <a:p>
          <a:endParaRPr lang="pl-PL"/>
        </a:p>
      </dgm:t>
    </dgm:pt>
    <dgm:pt modelId="{A57C3344-B957-4246-A07F-4E3456D2DA5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600" b="1" dirty="0" smtClean="0"/>
            <a:t>Lasów </a:t>
          </a:r>
          <a:r>
            <a:rPr lang="pl-PL" sz="1600" b="0" dirty="0" smtClean="0"/>
            <a:t>- rozbudowano i zwiększono możliwości </a:t>
          </a:r>
          <a:r>
            <a:rPr lang="pl-PL" sz="1600" b="0" dirty="0" err="1" smtClean="0"/>
            <a:t>przesyłu</a:t>
          </a:r>
          <a:r>
            <a:rPr lang="pl-PL" sz="1600" b="0" dirty="0" smtClean="0"/>
            <a:t> gazu z Niemiec do Polski w ramach usługi ciągłej do 1,5 mld m3/rok.</a:t>
          </a:r>
          <a:r>
            <a:rPr lang="pl-PL" sz="500" b="0" dirty="0" smtClean="0"/>
            <a:t>.</a:t>
          </a:r>
        </a:p>
      </dgm:t>
    </dgm:pt>
    <dgm:pt modelId="{86A372DA-0E0A-4B15-84B2-C7DC7F9169B7}" type="parTrans" cxnId="{CDA39940-086D-4894-8AE7-BB0D3FD69FF9}">
      <dgm:prSet/>
      <dgm:spPr/>
      <dgm:t>
        <a:bodyPr/>
        <a:lstStyle/>
        <a:p>
          <a:endParaRPr lang="pl-PL"/>
        </a:p>
      </dgm:t>
    </dgm:pt>
    <dgm:pt modelId="{D04CC3C7-1AD2-4A06-8880-3832497BF601}" type="sibTrans" cxnId="{CDA39940-086D-4894-8AE7-BB0D3FD69FF9}">
      <dgm:prSet/>
      <dgm:spPr/>
      <dgm:t>
        <a:bodyPr/>
        <a:lstStyle/>
        <a:p>
          <a:endParaRPr lang="pl-PL"/>
        </a:p>
      </dgm:t>
    </dgm:pt>
    <dgm:pt modelId="{A3471603-B050-4CC0-9470-CDAA348B86D4}" type="pres">
      <dgm:prSet presAssocID="{B24A7DF8-A253-4F09-B0BC-6D2157D2ED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D521DDD-5B29-4C41-A325-D029FB1165AF}" type="pres">
      <dgm:prSet presAssocID="{331D460F-CAE8-4CDD-87EB-EDEDAA742333}" presName="parentText" presStyleLbl="node1" presStyleIdx="0" presStyleCnt="5" custScaleY="19857" custLinFactY="889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ED3227-9786-40BF-B43D-71B20D148336}" type="pres">
      <dgm:prSet presAssocID="{331D460F-CAE8-4CDD-87EB-EDEDAA74233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0F451F-F453-4762-B091-231EC4338F57}" type="pres">
      <dgm:prSet presAssocID="{B0474855-C9CC-4D3D-AF62-302BF96F0A74}" presName="parentText" presStyleLbl="node1" presStyleIdx="1" presStyleCnt="5" custScaleY="19610" custLinFactY="-4065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56ABA9-9A01-4A06-8368-153D9873769C}" type="pres">
      <dgm:prSet presAssocID="{5B68E05C-EB87-4141-B66B-D9C512EF22BC}" presName="spacer" presStyleCnt="0"/>
      <dgm:spPr/>
    </dgm:pt>
    <dgm:pt modelId="{A05F8C55-FAB5-43BB-93E4-FB01B1A08AE3}" type="pres">
      <dgm:prSet presAssocID="{A57C3344-B957-4246-A07F-4E3456D2DA5F}" presName="parentText" presStyleLbl="node1" presStyleIdx="2" presStyleCnt="5" custScaleY="24044" custLinFactY="-116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CEBED6-2B9A-4313-AD61-0BCC37B6251D}" type="pres">
      <dgm:prSet presAssocID="{D04CC3C7-1AD2-4A06-8880-3832497BF601}" presName="spacer" presStyleCnt="0"/>
      <dgm:spPr/>
    </dgm:pt>
    <dgm:pt modelId="{164AB726-B3FE-4EB1-82A9-5DBA8B983EDC}" type="pres">
      <dgm:prSet presAssocID="{91454263-3D9E-42F2-93FA-DB7CDC1565E0}" presName="parentText" presStyleLbl="node1" presStyleIdx="3" presStyleCnt="5" custScaleY="22664" custLinFactY="-1097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B226F5-B8E7-467A-B050-708C700A1214}" type="pres">
      <dgm:prSet presAssocID="{B60B074A-7686-4482-B22A-563842B819F2}" presName="spacer" presStyleCnt="0"/>
      <dgm:spPr/>
    </dgm:pt>
    <dgm:pt modelId="{4252BF62-5811-45B9-88E4-591D53ACCB48}" type="pres">
      <dgm:prSet presAssocID="{F2EABA8D-D63F-45DF-9731-4FFFFBE1D47C}" presName="parentText" presStyleLbl="node1" presStyleIdx="4" presStyleCnt="5" custScaleY="97200" custLinFactY="-4132" custLinFactNeighborX="-6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D5D0ADE-012C-42F8-9975-84F18CF4F991}" type="presOf" srcId="{B24A7DF8-A253-4F09-B0BC-6D2157D2ED19}" destId="{A3471603-B050-4CC0-9470-CDAA348B86D4}" srcOrd="0" destOrd="0" presId="urn:microsoft.com/office/officeart/2005/8/layout/vList2"/>
    <dgm:cxn modelId="{548B2742-CD05-48B2-86DF-6A6EFBF2F2FF}" type="presOf" srcId="{F2EABA8D-D63F-45DF-9731-4FFFFBE1D47C}" destId="{4252BF62-5811-45B9-88E4-591D53ACCB48}" srcOrd="0" destOrd="0" presId="urn:microsoft.com/office/officeart/2005/8/layout/vList2"/>
    <dgm:cxn modelId="{ECE5DC25-D3F8-4634-88CF-D278F8E8F664}" srcId="{B24A7DF8-A253-4F09-B0BC-6D2157D2ED19}" destId="{F2EABA8D-D63F-45DF-9731-4FFFFBE1D47C}" srcOrd="4" destOrd="0" parTransId="{1F672C06-D4B6-4E8B-996B-F92B485B0FA4}" sibTransId="{55ED5FEB-E0B4-42F9-85C8-90033880EDE1}"/>
    <dgm:cxn modelId="{3E342A9F-DABD-49B7-92FE-44913BA2162E}" type="presOf" srcId="{A57C3344-B957-4246-A07F-4E3456D2DA5F}" destId="{A05F8C55-FAB5-43BB-93E4-FB01B1A08AE3}" srcOrd="0" destOrd="0" presId="urn:microsoft.com/office/officeart/2005/8/layout/vList2"/>
    <dgm:cxn modelId="{171AA41D-4A04-4A87-B5F7-42BF36D4117E}" type="presOf" srcId="{1B8ACF51-A178-4E94-BFFB-F5408297138B}" destId="{4BED3227-9786-40BF-B43D-71B20D148336}" srcOrd="0" destOrd="0" presId="urn:microsoft.com/office/officeart/2005/8/layout/vList2"/>
    <dgm:cxn modelId="{A175E681-5637-48FA-92E9-E7C659A03EE4}" srcId="{B24A7DF8-A253-4F09-B0BC-6D2157D2ED19}" destId="{B0474855-C9CC-4D3D-AF62-302BF96F0A74}" srcOrd="1" destOrd="0" parTransId="{BC7CF687-AD73-47FD-8B68-60D88DDA11EB}" sibTransId="{5B68E05C-EB87-4141-B66B-D9C512EF22BC}"/>
    <dgm:cxn modelId="{6BF69F75-BD65-49B0-AA7E-BE20BC60D3B7}" type="presOf" srcId="{B0474855-C9CC-4D3D-AF62-302BF96F0A74}" destId="{E90F451F-F453-4762-B091-231EC4338F57}" srcOrd="0" destOrd="0" presId="urn:microsoft.com/office/officeart/2005/8/layout/vList2"/>
    <dgm:cxn modelId="{9058DADA-95BA-4AD6-A75A-96BD34DA6D27}" type="presOf" srcId="{331D460F-CAE8-4CDD-87EB-EDEDAA742333}" destId="{3D521DDD-5B29-4C41-A325-D029FB1165AF}" srcOrd="0" destOrd="0" presId="urn:microsoft.com/office/officeart/2005/8/layout/vList2"/>
    <dgm:cxn modelId="{874840CB-D72C-4A77-9326-DC9F2EFCB53E}" srcId="{B24A7DF8-A253-4F09-B0BC-6D2157D2ED19}" destId="{91454263-3D9E-42F2-93FA-DB7CDC1565E0}" srcOrd="3" destOrd="0" parTransId="{CD93ABA9-651D-46BD-9B89-D827502FD388}" sibTransId="{B60B074A-7686-4482-B22A-563842B819F2}"/>
    <dgm:cxn modelId="{CDA39940-086D-4894-8AE7-BB0D3FD69FF9}" srcId="{B24A7DF8-A253-4F09-B0BC-6D2157D2ED19}" destId="{A57C3344-B957-4246-A07F-4E3456D2DA5F}" srcOrd="2" destOrd="0" parTransId="{86A372DA-0E0A-4B15-84B2-C7DC7F9169B7}" sibTransId="{D04CC3C7-1AD2-4A06-8880-3832497BF601}"/>
    <dgm:cxn modelId="{3DE8912F-95C5-4816-AB5D-94E63BFF2414}" srcId="{331D460F-CAE8-4CDD-87EB-EDEDAA742333}" destId="{1B8ACF51-A178-4E94-BFFB-F5408297138B}" srcOrd="0" destOrd="0" parTransId="{00767855-F6D7-483F-982D-EA095E122EF7}" sibTransId="{D3533A56-B9A9-4BA0-837C-B0D2CFF1FFFA}"/>
    <dgm:cxn modelId="{A0873597-C194-4F83-B692-E20667120371}" srcId="{B24A7DF8-A253-4F09-B0BC-6D2157D2ED19}" destId="{331D460F-CAE8-4CDD-87EB-EDEDAA742333}" srcOrd="0" destOrd="0" parTransId="{0F0A22B1-6B31-4309-9912-E022631E3184}" sibTransId="{1CF454F3-0C04-4569-9FA6-A893D3BC15BF}"/>
    <dgm:cxn modelId="{1A17765D-90BC-4277-BB74-8906D75304A6}" type="presOf" srcId="{91454263-3D9E-42F2-93FA-DB7CDC1565E0}" destId="{164AB726-B3FE-4EB1-82A9-5DBA8B983EDC}" srcOrd="0" destOrd="0" presId="urn:microsoft.com/office/officeart/2005/8/layout/vList2"/>
    <dgm:cxn modelId="{C5195F18-BF50-472E-A209-9F5F4E82454F}" type="presParOf" srcId="{A3471603-B050-4CC0-9470-CDAA348B86D4}" destId="{3D521DDD-5B29-4C41-A325-D029FB1165AF}" srcOrd="0" destOrd="0" presId="urn:microsoft.com/office/officeart/2005/8/layout/vList2"/>
    <dgm:cxn modelId="{BAD97A9D-FBF3-48A5-9BEC-348EA1DCC922}" type="presParOf" srcId="{A3471603-B050-4CC0-9470-CDAA348B86D4}" destId="{4BED3227-9786-40BF-B43D-71B20D148336}" srcOrd="1" destOrd="0" presId="urn:microsoft.com/office/officeart/2005/8/layout/vList2"/>
    <dgm:cxn modelId="{F7E25D0F-2CA0-4E7A-A24C-0E78011C3C5E}" type="presParOf" srcId="{A3471603-B050-4CC0-9470-CDAA348B86D4}" destId="{E90F451F-F453-4762-B091-231EC4338F57}" srcOrd="2" destOrd="0" presId="urn:microsoft.com/office/officeart/2005/8/layout/vList2"/>
    <dgm:cxn modelId="{3432EDC5-7D56-40DA-AAA5-31550990C360}" type="presParOf" srcId="{A3471603-B050-4CC0-9470-CDAA348B86D4}" destId="{E056ABA9-9A01-4A06-8368-153D9873769C}" srcOrd="3" destOrd="0" presId="urn:microsoft.com/office/officeart/2005/8/layout/vList2"/>
    <dgm:cxn modelId="{45355134-BA5F-4FBF-90ED-0B3B19FE8BC9}" type="presParOf" srcId="{A3471603-B050-4CC0-9470-CDAA348B86D4}" destId="{A05F8C55-FAB5-43BB-93E4-FB01B1A08AE3}" srcOrd="4" destOrd="0" presId="urn:microsoft.com/office/officeart/2005/8/layout/vList2"/>
    <dgm:cxn modelId="{6033F204-6561-4070-AB7D-990A8F1832FD}" type="presParOf" srcId="{A3471603-B050-4CC0-9470-CDAA348B86D4}" destId="{AECEBED6-2B9A-4313-AD61-0BCC37B6251D}" srcOrd="5" destOrd="0" presId="urn:microsoft.com/office/officeart/2005/8/layout/vList2"/>
    <dgm:cxn modelId="{77CDFE13-6123-4723-99DD-C21C142AB554}" type="presParOf" srcId="{A3471603-B050-4CC0-9470-CDAA348B86D4}" destId="{164AB726-B3FE-4EB1-82A9-5DBA8B983EDC}" srcOrd="6" destOrd="0" presId="urn:microsoft.com/office/officeart/2005/8/layout/vList2"/>
    <dgm:cxn modelId="{3448772F-450C-49B5-AAE0-16E28FEBBD5C}" type="presParOf" srcId="{A3471603-B050-4CC0-9470-CDAA348B86D4}" destId="{29B226F5-B8E7-467A-B050-708C700A1214}" srcOrd="7" destOrd="0" presId="urn:microsoft.com/office/officeart/2005/8/layout/vList2"/>
    <dgm:cxn modelId="{35384002-0DDF-48EB-8541-42B5E4AFCA9B}" type="presParOf" srcId="{A3471603-B050-4CC0-9470-CDAA348B86D4}" destId="{4252BF62-5811-45B9-88E4-591D53ACCB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35579-EDB9-4590-835B-79C8AB9886B0}" type="doc">
      <dgm:prSet loTypeId="urn:microsoft.com/office/officeart/2005/8/layout/lProcess1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7A28296C-9104-407D-B934-66B2EE2C9C3F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87313" indent="0" algn="just"/>
          <a:r>
            <a:rPr lang="pl-PL" sz="2000" b="1" dirty="0" smtClean="0"/>
            <a:t>Taryfy</a:t>
          </a:r>
        </a:p>
        <a:p>
          <a:pPr marL="87313" indent="0" algn="just"/>
          <a:r>
            <a:rPr lang="pl-PL" sz="2000" b="1" dirty="0" smtClean="0"/>
            <a:t>Planowane przez OSP nakłady inwestycyjne, wynikające z uzgodnionego z Prezesem URE planu rozwoju </a:t>
          </a:r>
          <a:r>
            <a:rPr lang="pl-PL" sz="2000" b="0" dirty="0" smtClean="0"/>
            <a:t>(pozostali operatorzy systemów gazowych uzgadniają planowane nakłady inwestycyjne w postępowaniu taryfowym) </a:t>
          </a:r>
          <a:r>
            <a:rPr lang="pl-PL" sz="2000" b="1" dirty="0" smtClean="0"/>
            <a:t>zostają uwzględnione w taryfie, głównie poprzez zwrot z zaangażowanego kapitału i amortyzację.</a:t>
          </a:r>
          <a:r>
            <a:rPr lang="pl-PL" sz="2000" b="0" dirty="0" smtClean="0"/>
            <a:t> </a:t>
          </a:r>
          <a:endParaRPr lang="pl-PL" sz="2000" b="0" dirty="0"/>
        </a:p>
      </dgm:t>
    </dgm:pt>
    <dgm:pt modelId="{5216F990-BA56-4482-8CD1-FCE6D0323E00}" type="sibTrans" cxnId="{A1A2942B-C0B1-4F70-B6FE-5A25C3E89ECF}">
      <dgm:prSet/>
      <dgm:spPr/>
      <dgm:t>
        <a:bodyPr/>
        <a:lstStyle/>
        <a:p>
          <a:endParaRPr lang="pl-PL"/>
        </a:p>
      </dgm:t>
    </dgm:pt>
    <dgm:pt modelId="{626EB882-EE31-4332-9F05-1E7AE83C0ACF}" type="parTrans" cxnId="{A1A2942B-C0B1-4F70-B6FE-5A25C3E89ECF}">
      <dgm:prSet/>
      <dgm:spPr/>
      <dgm:t>
        <a:bodyPr/>
        <a:lstStyle/>
        <a:p>
          <a:endParaRPr lang="pl-PL"/>
        </a:p>
      </dgm:t>
    </dgm:pt>
    <dgm:pt modelId="{40F98287-FE6C-4D6F-9F57-A499DA4B7FB5}" type="pres">
      <dgm:prSet presAssocID="{C2235579-EDB9-4590-835B-79C8AB9886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172655A-453B-4D97-9D13-76B33CF46C6D}" type="pres">
      <dgm:prSet presAssocID="{7A28296C-9104-407D-B934-66B2EE2C9C3F}" presName="vertFlow" presStyleCnt="0"/>
      <dgm:spPr/>
    </dgm:pt>
    <dgm:pt modelId="{433138CC-81F0-46E4-89C5-9E4A7E6BC360}" type="pres">
      <dgm:prSet presAssocID="{7A28296C-9104-407D-B934-66B2EE2C9C3F}" presName="header" presStyleLbl="node1" presStyleIdx="0" presStyleCnt="1" custScaleX="367240" custScaleY="302790" custLinFactNeighborX="1965" custLinFactNeighborY="50100"/>
      <dgm:spPr/>
      <dgm:t>
        <a:bodyPr/>
        <a:lstStyle/>
        <a:p>
          <a:endParaRPr lang="pl-PL"/>
        </a:p>
      </dgm:t>
    </dgm:pt>
  </dgm:ptLst>
  <dgm:cxnLst>
    <dgm:cxn modelId="{A1A2942B-C0B1-4F70-B6FE-5A25C3E89ECF}" srcId="{C2235579-EDB9-4590-835B-79C8AB9886B0}" destId="{7A28296C-9104-407D-B934-66B2EE2C9C3F}" srcOrd="0" destOrd="0" parTransId="{626EB882-EE31-4332-9F05-1E7AE83C0ACF}" sibTransId="{5216F990-BA56-4482-8CD1-FCE6D0323E00}"/>
    <dgm:cxn modelId="{5450192A-6791-41E1-9D4F-6ECFBE6B8F71}" type="presOf" srcId="{C2235579-EDB9-4590-835B-79C8AB9886B0}" destId="{40F98287-FE6C-4D6F-9F57-A499DA4B7FB5}" srcOrd="0" destOrd="0" presId="urn:microsoft.com/office/officeart/2005/8/layout/lProcess1"/>
    <dgm:cxn modelId="{BCACB2E4-10EC-436A-8EA2-D428239C2D83}" type="presOf" srcId="{7A28296C-9104-407D-B934-66B2EE2C9C3F}" destId="{433138CC-81F0-46E4-89C5-9E4A7E6BC360}" srcOrd="0" destOrd="0" presId="urn:microsoft.com/office/officeart/2005/8/layout/lProcess1"/>
    <dgm:cxn modelId="{BE13C46F-CC48-4F66-8F74-AE1B8D774216}" type="presParOf" srcId="{40F98287-FE6C-4D6F-9F57-A499DA4B7FB5}" destId="{6172655A-453B-4D97-9D13-76B33CF46C6D}" srcOrd="0" destOrd="0" presId="urn:microsoft.com/office/officeart/2005/8/layout/lProcess1"/>
    <dgm:cxn modelId="{6E44A6FC-47A9-4C46-84D7-5AA5628BA0D2}" type="presParOf" srcId="{6172655A-453B-4D97-9D13-76B33CF46C6D}" destId="{433138CC-81F0-46E4-89C5-9E4A7E6BC360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067AD-BED2-4EF1-AA3D-56310756BACC}" type="doc">
      <dgm:prSet loTypeId="urn:microsoft.com/office/officeart/2005/8/layout/lProcess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BFB09AF6-98D9-40AF-A86D-EBB0B4440D5F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8F9A"/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Plany inwestycyjne i taryfy powinny być ustalane w sposób uwzględniający potrzebę:</a:t>
          </a:r>
          <a:endParaRPr lang="pl-PL" sz="2000" b="1" dirty="0">
            <a:solidFill>
              <a:schemeClr val="tx1"/>
            </a:solidFill>
          </a:endParaRPr>
        </a:p>
      </dgm:t>
    </dgm:pt>
    <dgm:pt modelId="{EE38EA56-56CC-4564-9DBA-B74B3E4D6199}" type="parTrans" cxnId="{E50900D7-3BCB-46A1-9EA7-865811B26C49}">
      <dgm:prSet/>
      <dgm:spPr/>
      <dgm:t>
        <a:bodyPr/>
        <a:lstStyle/>
        <a:p>
          <a:endParaRPr lang="pl-PL" sz="2000"/>
        </a:p>
      </dgm:t>
    </dgm:pt>
    <dgm:pt modelId="{7E053E49-F1CB-4269-9790-28E14CC5B009}" type="sibTrans" cxnId="{E50900D7-3BCB-46A1-9EA7-865811B26C49}">
      <dgm:prSet/>
      <dgm:spPr/>
      <dgm:t>
        <a:bodyPr/>
        <a:lstStyle/>
        <a:p>
          <a:endParaRPr lang="pl-PL" sz="2000"/>
        </a:p>
      </dgm:t>
    </dgm:pt>
    <dgm:pt modelId="{4C0334C4-A45D-471D-BA5B-A0AAD2037B9B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l-PL" sz="2000" b="0" dirty="0" smtClean="0">
              <a:solidFill>
                <a:schemeClr val="tx1"/>
              </a:solidFill>
            </a:rPr>
            <a:t>utrzymania dostępności cenowej infrastruktury energetycznej </a:t>
          </a:r>
          <a:r>
            <a:rPr lang="pl-PL" sz="2000" dirty="0" smtClean="0">
              <a:solidFill>
                <a:schemeClr val="tx1"/>
              </a:solidFill>
            </a:rPr>
            <a:t>dla uczestników rynku =&gt; od zapotrzebowania na usługę dostępu do tej infrastruktury są uzależnione stawki opłat za tę usługę;</a:t>
          </a:r>
          <a:endParaRPr lang="pl-PL" sz="2000" dirty="0">
            <a:solidFill>
              <a:schemeClr val="tx1"/>
            </a:solidFill>
          </a:endParaRPr>
        </a:p>
      </dgm:t>
    </dgm:pt>
    <dgm:pt modelId="{1F179672-3248-45A1-9589-D5204E58BBC7}" type="parTrans" cxnId="{4F27C5F0-B244-4BA9-B27E-525307D59D7E}">
      <dgm:prSet/>
      <dgm:spPr/>
      <dgm:t>
        <a:bodyPr/>
        <a:lstStyle/>
        <a:p>
          <a:endParaRPr lang="pl-PL" sz="2000"/>
        </a:p>
      </dgm:t>
    </dgm:pt>
    <dgm:pt modelId="{A9B8EDC7-1ABC-4EAA-AC31-76C76B904DCE}" type="sibTrans" cxnId="{4F27C5F0-B244-4BA9-B27E-525307D59D7E}">
      <dgm:prSet/>
      <dgm:spPr/>
      <dgm:t>
        <a:bodyPr/>
        <a:lstStyle/>
        <a:p>
          <a:endParaRPr lang="pl-PL" sz="2000"/>
        </a:p>
      </dgm:t>
    </dgm:pt>
    <dgm:pt modelId="{107BF22C-1309-4C56-9B7B-9EAA3D91521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l-PL" sz="2000" b="0" dirty="0" smtClean="0">
              <a:solidFill>
                <a:schemeClr val="tx1"/>
              </a:solidFill>
            </a:rPr>
            <a:t>ochrony odbiorców przed nieuzasadnionym wzrostem cen i stawek opłat;</a:t>
          </a:r>
          <a:endParaRPr lang="pl-PL" sz="2000" b="0" dirty="0">
            <a:solidFill>
              <a:schemeClr val="tx1"/>
            </a:solidFill>
          </a:endParaRPr>
        </a:p>
      </dgm:t>
    </dgm:pt>
    <dgm:pt modelId="{763169F0-98FA-4EF1-9F26-457CD496C0B6}" type="parTrans" cxnId="{2F4D45D2-CCCB-4FFB-8879-4FFCA331A1BB}">
      <dgm:prSet/>
      <dgm:spPr/>
      <dgm:t>
        <a:bodyPr/>
        <a:lstStyle/>
        <a:p>
          <a:endParaRPr lang="pl-PL" sz="2000"/>
        </a:p>
      </dgm:t>
    </dgm:pt>
    <dgm:pt modelId="{F2B15D18-B8F9-44C9-B340-246C300986A7}" type="sibTrans" cxnId="{2F4D45D2-CCCB-4FFB-8879-4FFCA331A1BB}">
      <dgm:prSet/>
      <dgm:spPr/>
      <dgm:t>
        <a:bodyPr/>
        <a:lstStyle/>
        <a:p>
          <a:endParaRPr lang="pl-PL" sz="2000"/>
        </a:p>
      </dgm:t>
    </dgm:pt>
    <dgm:pt modelId="{DE653887-5F4D-4E00-8BA0-C9BBA2B8DE7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l-PL" sz="2000" b="0" dirty="0" smtClean="0">
              <a:solidFill>
                <a:schemeClr val="tx1"/>
              </a:solidFill>
            </a:rPr>
            <a:t>realizacji strategicznych celów w zakresie bezpieczeństwa energetycznego Polski poprzez dywersyfikację źródeł i kierunków dostaw gazu.</a:t>
          </a:r>
          <a:endParaRPr lang="pl-PL" sz="2000" b="0" dirty="0">
            <a:solidFill>
              <a:schemeClr val="tx1"/>
            </a:solidFill>
          </a:endParaRPr>
        </a:p>
      </dgm:t>
    </dgm:pt>
    <dgm:pt modelId="{25FABC8B-BF3A-42EF-BC62-4A6043C93E65}" type="parTrans" cxnId="{5D645860-6640-4548-9245-3E689B582E24}">
      <dgm:prSet/>
      <dgm:spPr/>
      <dgm:t>
        <a:bodyPr/>
        <a:lstStyle/>
        <a:p>
          <a:endParaRPr lang="pl-PL" sz="2000"/>
        </a:p>
      </dgm:t>
    </dgm:pt>
    <dgm:pt modelId="{65810824-BE06-4792-9A09-0258586451E5}" type="sibTrans" cxnId="{5D645860-6640-4548-9245-3E689B582E24}">
      <dgm:prSet/>
      <dgm:spPr/>
      <dgm:t>
        <a:bodyPr/>
        <a:lstStyle/>
        <a:p>
          <a:endParaRPr lang="pl-PL" sz="2000"/>
        </a:p>
      </dgm:t>
    </dgm:pt>
    <dgm:pt modelId="{FAF663F8-9671-441F-9073-2C8F2330AAF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l-PL" sz="2000" dirty="0" smtClean="0"/>
            <a:t>pokrycia kosztów uzasadnionych prowadzonej działalności, a więc kosztów przyjmowanych do kalkulacji taryfy w sposób ekonomicznie uzasadniony, z zachowaniem należytej staranności zmierzającej do ochrony interesów odbiorców (art. 3 pkt 21 PE), wraz z uzasadnionym zwrotem z zaangażowanego kapitału; </a:t>
          </a:r>
          <a:endParaRPr lang="pl-PL" sz="2000" dirty="0"/>
        </a:p>
      </dgm:t>
    </dgm:pt>
    <dgm:pt modelId="{68630997-901C-4342-8C5A-12C08BEB3897}" type="sibTrans" cxnId="{DC5A2DF0-7B7D-4C21-A891-C7843F811184}">
      <dgm:prSet/>
      <dgm:spPr/>
      <dgm:t>
        <a:bodyPr/>
        <a:lstStyle/>
        <a:p>
          <a:endParaRPr lang="pl-PL"/>
        </a:p>
      </dgm:t>
    </dgm:pt>
    <dgm:pt modelId="{9C17DF63-C8C9-471E-B4BE-71544E51B53C}" type="parTrans" cxnId="{DC5A2DF0-7B7D-4C21-A891-C7843F811184}">
      <dgm:prSet/>
      <dgm:spPr/>
      <dgm:t>
        <a:bodyPr/>
        <a:lstStyle/>
        <a:p>
          <a:endParaRPr lang="pl-PL"/>
        </a:p>
      </dgm:t>
    </dgm:pt>
    <dgm:pt modelId="{5AF46669-E3B2-4CEB-A231-522A2FC18F5F}" type="pres">
      <dgm:prSet presAssocID="{6DE067AD-BED2-4EF1-AA3D-56310756BAC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277C19F-E7CE-4D6C-99BA-48CD9A86C984}" type="pres">
      <dgm:prSet presAssocID="{BFB09AF6-98D9-40AF-A86D-EBB0B4440D5F}" presName="compNode" presStyleCnt="0"/>
      <dgm:spPr/>
    </dgm:pt>
    <dgm:pt modelId="{322A84AD-CA10-4455-9E0F-90F68426C34E}" type="pres">
      <dgm:prSet presAssocID="{BFB09AF6-98D9-40AF-A86D-EBB0B4440D5F}" presName="aNode" presStyleLbl="bgShp" presStyleIdx="0" presStyleCnt="1" custLinFactNeighborX="-49"/>
      <dgm:spPr/>
      <dgm:t>
        <a:bodyPr/>
        <a:lstStyle/>
        <a:p>
          <a:endParaRPr lang="pl-PL"/>
        </a:p>
      </dgm:t>
    </dgm:pt>
    <dgm:pt modelId="{C85EAA55-FA52-47E5-93F8-548F8E4EC65B}" type="pres">
      <dgm:prSet presAssocID="{BFB09AF6-98D9-40AF-A86D-EBB0B4440D5F}" presName="textNode" presStyleLbl="bgShp" presStyleIdx="0" presStyleCnt="1"/>
      <dgm:spPr/>
      <dgm:t>
        <a:bodyPr/>
        <a:lstStyle/>
        <a:p>
          <a:endParaRPr lang="pl-PL"/>
        </a:p>
      </dgm:t>
    </dgm:pt>
    <dgm:pt modelId="{0A77D2B2-E0FD-4D35-863C-BB90BD3398EC}" type="pres">
      <dgm:prSet presAssocID="{BFB09AF6-98D9-40AF-A86D-EBB0B4440D5F}" presName="compChildNode" presStyleCnt="0"/>
      <dgm:spPr/>
    </dgm:pt>
    <dgm:pt modelId="{4881E5F2-3722-4009-A223-3652CC2E348D}" type="pres">
      <dgm:prSet presAssocID="{BFB09AF6-98D9-40AF-A86D-EBB0B4440D5F}" presName="theInnerList" presStyleCnt="0"/>
      <dgm:spPr/>
    </dgm:pt>
    <dgm:pt modelId="{5E8AB5BE-38B8-4895-AA06-4B0675EEA6D5}" type="pres">
      <dgm:prSet presAssocID="{FAF663F8-9671-441F-9073-2C8F2330AAF2}" presName="childNode" presStyleLbl="node1" presStyleIdx="0" presStyleCnt="4" custScaleX="119934" custScaleY="428100" custLinFactY="-100000" custLinFactNeighborX="0" custLinFactNeighborY="-1471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4FB4A-5AF8-40C8-8E8A-C0729C7D5B9B}" type="pres">
      <dgm:prSet presAssocID="{FAF663F8-9671-441F-9073-2C8F2330AAF2}" presName="aSpace2" presStyleCnt="0"/>
      <dgm:spPr/>
    </dgm:pt>
    <dgm:pt modelId="{3D0D4212-AE16-4D07-8C45-F711E0AFB205}" type="pres">
      <dgm:prSet presAssocID="{4C0334C4-A45D-471D-BA5B-A0AAD2037B9B}" presName="childNode" presStyleLbl="node1" presStyleIdx="1" presStyleCnt="4" custScaleX="119817" custScaleY="288699" custLinFactY="-65780" custLinFactNeighborX="673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2E6489-F5A4-4446-B059-B7049346818F}" type="pres">
      <dgm:prSet presAssocID="{4C0334C4-A45D-471D-BA5B-A0AAD2037B9B}" presName="aSpace2" presStyleCnt="0"/>
      <dgm:spPr/>
    </dgm:pt>
    <dgm:pt modelId="{AF2975AD-6F5C-4F7E-87C6-41103DBD2059}" type="pres">
      <dgm:prSet presAssocID="{107BF22C-1309-4C56-9B7B-9EAA3D915218}" presName="childNode" presStyleLbl="node1" presStyleIdx="2" presStyleCnt="4" custScaleX="119817" custLinFactY="-28785" custLinFactNeighborX="673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15E9EF-BC47-4B1F-89E0-01D0EC410F4F}" type="pres">
      <dgm:prSet presAssocID="{107BF22C-1309-4C56-9B7B-9EAA3D915218}" presName="aSpace2" presStyleCnt="0"/>
      <dgm:spPr/>
    </dgm:pt>
    <dgm:pt modelId="{D61A490F-B6A8-4ABE-BEE0-393D7FDF0AF9}" type="pres">
      <dgm:prSet presAssocID="{DE653887-5F4D-4E00-8BA0-C9BBA2B8DE7E}" presName="childNode" presStyleLbl="node1" presStyleIdx="3" presStyleCnt="4" custScaleX="119817" custScaleY="1790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4D45D2-CCCB-4FFB-8879-4FFCA331A1BB}" srcId="{BFB09AF6-98D9-40AF-A86D-EBB0B4440D5F}" destId="{107BF22C-1309-4C56-9B7B-9EAA3D915218}" srcOrd="2" destOrd="0" parTransId="{763169F0-98FA-4EF1-9F26-457CD496C0B6}" sibTransId="{F2B15D18-B8F9-44C9-B340-246C300986A7}"/>
    <dgm:cxn modelId="{70FDB2F6-E00D-4B4F-9D26-442E4E92E062}" type="presOf" srcId="{6DE067AD-BED2-4EF1-AA3D-56310756BACC}" destId="{5AF46669-E3B2-4CEB-A231-522A2FC18F5F}" srcOrd="0" destOrd="0" presId="urn:microsoft.com/office/officeart/2005/8/layout/lProcess2"/>
    <dgm:cxn modelId="{5D645860-6640-4548-9245-3E689B582E24}" srcId="{BFB09AF6-98D9-40AF-A86D-EBB0B4440D5F}" destId="{DE653887-5F4D-4E00-8BA0-C9BBA2B8DE7E}" srcOrd="3" destOrd="0" parTransId="{25FABC8B-BF3A-42EF-BC62-4A6043C93E65}" sibTransId="{65810824-BE06-4792-9A09-0258586451E5}"/>
    <dgm:cxn modelId="{A1F44D57-3FAB-4EDC-BF00-35693A6AE9E6}" type="presOf" srcId="{BFB09AF6-98D9-40AF-A86D-EBB0B4440D5F}" destId="{322A84AD-CA10-4455-9E0F-90F68426C34E}" srcOrd="0" destOrd="0" presId="urn:microsoft.com/office/officeart/2005/8/layout/lProcess2"/>
    <dgm:cxn modelId="{E50900D7-3BCB-46A1-9EA7-865811B26C49}" srcId="{6DE067AD-BED2-4EF1-AA3D-56310756BACC}" destId="{BFB09AF6-98D9-40AF-A86D-EBB0B4440D5F}" srcOrd="0" destOrd="0" parTransId="{EE38EA56-56CC-4564-9DBA-B74B3E4D6199}" sibTransId="{7E053E49-F1CB-4269-9790-28E14CC5B009}"/>
    <dgm:cxn modelId="{00101B84-733C-402E-B1D2-9085A00FC1DF}" type="presOf" srcId="{FAF663F8-9671-441F-9073-2C8F2330AAF2}" destId="{5E8AB5BE-38B8-4895-AA06-4B0675EEA6D5}" srcOrd="0" destOrd="0" presId="urn:microsoft.com/office/officeart/2005/8/layout/lProcess2"/>
    <dgm:cxn modelId="{4F27C5F0-B244-4BA9-B27E-525307D59D7E}" srcId="{BFB09AF6-98D9-40AF-A86D-EBB0B4440D5F}" destId="{4C0334C4-A45D-471D-BA5B-A0AAD2037B9B}" srcOrd="1" destOrd="0" parTransId="{1F179672-3248-45A1-9589-D5204E58BBC7}" sibTransId="{A9B8EDC7-1ABC-4EAA-AC31-76C76B904DCE}"/>
    <dgm:cxn modelId="{732BA51D-7E3E-4CD8-90AF-45AD3A646E0A}" type="presOf" srcId="{DE653887-5F4D-4E00-8BA0-C9BBA2B8DE7E}" destId="{D61A490F-B6A8-4ABE-BEE0-393D7FDF0AF9}" srcOrd="0" destOrd="0" presId="urn:microsoft.com/office/officeart/2005/8/layout/lProcess2"/>
    <dgm:cxn modelId="{F9D594AD-9604-4332-A351-B73E77BB5DCF}" type="presOf" srcId="{107BF22C-1309-4C56-9B7B-9EAA3D915218}" destId="{AF2975AD-6F5C-4F7E-87C6-41103DBD2059}" srcOrd="0" destOrd="0" presId="urn:microsoft.com/office/officeart/2005/8/layout/lProcess2"/>
    <dgm:cxn modelId="{F50E8134-B672-44F6-A095-3FF7E7456108}" type="presOf" srcId="{4C0334C4-A45D-471D-BA5B-A0AAD2037B9B}" destId="{3D0D4212-AE16-4D07-8C45-F711E0AFB205}" srcOrd="0" destOrd="0" presId="urn:microsoft.com/office/officeart/2005/8/layout/lProcess2"/>
    <dgm:cxn modelId="{DC5A2DF0-7B7D-4C21-A891-C7843F811184}" srcId="{BFB09AF6-98D9-40AF-A86D-EBB0B4440D5F}" destId="{FAF663F8-9671-441F-9073-2C8F2330AAF2}" srcOrd="0" destOrd="0" parTransId="{9C17DF63-C8C9-471E-B4BE-71544E51B53C}" sibTransId="{68630997-901C-4342-8C5A-12C08BEB3897}"/>
    <dgm:cxn modelId="{777FDBC0-0F1E-4EFA-85A2-A79A4A311303}" type="presOf" srcId="{BFB09AF6-98D9-40AF-A86D-EBB0B4440D5F}" destId="{C85EAA55-FA52-47E5-93F8-548F8E4EC65B}" srcOrd="1" destOrd="0" presId="urn:microsoft.com/office/officeart/2005/8/layout/lProcess2"/>
    <dgm:cxn modelId="{77DF683C-6894-49E2-95C7-D458C18FE775}" type="presParOf" srcId="{5AF46669-E3B2-4CEB-A231-522A2FC18F5F}" destId="{3277C19F-E7CE-4D6C-99BA-48CD9A86C984}" srcOrd="0" destOrd="0" presId="urn:microsoft.com/office/officeart/2005/8/layout/lProcess2"/>
    <dgm:cxn modelId="{1E4898F1-5114-443D-8FC7-0617F8EC5280}" type="presParOf" srcId="{3277C19F-E7CE-4D6C-99BA-48CD9A86C984}" destId="{322A84AD-CA10-4455-9E0F-90F68426C34E}" srcOrd="0" destOrd="0" presId="urn:microsoft.com/office/officeart/2005/8/layout/lProcess2"/>
    <dgm:cxn modelId="{F59DD6C0-1FDF-4B98-928C-D091FD70FD01}" type="presParOf" srcId="{3277C19F-E7CE-4D6C-99BA-48CD9A86C984}" destId="{C85EAA55-FA52-47E5-93F8-548F8E4EC65B}" srcOrd="1" destOrd="0" presId="urn:microsoft.com/office/officeart/2005/8/layout/lProcess2"/>
    <dgm:cxn modelId="{C53726DC-46FF-426C-BBEA-2E733E0A79DF}" type="presParOf" srcId="{3277C19F-E7CE-4D6C-99BA-48CD9A86C984}" destId="{0A77D2B2-E0FD-4D35-863C-BB90BD3398EC}" srcOrd="2" destOrd="0" presId="urn:microsoft.com/office/officeart/2005/8/layout/lProcess2"/>
    <dgm:cxn modelId="{7C214768-0196-4D3C-B849-FABCB2BA9F49}" type="presParOf" srcId="{0A77D2B2-E0FD-4D35-863C-BB90BD3398EC}" destId="{4881E5F2-3722-4009-A223-3652CC2E348D}" srcOrd="0" destOrd="0" presId="urn:microsoft.com/office/officeart/2005/8/layout/lProcess2"/>
    <dgm:cxn modelId="{52EAF5A8-F9FB-41A8-B62F-325ED6ACD724}" type="presParOf" srcId="{4881E5F2-3722-4009-A223-3652CC2E348D}" destId="{5E8AB5BE-38B8-4895-AA06-4B0675EEA6D5}" srcOrd="0" destOrd="0" presId="urn:microsoft.com/office/officeart/2005/8/layout/lProcess2"/>
    <dgm:cxn modelId="{0979C91F-643F-4C8E-8499-F31A54329617}" type="presParOf" srcId="{4881E5F2-3722-4009-A223-3652CC2E348D}" destId="{1AB4FB4A-5AF8-40C8-8E8A-C0729C7D5B9B}" srcOrd="1" destOrd="0" presId="urn:microsoft.com/office/officeart/2005/8/layout/lProcess2"/>
    <dgm:cxn modelId="{890DDD56-8CC3-4570-93BC-5AEBF55056BE}" type="presParOf" srcId="{4881E5F2-3722-4009-A223-3652CC2E348D}" destId="{3D0D4212-AE16-4D07-8C45-F711E0AFB205}" srcOrd="2" destOrd="0" presId="urn:microsoft.com/office/officeart/2005/8/layout/lProcess2"/>
    <dgm:cxn modelId="{A2A5AE69-237A-481D-A656-18FEC5ECC4B9}" type="presParOf" srcId="{4881E5F2-3722-4009-A223-3652CC2E348D}" destId="{862E6489-F5A4-4446-B059-B7049346818F}" srcOrd="3" destOrd="0" presId="urn:microsoft.com/office/officeart/2005/8/layout/lProcess2"/>
    <dgm:cxn modelId="{C80DB794-B659-489B-B8F3-29BAF49DC197}" type="presParOf" srcId="{4881E5F2-3722-4009-A223-3652CC2E348D}" destId="{AF2975AD-6F5C-4F7E-87C6-41103DBD2059}" srcOrd="4" destOrd="0" presId="urn:microsoft.com/office/officeart/2005/8/layout/lProcess2"/>
    <dgm:cxn modelId="{83ACC4AE-8CA2-468C-AAD7-9779EB5285E6}" type="presParOf" srcId="{4881E5F2-3722-4009-A223-3652CC2E348D}" destId="{D315E9EF-BC47-4B1F-89E0-01D0EC410F4F}" srcOrd="5" destOrd="0" presId="urn:microsoft.com/office/officeart/2005/8/layout/lProcess2"/>
    <dgm:cxn modelId="{4822CCF0-6EE8-4D54-AD15-8ED8C8CB02CB}" type="presParOf" srcId="{4881E5F2-3722-4009-A223-3652CC2E348D}" destId="{D61A490F-B6A8-4ABE-BEE0-393D7FDF0AF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25B8B9-9C21-471D-B811-D38788F5C851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</dgm:pt>
    <dgm:pt modelId="{FD55C69D-72F6-4ABC-B5B8-5B99C3ABCE6B}">
      <dgm:prSet phldrT="[Tekst]" custT="1"/>
      <dgm:spPr>
        <a:ln>
          <a:solidFill>
            <a:srgbClr val="008F9A"/>
          </a:solidFill>
        </a:ln>
      </dgm:spPr>
      <dgm:t>
        <a:bodyPr/>
        <a:lstStyle/>
        <a:p>
          <a:pPr algn="just"/>
          <a:r>
            <a:rPr lang="pl-PL" sz="1600" dirty="0" smtClean="0"/>
            <a:t>Kumulacja w krótkim okresie projektów dywersyfikacyjnych angażujących znaczące środki finansowe.</a:t>
          </a:r>
          <a:endParaRPr lang="pl-PL" sz="1600" dirty="0"/>
        </a:p>
      </dgm:t>
    </dgm:pt>
    <dgm:pt modelId="{7F69C32D-DEE0-4E9E-AAB8-717102DF0BB9}" type="parTrans" cxnId="{391EA9C0-60BA-42F3-A040-02B5B9A12D15}">
      <dgm:prSet/>
      <dgm:spPr/>
      <dgm:t>
        <a:bodyPr/>
        <a:lstStyle/>
        <a:p>
          <a:endParaRPr lang="pl-PL"/>
        </a:p>
      </dgm:t>
    </dgm:pt>
    <dgm:pt modelId="{396B0694-F858-4E1B-AB4B-49A858431215}" type="sibTrans" cxnId="{391EA9C0-60BA-42F3-A040-02B5B9A12D15}">
      <dgm:prSet/>
      <dgm:spPr>
        <a:ln>
          <a:solidFill>
            <a:srgbClr val="00A3AE">
              <a:alpha val="90000"/>
            </a:srgbClr>
          </a:solidFill>
        </a:ln>
      </dgm:spPr>
      <dgm:t>
        <a:bodyPr/>
        <a:lstStyle/>
        <a:p>
          <a:endParaRPr lang="pl-PL"/>
        </a:p>
      </dgm:t>
    </dgm:pt>
    <dgm:pt modelId="{003767E6-0934-4155-9573-A1BC02CA732B}">
      <dgm:prSet phldrT="[Tekst]" custT="1"/>
      <dgm:spPr>
        <a:ln>
          <a:solidFill>
            <a:srgbClr val="008F9A"/>
          </a:solidFill>
        </a:ln>
      </dgm:spPr>
      <dgm:t>
        <a:bodyPr/>
        <a:lstStyle/>
        <a:p>
          <a:r>
            <a:rPr lang="pl-PL" sz="1600" dirty="0" smtClean="0"/>
            <a:t>Wysokie stawki opłat za dostęp do nowej infrastruktury. </a:t>
          </a:r>
          <a:endParaRPr lang="pl-PL" sz="1600" dirty="0"/>
        </a:p>
      </dgm:t>
    </dgm:pt>
    <dgm:pt modelId="{9C54009D-FA54-4A7E-A5E8-C6D26C0AEC0E}" type="parTrans" cxnId="{5443F5DB-1376-4603-9821-E8124CC75927}">
      <dgm:prSet/>
      <dgm:spPr/>
      <dgm:t>
        <a:bodyPr/>
        <a:lstStyle/>
        <a:p>
          <a:endParaRPr lang="pl-PL"/>
        </a:p>
      </dgm:t>
    </dgm:pt>
    <dgm:pt modelId="{563FA33D-7E77-44FF-95F3-919773831301}" type="sibTrans" cxnId="{5443F5DB-1376-4603-9821-E8124CC75927}">
      <dgm:prSet/>
      <dgm:spPr>
        <a:ln>
          <a:solidFill>
            <a:srgbClr val="00A3AE">
              <a:alpha val="90000"/>
            </a:srgbClr>
          </a:solidFill>
        </a:ln>
      </dgm:spPr>
      <dgm:t>
        <a:bodyPr/>
        <a:lstStyle/>
        <a:p>
          <a:endParaRPr lang="pl-PL"/>
        </a:p>
      </dgm:t>
    </dgm:pt>
    <dgm:pt modelId="{67B546DE-F981-411A-85FC-3565305787DC}">
      <dgm:prSet phldrT="[Tekst]" custT="1"/>
      <dgm:spPr>
        <a:ln>
          <a:solidFill>
            <a:srgbClr val="008F9A"/>
          </a:solidFill>
        </a:ln>
      </dgm:spPr>
      <dgm:t>
        <a:bodyPr/>
        <a:lstStyle/>
        <a:p>
          <a:pPr algn="just">
            <a:tabLst/>
          </a:pPr>
          <a:r>
            <a:rPr lang="pl-PL" sz="1800" dirty="0" smtClean="0"/>
            <a:t>Potencjalne skutki:</a:t>
          </a:r>
        </a:p>
        <a:p>
          <a:pPr algn="just">
            <a:tabLst/>
          </a:pPr>
          <a:r>
            <a:rPr lang="pl-PL" sz="1800" dirty="0" smtClean="0"/>
            <a:t>niewielki popyt na usługi świadczone przy użyciu nowej infrastruktury;</a:t>
          </a:r>
        </a:p>
        <a:p>
          <a:pPr algn="just">
            <a:tabLst/>
          </a:pPr>
          <a:r>
            <a:rPr lang="pl-PL" sz="1800" b="0" dirty="0" smtClean="0"/>
            <a:t>niewielka skala lub brak wykorzystania nowej infrastruktury (problem tzw. „majątku osieroconego”, wykorzystywanego w mniejszym stopniu niż zakładano);</a:t>
          </a:r>
        </a:p>
        <a:p>
          <a:pPr algn="just"/>
          <a:r>
            <a:rPr lang="pl-PL" sz="1800" dirty="0" smtClean="0"/>
            <a:t>generalnie mniejsze zainteresowanie gazem ziemnym jako nośnikiem energii, z uwagi na wysokie koszty dostępu do infrastruktury energetycznej służącej do transportu gazu.</a:t>
          </a:r>
          <a:endParaRPr lang="pl-PL" sz="1800" b="1" dirty="0"/>
        </a:p>
      </dgm:t>
    </dgm:pt>
    <dgm:pt modelId="{3E6D465A-E205-4AF1-AF9A-01AE1D684C6B}" type="parTrans" cxnId="{30175B3F-196E-480E-80B7-F8D0B4C9857F}">
      <dgm:prSet/>
      <dgm:spPr/>
      <dgm:t>
        <a:bodyPr/>
        <a:lstStyle/>
        <a:p>
          <a:endParaRPr lang="pl-PL"/>
        </a:p>
      </dgm:t>
    </dgm:pt>
    <dgm:pt modelId="{D1233DCB-12D2-4661-B220-A2E571C4EA66}" type="sibTrans" cxnId="{30175B3F-196E-480E-80B7-F8D0B4C9857F}">
      <dgm:prSet/>
      <dgm:spPr>
        <a:ln>
          <a:solidFill>
            <a:srgbClr val="00A3AE">
              <a:alpha val="90000"/>
            </a:srgbClr>
          </a:solidFill>
        </a:ln>
      </dgm:spPr>
      <dgm:t>
        <a:bodyPr/>
        <a:lstStyle/>
        <a:p>
          <a:endParaRPr lang="pl-PL"/>
        </a:p>
      </dgm:t>
    </dgm:pt>
    <dgm:pt modelId="{9CE53833-EC79-4706-A0F8-1102D5AE288C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indent="0" algn="just" defTabSz="912813">
            <a:tabLst/>
          </a:pPr>
          <a:r>
            <a:rPr lang="pl-PL" sz="1800" b="1" dirty="0" smtClean="0"/>
            <a:t>W konsekwencji, potencjał budowania bezpieczeństwa energetycznego poprzez dywersyfikację źródeł i kierunków dostaw gazu za pomocą nowej infrastruktury energetycznej może nie zostać w pełni wykorzystany. Możliwości efektywnego finansowania projektów dywersyfikacyjnych przez taryfy, w sytuacji ich dużego nagromadzenia w krótkim okresie, są zatem ograniczone</a:t>
          </a:r>
          <a:r>
            <a:rPr lang="pl-PL" sz="2000" b="1" dirty="0" smtClean="0"/>
            <a:t>.</a:t>
          </a:r>
          <a:endParaRPr lang="pl-PL" sz="2000" b="1" dirty="0"/>
        </a:p>
      </dgm:t>
    </dgm:pt>
    <dgm:pt modelId="{8BB4F720-7ECD-459D-BC93-33E4F3BD960E}" type="parTrans" cxnId="{C16B903E-4C16-41B5-8512-2044B9C43E14}">
      <dgm:prSet/>
      <dgm:spPr/>
      <dgm:t>
        <a:bodyPr/>
        <a:lstStyle/>
        <a:p>
          <a:endParaRPr lang="pl-PL"/>
        </a:p>
      </dgm:t>
    </dgm:pt>
    <dgm:pt modelId="{9AD3CC6F-5BBD-4478-9C87-ABD348EAE951}" type="sibTrans" cxnId="{C16B903E-4C16-41B5-8512-2044B9C43E14}">
      <dgm:prSet/>
      <dgm:spPr/>
      <dgm:t>
        <a:bodyPr/>
        <a:lstStyle/>
        <a:p>
          <a:endParaRPr lang="pl-PL"/>
        </a:p>
      </dgm:t>
    </dgm:pt>
    <dgm:pt modelId="{D54F71D2-CC54-47B1-8F78-62A6818A9E61}" type="pres">
      <dgm:prSet presAssocID="{0325B8B9-9C21-471D-B811-D38788F5C851}" presName="outerComposite" presStyleCnt="0">
        <dgm:presLayoutVars>
          <dgm:chMax val="5"/>
          <dgm:dir/>
          <dgm:resizeHandles val="exact"/>
        </dgm:presLayoutVars>
      </dgm:prSet>
      <dgm:spPr/>
    </dgm:pt>
    <dgm:pt modelId="{2A847559-78A3-41BF-AC25-BD3234F326CF}" type="pres">
      <dgm:prSet presAssocID="{0325B8B9-9C21-471D-B811-D38788F5C851}" presName="dummyMaxCanvas" presStyleCnt="0">
        <dgm:presLayoutVars/>
      </dgm:prSet>
      <dgm:spPr/>
    </dgm:pt>
    <dgm:pt modelId="{A96F0803-4D67-4687-884C-AADAA664259F}" type="pres">
      <dgm:prSet presAssocID="{0325B8B9-9C21-471D-B811-D38788F5C851}" presName="FourNodes_1" presStyleLbl="node1" presStyleIdx="0" presStyleCnt="4" custScaleY="49483" custLinFactNeighborX="1911" custLinFactNeighborY="-97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8BD48F-8283-4492-A2B5-032CBAB3CDF6}" type="pres">
      <dgm:prSet presAssocID="{0325B8B9-9C21-471D-B811-D38788F5C851}" presName="FourNodes_2" presStyleLbl="node1" presStyleIdx="1" presStyleCnt="4" custScaleY="33960" custLinFactNeighborX="4360" custLinFactNeighborY="-773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08C713-EA06-4857-982A-DCF423190141}" type="pres">
      <dgm:prSet presAssocID="{0325B8B9-9C21-471D-B811-D38788F5C851}" presName="FourNodes_3" presStyleLbl="node1" presStyleIdx="2" presStyleCnt="4" custScaleY="194456" custLinFactNeighborX="905" custLinFactNeighborY="-710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34C104-C1E7-4153-A36B-35649E0D9740}" type="pres">
      <dgm:prSet presAssocID="{0325B8B9-9C21-471D-B811-D38788F5C851}" presName="FourNodes_4" presStyleLbl="node1" presStyleIdx="3" presStyleCnt="4" custScaleX="100941" custScaleY="145768" custLinFactNeighborX="-6602" custLinFactNeighborY="-9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A6BDFD-AFD6-4EFC-881C-4E4344541677}" type="pres">
      <dgm:prSet presAssocID="{0325B8B9-9C21-471D-B811-D38788F5C851}" presName="FourConn_1-2" presStyleLbl="fgAccFollowNode1" presStyleIdx="0" presStyleCnt="3" custLinFactNeighborX="-29796" custLinFactNeighborY="-620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CB2ACA-6C5F-404B-9572-C1FEAED93390}" type="pres">
      <dgm:prSet presAssocID="{0325B8B9-9C21-471D-B811-D38788F5C851}" presName="FourConn_2-3" presStyleLbl="fgAccFollowNode1" presStyleIdx="1" presStyleCnt="3" custLinFactY="-70734" custLinFactNeighborX="29749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47DF70-1086-4A21-9490-628CB04AA69E}" type="pres">
      <dgm:prSet presAssocID="{0325B8B9-9C21-471D-B811-D38788F5C851}" presName="FourConn_3-4" presStyleLbl="fgAccFollowNode1" presStyleIdx="2" presStyleCnt="3" custLinFactNeighborX="-31066" custLinFactNeighborY="-401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B1E179-520D-4081-944C-8A8370F52595}" type="pres">
      <dgm:prSet presAssocID="{0325B8B9-9C21-471D-B811-D38788F5C85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91C138-2275-4F73-9583-9E16FC4557C8}" type="pres">
      <dgm:prSet presAssocID="{0325B8B9-9C21-471D-B811-D38788F5C85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EE50E6-58EA-40DF-BE41-3C3795EDF8D1}" type="pres">
      <dgm:prSet presAssocID="{0325B8B9-9C21-471D-B811-D38788F5C85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0E06DB-4CA6-4E42-A120-0734D830C246}" type="pres">
      <dgm:prSet presAssocID="{0325B8B9-9C21-471D-B811-D38788F5C85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A9FF09-2B2A-46E4-9BBA-12601549C440}" type="presOf" srcId="{563FA33D-7E77-44FF-95F3-919773831301}" destId="{63CB2ACA-6C5F-404B-9572-C1FEAED93390}" srcOrd="0" destOrd="0" presId="urn:microsoft.com/office/officeart/2005/8/layout/vProcess5"/>
    <dgm:cxn modelId="{BEFDE777-1FFB-4EA8-ACE7-D6B2E045B86E}" type="presOf" srcId="{FD55C69D-72F6-4ABC-B5B8-5B99C3ABCE6B}" destId="{9FB1E179-520D-4081-944C-8A8370F52595}" srcOrd="1" destOrd="0" presId="urn:microsoft.com/office/officeart/2005/8/layout/vProcess5"/>
    <dgm:cxn modelId="{76690950-E226-459D-BC34-B4FEE13DF7E8}" type="presOf" srcId="{FD55C69D-72F6-4ABC-B5B8-5B99C3ABCE6B}" destId="{A96F0803-4D67-4687-884C-AADAA664259F}" srcOrd="0" destOrd="0" presId="urn:microsoft.com/office/officeart/2005/8/layout/vProcess5"/>
    <dgm:cxn modelId="{11DDE771-63C7-4B16-9A90-68CCD46A51F3}" type="presOf" srcId="{396B0694-F858-4E1B-AB4B-49A858431215}" destId="{A3A6BDFD-AFD6-4EFC-881C-4E4344541677}" srcOrd="0" destOrd="0" presId="urn:microsoft.com/office/officeart/2005/8/layout/vProcess5"/>
    <dgm:cxn modelId="{5443F5DB-1376-4603-9821-E8124CC75927}" srcId="{0325B8B9-9C21-471D-B811-D38788F5C851}" destId="{003767E6-0934-4155-9573-A1BC02CA732B}" srcOrd="1" destOrd="0" parTransId="{9C54009D-FA54-4A7E-A5E8-C6D26C0AEC0E}" sibTransId="{563FA33D-7E77-44FF-95F3-919773831301}"/>
    <dgm:cxn modelId="{42B1AC31-1E32-4157-B969-E5EBB1076F20}" type="presOf" srcId="{D1233DCB-12D2-4661-B220-A2E571C4EA66}" destId="{9D47DF70-1086-4A21-9490-628CB04AA69E}" srcOrd="0" destOrd="0" presId="urn:microsoft.com/office/officeart/2005/8/layout/vProcess5"/>
    <dgm:cxn modelId="{F71D2612-68F8-4195-B191-AD07FD65D33E}" type="presOf" srcId="{67B546DE-F981-411A-85FC-3565305787DC}" destId="{2908C713-EA06-4857-982A-DCF423190141}" srcOrd="0" destOrd="0" presId="urn:microsoft.com/office/officeart/2005/8/layout/vProcess5"/>
    <dgm:cxn modelId="{30175B3F-196E-480E-80B7-F8D0B4C9857F}" srcId="{0325B8B9-9C21-471D-B811-D38788F5C851}" destId="{67B546DE-F981-411A-85FC-3565305787DC}" srcOrd="2" destOrd="0" parTransId="{3E6D465A-E205-4AF1-AF9A-01AE1D684C6B}" sibTransId="{D1233DCB-12D2-4661-B220-A2E571C4EA66}"/>
    <dgm:cxn modelId="{6238F803-C099-484B-987D-B7435E8C808A}" type="presOf" srcId="{9CE53833-EC79-4706-A0F8-1102D5AE288C}" destId="{2734C104-C1E7-4153-A36B-35649E0D9740}" srcOrd="0" destOrd="0" presId="urn:microsoft.com/office/officeart/2005/8/layout/vProcess5"/>
    <dgm:cxn modelId="{7282A611-A710-4AA7-BFD3-7CE43035EBEB}" type="presOf" srcId="{67B546DE-F981-411A-85FC-3565305787DC}" destId="{A5EE50E6-58EA-40DF-BE41-3C3795EDF8D1}" srcOrd="1" destOrd="0" presId="urn:microsoft.com/office/officeart/2005/8/layout/vProcess5"/>
    <dgm:cxn modelId="{B9521916-19D9-48E0-863B-8CF6C1A10F19}" type="presOf" srcId="{003767E6-0934-4155-9573-A1BC02CA732B}" destId="{ED8BD48F-8283-4492-A2B5-032CBAB3CDF6}" srcOrd="0" destOrd="0" presId="urn:microsoft.com/office/officeart/2005/8/layout/vProcess5"/>
    <dgm:cxn modelId="{36A7DC11-8AE3-421D-9086-8B61D23E9274}" type="presOf" srcId="{003767E6-0934-4155-9573-A1BC02CA732B}" destId="{BD91C138-2275-4F73-9583-9E16FC4557C8}" srcOrd="1" destOrd="0" presId="urn:microsoft.com/office/officeart/2005/8/layout/vProcess5"/>
    <dgm:cxn modelId="{1B54AC28-A6AD-45FD-B0F5-D318B83FB4F6}" type="presOf" srcId="{0325B8B9-9C21-471D-B811-D38788F5C851}" destId="{D54F71D2-CC54-47B1-8F78-62A6818A9E61}" srcOrd="0" destOrd="0" presId="urn:microsoft.com/office/officeart/2005/8/layout/vProcess5"/>
    <dgm:cxn modelId="{C16B903E-4C16-41B5-8512-2044B9C43E14}" srcId="{0325B8B9-9C21-471D-B811-D38788F5C851}" destId="{9CE53833-EC79-4706-A0F8-1102D5AE288C}" srcOrd="3" destOrd="0" parTransId="{8BB4F720-7ECD-459D-BC93-33E4F3BD960E}" sibTransId="{9AD3CC6F-5BBD-4478-9C87-ABD348EAE951}"/>
    <dgm:cxn modelId="{391EA9C0-60BA-42F3-A040-02B5B9A12D15}" srcId="{0325B8B9-9C21-471D-B811-D38788F5C851}" destId="{FD55C69D-72F6-4ABC-B5B8-5B99C3ABCE6B}" srcOrd="0" destOrd="0" parTransId="{7F69C32D-DEE0-4E9E-AAB8-717102DF0BB9}" sibTransId="{396B0694-F858-4E1B-AB4B-49A858431215}"/>
    <dgm:cxn modelId="{9DFE2F74-01E8-4778-A78A-EA4ED93FAF03}" type="presOf" srcId="{9CE53833-EC79-4706-A0F8-1102D5AE288C}" destId="{120E06DB-4CA6-4E42-A120-0734D830C246}" srcOrd="1" destOrd="0" presId="urn:microsoft.com/office/officeart/2005/8/layout/vProcess5"/>
    <dgm:cxn modelId="{1E06EB11-3D45-48FA-B9D8-1012F731467B}" type="presParOf" srcId="{D54F71D2-CC54-47B1-8F78-62A6818A9E61}" destId="{2A847559-78A3-41BF-AC25-BD3234F326CF}" srcOrd="0" destOrd="0" presId="urn:microsoft.com/office/officeart/2005/8/layout/vProcess5"/>
    <dgm:cxn modelId="{9DCC6034-F1DE-4C01-B285-902167005697}" type="presParOf" srcId="{D54F71D2-CC54-47B1-8F78-62A6818A9E61}" destId="{A96F0803-4D67-4687-884C-AADAA664259F}" srcOrd="1" destOrd="0" presId="urn:microsoft.com/office/officeart/2005/8/layout/vProcess5"/>
    <dgm:cxn modelId="{E939F508-01B9-43D3-94DE-6E1CB6E81178}" type="presParOf" srcId="{D54F71D2-CC54-47B1-8F78-62A6818A9E61}" destId="{ED8BD48F-8283-4492-A2B5-032CBAB3CDF6}" srcOrd="2" destOrd="0" presId="urn:microsoft.com/office/officeart/2005/8/layout/vProcess5"/>
    <dgm:cxn modelId="{753333C0-CBBB-46B1-B8FC-3FB93788AAEB}" type="presParOf" srcId="{D54F71D2-CC54-47B1-8F78-62A6818A9E61}" destId="{2908C713-EA06-4857-982A-DCF423190141}" srcOrd="3" destOrd="0" presId="urn:microsoft.com/office/officeart/2005/8/layout/vProcess5"/>
    <dgm:cxn modelId="{F5396068-55EB-4DB9-9BA0-4283FA7FB1EB}" type="presParOf" srcId="{D54F71D2-CC54-47B1-8F78-62A6818A9E61}" destId="{2734C104-C1E7-4153-A36B-35649E0D9740}" srcOrd="4" destOrd="0" presId="urn:microsoft.com/office/officeart/2005/8/layout/vProcess5"/>
    <dgm:cxn modelId="{6FCB8DCC-E8C9-43CB-AC6B-F42803B7E94B}" type="presParOf" srcId="{D54F71D2-CC54-47B1-8F78-62A6818A9E61}" destId="{A3A6BDFD-AFD6-4EFC-881C-4E4344541677}" srcOrd="5" destOrd="0" presId="urn:microsoft.com/office/officeart/2005/8/layout/vProcess5"/>
    <dgm:cxn modelId="{458AEB91-8C1E-429F-8E48-76179C1B9057}" type="presParOf" srcId="{D54F71D2-CC54-47B1-8F78-62A6818A9E61}" destId="{63CB2ACA-6C5F-404B-9572-C1FEAED93390}" srcOrd="6" destOrd="0" presId="urn:microsoft.com/office/officeart/2005/8/layout/vProcess5"/>
    <dgm:cxn modelId="{875E0D10-F32C-4E31-A9E4-113685C5327B}" type="presParOf" srcId="{D54F71D2-CC54-47B1-8F78-62A6818A9E61}" destId="{9D47DF70-1086-4A21-9490-628CB04AA69E}" srcOrd="7" destOrd="0" presId="urn:microsoft.com/office/officeart/2005/8/layout/vProcess5"/>
    <dgm:cxn modelId="{6CF1FB19-3D01-4531-88AA-8FDF582F7B64}" type="presParOf" srcId="{D54F71D2-CC54-47B1-8F78-62A6818A9E61}" destId="{9FB1E179-520D-4081-944C-8A8370F52595}" srcOrd="8" destOrd="0" presId="urn:microsoft.com/office/officeart/2005/8/layout/vProcess5"/>
    <dgm:cxn modelId="{BE86208A-0AD5-4751-B73A-503940361B86}" type="presParOf" srcId="{D54F71D2-CC54-47B1-8F78-62A6818A9E61}" destId="{BD91C138-2275-4F73-9583-9E16FC4557C8}" srcOrd="9" destOrd="0" presId="urn:microsoft.com/office/officeart/2005/8/layout/vProcess5"/>
    <dgm:cxn modelId="{C1F980A3-C4BF-45D8-9E8D-BED804049BDE}" type="presParOf" srcId="{D54F71D2-CC54-47B1-8F78-62A6818A9E61}" destId="{A5EE50E6-58EA-40DF-BE41-3C3795EDF8D1}" srcOrd="10" destOrd="0" presId="urn:microsoft.com/office/officeart/2005/8/layout/vProcess5"/>
    <dgm:cxn modelId="{B839CF7E-65BB-4902-BEC8-BE49548139C0}" type="presParOf" srcId="{D54F71D2-CC54-47B1-8F78-62A6818A9E61}" destId="{120E06DB-4CA6-4E42-A120-0734D830C24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31A7DC-0F62-4E00-ABA2-1FA9B855E628}" type="doc">
      <dgm:prSet loTypeId="urn:microsoft.com/office/officeart/2005/8/layout/process4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47C47FB-F928-4EA8-B799-78276EA9A56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z="1600" dirty="0" smtClean="0"/>
            <a:t>Część z projektów dywersyfikacyjnych realizowanych przez </a:t>
          </a:r>
          <a:r>
            <a:rPr lang="pl-PL" sz="1600" smtClean="0"/>
            <a:t>OSP została </a:t>
          </a:r>
          <a:r>
            <a:rPr lang="pl-PL" sz="1600" dirty="0" smtClean="0"/>
            <a:t>wpisana na </a:t>
          </a:r>
          <a:r>
            <a:rPr lang="pl-PL" sz="1600" b="1" u="sng" dirty="0" smtClean="0"/>
            <a:t>unijną listę projektów będących przedmiotem wspólnego zainteresowania </a:t>
          </a:r>
          <a:r>
            <a:rPr lang="pl-PL" sz="1600" dirty="0" smtClean="0"/>
            <a:t>(dalej: </a:t>
          </a:r>
          <a:r>
            <a:rPr lang="pl-PL" sz="1600" b="1" dirty="0" smtClean="0"/>
            <a:t>PWZ</a:t>
          </a:r>
          <a:r>
            <a:rPr lang="pl-PL" sz="1600" dirty="0" smtClean="0"/>
            <a:t>) w trybie </a:t>
          </a:r>
          <a:r>
            <a:rPr lang="pl-PL" sz="1600" b="1" dirty="0" smtClean="0"/>
            <a:t>Rozporządzenia 347/2013 </a:t>
          </a:r>
          <a:r>
            <a:rPr lang="pl-PL" sz="1600" b="0" dirty="0" err="1" smtClean="0"/>
            <a:t>ws</a:t>
          </a:r>
          <a:r>
            <a:rPr lang="pl-PL" sz="1600" b="0" dirty="0" smtClean="0"/>
            <a:t>. wytycznych dotyczących transeuropejskiej infrastruktury energetycznej.</a:t>
          </a:r>
          <a:endParaRPr lang="pl-PL" sz="1600" b="0" dirty="0"/>
        </a:p>
      </dgm:t>
    </dgm:pt>
    <dgm:pt modelId="{38B7CEC2-7671-454B-8AFE-A4B65DB074D8}" type="parTrans" cxnId="{F67CF78C-8212-40B2-9D2E-E38A186856E4}">
      <dgm:prSet/>
      <dgm:spPr/>
      <dgm:t>
        <a:bodyPr/>
        <a:lstStyle/>
        <a:p>
          <a:endParaRPr lang="pl-PL"/>
        </a:p>
      </dgm:t>
    </dgm:pt>
    <dgm:pt modelId="{0FC3751A-80CA-460A-B691-22F4FE2A59F3}" type="sibTrans" cxnId="{F67CF78C-8212-40B2-9D2E-E38A186856E4}">
      <dgm:prSet/>
      <dgm:spPr/>
      <dgm:t>
        <a:bodyPr/>
        <a:lstStyle/>
        <a:p>
          <a:endParaRPr lang="pl-PL"/>
        </a:p>
      </dgm:t>
    </dgm:pt>
    <dgm:pt modelId="{27B73B8C-093C-4DCE-A025-63D95D4823E6}">
      <dgm:prSet custT="1"/>
      <dgm:spPr/>
      <dgm:t>
        <a:bodyPr/>
        <a:lstStyle/>
        <a:p>
          <a:pPr algn="just" rtl="0"/>
          <a:r>
            <a:rPr lang="pl-PL" sz="1800" b="1" dirty="0" smtClean="0"/>
            <a:t>Status PWZ – możliwość skorzystania m.in. z następujących instrumentów wsparcia </a:t>
          </a:r>
          <a:endParaRPr lang="pl-PL" sz="1800" b="1" dirty="0"/>
        </a:p>
      </dgm:t>
    </dgm:pt>
    <dgm:pt modelId="{94733BF2-8B60-4753-ACC1-93724D0B02A1}" type="parTrans" cxnId="{1FCEE267-E808-4AA2-8EA3-979ABC4E3AA4}">
      <dgm:prSet/>
      <dgm:spPr/>
      <dgm:t>
        <a:bodyPr/>
        <a:lstStyle/>
        <a:p>
          <a:endParaRPr lang="pl-PL"/>
        </a:p>
      </dgm:t>
    </dgm:pt>
    <dgm:pt modelId="{C483D91C-0A90-4ABD-B338-F726CE669489}" type="sibTrans" cxnId="{1FCEE267-E808-4AA2-8EA3-979ABC4E3AA4}">
      <dgm:prSet/>
      <dgm:spPr/>
      <dgm:t>
        <a:bodyPr/>
        <a:lstStyle/>
        <a:p>
          <a:endParaRPr lang="pl-PL"/>
        </a:p>
      </dgm:t>
    </dgm:pt>
    <dgm:pt modelId="{D8054D08-BDC7-4354-86D9-B27D39A3AEA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z="1400" dirty="0" smtClean="0"/>
            <a:t>„</a:t>
          </a:r>
          <a:r>
            <a:rPr lang="pl-PL" sz="1400" b="1" dirty="0" smtClean="0"/>
            <a:t>Łącząc Europę</a:t>
          </a:r>
          <a:r>
            <a:rPr lang="pl-PL" sz="1400" dirty="0" smtClean="0"/>
            <a:t>”</a:t>
          </a:r>
          <a:endParaRPr lang="pl-PL" sz="1400" dirty="0"/>
        </a:p>
      </dgm:t>
    </dgm:pt>
    <dgm:pt modelId="{F109572F-5CA8-4C9E-B846-1D94539DEB7E}" type="parTrans" cxnId="{747D6F5F-B505-4B9D-B589-DE31AC220A6F}">
      <dgm:prSet/>
      <dgm:spPr/>
      <dgm:t>
        <a:bodyPr/>
        <a:lstStyle/>
        <a:p>
          <a:endParaRPr lang="pl-PL"/>
        </a:p>
      </dgm:t>
    </dgm:pt>
    <dgm:pt modelId="{4CB8BACA-A798-4B6F-B4E5-47D6609B3C58}" type="sibTrans" cxnId="{747D6F5F-B505-4B9D-B589-DE31AC220A6F}">
      <dgm:prSet/>
      <dgm:spPr/>
      <dgm:t>
        <a:bodyPr/>
        <a:lstStyle/>
        <a:p>
          <a:endParaRPr lang="pl-PL"/>
        </a:p>
      </dgm:t>
    </dgm:pt>
    <dgm:pt modelId="{8387B800-CB8E-458D-B4AA-E169D3A0608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z="1400" b="1" dirty="0" smtClean="0"/>
            <a:t>System zachęt</a:t>
          </a:r>
        </a:p>
        <a:p>
          <a:pPr rtl="0"/>
          <a:r>
            <a:rPr lang="pl-PL" sz="1400" b="1" dirty="0" smtClean="0"/>
            <a:t>(możliwe pewne odstępstwa od praktyki regulacyjnej np. wyższy zwrot z zaangażowanego kapitału)</a:t>
          </a:r>
          <a:endParaRPr lang="pl-PL" sz="1400" b="1" dirty="0"/>
        </a:p>
      </dgm:t>
    </dgm:pt>
    <dgm:pt modelId="{ACAAE843-6E91-4EF0-A3BE-8AD7F886FBC4}" type="parTrans" cxnId="{ACED6D53-616E-4C07-88C6-3E754CFD1687}">
      <dgm:prSet/>
      <dgm:spPr/>
      <dgm:t>
        <a:bodyPr/>
        <a:lstStyle/>
        <a:p>
          <a:endParaRPr lang="pl-PL"/>
        </a:p>
      </dgm:t>
    </dgm:pt>
    <dgm:pt modelId="{E3016A90-E178-42B8-8870-271FBDC6B4C1}" type="sibTrans" cxnId="{ACED6D53-616E-4C07-88C6-3E754CFD1687}">
      <dgm:prSet/>
      <dgm:spPr/>
      <dgm:t>
        <a:bodyPr/>
        <a:lstStyle/>
        <a:p>
          <a:endParaRPr lang="pl-PL"/>
        </a:p>
      </dgm:t>
    </dgm:pt>
    <dgm:pt modelId="{19AEC0D9-CB23-4A49-AD84-227A0EC6FA7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z="1400" b="1" dirty="0" smtClean="0"/>
            <a:t>Decyzja </a:t>
          </a:r>
          <a:r>
            <a:rPr lang="pl-PL" sz="1400" b="1" dirty="0" err="1" smtClean="0"/>
            <a:t>ws</a:t>
          </a:r>
          <a:r>
            <a:rPr lang="pl-PL" sz="1400" b="1" dirty="0" smtClean="0"/>
            <a:t>. transgranicznej alokacji kosztów (CBCA)</a:t>
          </a:r>
          <a:endParaRPr lang="pl-PL" sz="1400" b="1" dirty="0"/>
        </a:p>
      </dgm:t>
    </dgm:pt>
    <dgm:pt modelId="{3636DD82-178D-4ACB-AF9A-24C85E65CE7C}" type="parTrans" cxnId="{461A8F69-2821-4B0E-B57F-3AD6321B9613}">
      <dgm:prSet/>
      <dgm:spPr/>
      <dgm:t>
        <a:bodyPr/>
        <a:lstStyle/>
        <a:p>
          <a:endParaRPr lang="pl-PL"/>
        </a:p>
      </dgm:t>
    </dgm:pt>
    <dgm:pt modelId="{63C4002E-4CA3-4C82-A522-78AF0F902671}" type="sibTrans" cxnId="{461A8F69-2821-4B0E-B57F-3AD6321B9613}">
      <dgm:prSet/>
      <dgm:spPr/>
      <dgm:t>
        <a:bodyPr/>
        <a:lstStyle/>
        <a:p>
          <a:endParaRPr lang="pl-PL"/>
        </a:p>
      </dgm:t>
    </dgm:pt>
    <dgm:pt modelId="{C7E54CF4-D56F-4835-8183-A25EDB44083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pl-PL" sz="1400" b="1" dirty="0" smtClean="0"/>
        </a:p>
        <a:p>
          <a:pPr rtl="0"/>
          <a:r>
            <a:rPr lang="pl-PL" sz="1400" b="1" dirty="0" smtClean="0"/>
            <a:t>POIIŚ 2014-2020</a:t>
          </a:r>
        </a:p>
        <a:p>
          <a:pPr rtl="0"/>
          <a:r>
            <a:rPr lang="pl-PL" sz="1400" dirty="0" smtClean="0"/>
            <a:t>(</a:t>
          </a:r>
          <a:r>
            <a:rPr lang="pl-PL" sz="1400" i="1" dirty="0" smtClean="0"/>
            <a:t>Project </a:t>
          </a:r>
          <a:r>
            <a:rPr lang="pl-PL" sz="1400" i="1" dirty="0" err="1" smtClean="0"/>
            <a:t>pipeline</a:t>
          </a:r>
          <a:r>
            <a:rPr lang="pl-PL" sz="1400" dirty="0" smtClean="0"/>
            <a:t>)</a:t>
          </a:r>
          <a:endParaRPr lang="pl-PL" sz="1400" b="1" dirty="0"/>
        </a:p>
      </dgm:t>
    </dgm:pt>
    <dgm:pt modelId="{81C6E03E-5C4F-4364-BC91-5BBF4E8B02C7}" type="parTrans" cxnId="{04FC0507-3673-4BF2-A34A-57EDC5EF8FFC}">
      <dgm:prSet/>
      <dgm:spPr/>
      <dgm:t>
        <a:bodyPr/>
        <a:lstStyle/>
        <a:p>
          <a:endParaRPr lang="pl-PL"/>
        </a:p>
      </dgm:t>
    </dgm:pt>
    <dgm:pt modelId="{8A18431A-8A5B-4BF3-BD00-3A9D1ECDACBB}" type="sibTrans" cxnId="{04FC0507-3673-4BF2-A34A-57EDC5EF8FFC}">
      <dgm:prSet/>
      <dgm:spPr/>
      <dgm:t>
        <a:bodyPr/>
        <a:lstStyle/>
        <a:p>
          <a:endParaRPr lang="pl-PL"/>
        </a:p>
      </dgm:t>
    </dgm:pt>
    <dgm:pt modelId="{E2107601-C40C-4E8A-B608-C9F29B3C9B01}" type="pres">
      <dgm:prSet presAssocID="{AA31A7DC-0F62-4E00-ABA2-1FA9B855E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5A9BF04-0806-493E-AD21-96AE1C6B7B8F}" type="pres">
      <dgm:prSet presAssocID="{27B73B8C-093C-4DCE-A025-63D95D4823E6}" presName="boxAndChildren" presStyleCnt="0"/>
      <dgm:spPr/>
    </dgm:pt>
    <dgm:pt modelId="{568EA0EF-005E-492B-B715-F61FB0E6A93A}" type="pres">
      <dgm:prSet presAssocID="{27B73B8C-093C-4DCE-A025-63D95D4823E6}" presName="parentTextBox" presStyleLbl="node1" presStyleIdx="0" presStyleCnt="2"/>
      <dgm:spPr/>
      <dgm:t>
        <a:bodyPr/>
        <a:lstStyle/>
        <a:p>
          <a:endParaRPr lang="pl-PL"/>
        </a:p>
      </dgm:t>
    </dgm:pt>
    <dgm:pt modelId="{BDE5AA54-D6D4-4E4F-9A68-2C8C9D1832A7}" type="pres">
      <dgm:prSet presAssocID="{27B73B8C-093C-4DCE-A025-63D95D4823E6}" presName="entireBox" presStyleLbl="node1" presStyleIdx="0" presStyleCnt="2" custScaleY="110000" custLinFactNeighborY="-8953"/>
      <dgm:spPr/>
      <dgm:t>
        <a:bodyPr/>
        <a:lstStyle/>
        <a:p>
          <a:endParaRPr lang="pl-PL"/>
        </a:p>
      </dgm:t>
    </dgm:pt>
    <dgm:pt modelId="{B6A22A40-C065-4F07-8F96-9FD2AD143A84}" type="pres">
      <dgm:prSet presAssocID="{27B73B8C-093C-4DCE-A025-63D95D4823E6}" presName="descendantBox" presStyleCnt="0"/>
      <dgm:spPr/>
    </dgm:pt>
    <dgm:pt modelId="{EA0409BC-DA87-473E-A662-87AB137265EC}" type="pres">
      <dgm:prSet presAssocID="{D8054D08-BDC7-4354-86D9-B27D39A3AEAE}" presName="childTextBox" presStyleLbl="fgAccFollowNode1" presStyleIdx="0" presStyleCnt="4" custScaleX="66091" custScaleY="129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676E1C-2C17-4AA6-959B-8B928C292D6E}" type="pres">
      <dgm:prSet presAssocID="{C7E54CF4-D56F-4835-8183-A25EDB440839}" presName="childTextBox" presStyleLbl="fgAccFollowNode1" presStyleIdx="1" presStyleCnt="4" custScaleX="81502" custScaleY="130135" custLinFactNeighborX="-1029" custLinFactNeighborY="-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5F9E58-CE07-4524-909B-364F094F0056}" type="pres">
      <dgm:prSet presAssocID="{19AEC0D9-CB23-4A49-AD84-227A0EC6FA71}" presName="childTextBox" presStyleLbl="fgAccFollowNode1" presStyleIdx="2" presStyleCnt="4" custScaleX="77938" custScaleY="1289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AF94B7-6A35-4CF4-A8E1-C39CDE3FE4DB}" type="pres">
      <dgm:prSet presAssocID="{8387B800-CB8E-458D-B4AA-E169D3A06089}" presName="childTextBox" presStyleLbl="fgAccFollowNode1" presStyleIdx="3" presStyleCnt="4" custScaleX="121000" custScaleY="127758" custLinFactNeighborX="2" custLinFactNeighborY="-6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468CCC-71E0-45A0-A2E8-BCE96444A3CB}" type="pres">
      <dgm:prSet presAssocID="{0FC3751A-80CA-460A-B691-22F4FE2A59F3}" presName="sp" presStyleCnt="0"/>
      <dgm:spPr/>
    </dgm:pt>
    <dgm:pt modelId="{949CEE79-5E2D-4623-BED1-A6376EE5B00A}" type="pres">
      <dgm:prSet presAssocID="{447C47FB-F928-4EA8-B799-78276EA9A566}" presName="arrowAndChildren" presStyleCnt="0"/>
      <dgm:spPr/>
    </dgm:pt>
    <dgm:pt modelId="{334CC912-ED41-4DFC-83FA-6146455DDA97}" type="pres">
      <dgm:prSet presAssocID="{447C47FB-F928-4EA8-B799-78276EA9A566}" presName="parentTextArrow" presStyleLbl="node1" presStyleIdx="1" presStyleCnt="2" custScaleY="43360"/>
      <dgm:spPr/>
      <dgm:t>
        <a:bodyPr/>
        <a:lstStyle/>
        <a:p>
          <a:endParaRPr lang="pl-PL"/>
        </a:p>
      </dgm:t>
    </dgm:pt>
  </dgm:ptLst>
  <dgm:cxnLst>
    <dgm:cxn modelId="{1FCEE267-E808-4AA2-8EA3-979ABC4E3AA4}" srcId="{AA31A7DC-0F62-4E00-ABA2-1FA9B855E628}" destId="{27B73B8C-093C-4DCE-A025-63D95D4823E6}" srcOrd="1" destOrd="0" parTransId="{94733BF2-8B60-4753-ACC1-93724D0B02A1}" sibTransId="{C483D91C-0A90-4ABD-B338-F726CE669489}"/>
    <dgm:cxn modelId="{BC7751CA-1B51-436D-A5EE-6E6D471C1F72}" type="presOf" srcId="{27B73B8C-093C-4DCE-A025-63D95D4823E6}" destId="{568EA0EF-005E-492B-B715-F61FB0E6A93A}" srcOrd="0" destOrd="0" presId="urn:microsoft.com/office/officeart/2005/8/layout/process4"/>
    <dgm:cxn modelId="{D432FE29-9461-441E-8A99-F333AB1CF11F}" type="presOf" srcId="{27B73B8C-093C-4DCE-A025-63D95D4823E6}" destId="{BDE5AA54-D6D4-4E4F-9A68-2C8C9D1832A7}" srcOrd="1" destOrd="0" presId="urn:microsoft.com/office/officeart/2005/8/layout/process4"/>
    <dgm:cxn modelId="{04FC0507-3673-4BF2-A34A-57EDC5EF8FFC}" srcId="{27B73B8C-093C-4DCE-A025-63D95D4823E6}" destId="{C7E54CF4-D56F-4835-8183-A25EDB440839}" srcOrd="1" destOrd="0" parTransId="{81C6E03E-5C4F-4364-BC91-5BBF4E8B02C7}" sibTransId="{8A18431A-8A5B-4BF3-BD00-3A9D1ECDACBB}"/>
    <dgm:cxn modelId="{A83575A4-C97B-4E91-9D58-2D6AC05C24EE}" type="presOf" srcId="{447C47FB-F928-4EA8-B799-78276EA9A566}" destId="{334CC912-ED41-4DFC-83FA-6146455DDA97}" srcOrd="0" destOrd="0" presId="urn:microsoft.com/office/officeart/2005/8/layout/process4"/>
    <dgm:cxn modelId="{747D6F5F-B505-4B9D-B589-DE31AC220A6F}" srcId="{27B73B8C-093C-4DCE-A025-63D95D4823E6}" destId="{D8054D08-BDC7-4354-86D9-B27D39A3AEAE}" srcOrd="0" destOrd="0" parTransId="{F109572F-5CA8-4C9E-B846-1D94539DEB7E}" sibTransId="{4CB8BACA-A798-4B6F-B4E5-47D6609B3C58}"/>
    <dgm:cxn modelId="{ACED6D53-616E-4C07-88C6-3E754CFD1687}" srcId="{27B73B8C-093C-4DCE-A025-63D95D4823E6}" destId="{8387B800-CB8E-458D-B4AA-E169D3A06089}" srcOrd="3" destOrd="0" parTransId="{ACAAE843-6E91-4EF0-A3BE-8AD7F886FBC4}" sibTransId="{E3016A90-E178-42B8-8870-271FBDC6B4C1}"/>
    <dgm:cxn modelId="{5E05818E-50B9-4179-83DA-BB5D6B293ACA}" type="presOf" srcId="{19AEC0D9-CB23-4A49-AD84-227A0EC6FA71}" destId="{AA5F9E58-CE07-4524-909B-364F094F0056}" srcOrd="0" destOrd="0" presId="urn:microsoft.com/office/officeart/2005/8/layout/process4"/>
    <dgm:cxn modelId="{F67CF78C-8212-40B2-9D2E-E38A186856E4}" srcId="{AA31A7DC-0F62-4E00-ABA2-1FA9B855E628}" destId="{447C47FB-F928-4EA8-B799-78276EA9A566}" srcOrd="0" destOrd="0" parTransId="{38B7CEC2-7671-454B-8AFE-A4B65DB074D8}" sibTransId="{0FC3751A-80CA-460A-B691-22F4FE2A59F3}"/>
    <dgm:cxn modelId="{461A8F69-2821-4B0E-B57F-3AD6321B9613}" srcId="{27B73B8C-093C-4DCE-A025-63D95D4823E6}" destId="{19AEC0D9-CB23-4A49-AD84-227A0EC6FA71}" srcOrd="2" destOrd="0" parTransId="{3636DD82-178D-4ACB-AF9A-24C85E65CE7C}" sibTransId="{63C4002E-4CA3-4C82-A522-78AF0F902671}"/>
    <dgm:cxn modelId="{872058C0-823A-4E79-9DB9-9F7A87B945E1}" type="presOf" srcId="{8387B800-CB8E-458D-B4AA-E169D3A06089}" destId="{7CAF94B7-6A35-4CF4-A8E1-C39CDE3FE4DB}" srcOrd="0" destOrd="0" presId="urn:microsoft.com/office/officeart/2005/8/layout/process4"/>
    <dgm:cxn modelId="{A6AA9E00-4864-4826-90DC-B45A79A0EB70}" type="presOf" srcId="{D8054D08-BDC7-4354-86D9-B27D39A3AEAE}" destId="{EA0409BC-DA87-473E-A662-87AB137265EC}" srcOrd="0" destOrd="0" presId="urn:microsoft.com/office/officeart/2005/8/layout/process4"/>
    <dgm:cxn modelId="{1A3714FB-CA72-4F19-993C-07E071CCABFA}" type="presOf" srcId="{C7E54CF4-D56F-4835-8183-A25EDB440839}" destId="{AB676E1C-2C17-4AA6-959B-8B928C292D6E}" srcOrd="0" destOrd="0" presId="urn:microsoft.com/office/officeart/2005/8/layout/process4"/>
    <dgm:cxn modelId="{F2DEE991-8851-486E-A68C-C17AD40495CB}" type="presOf" srcId="{AA31A7DC-0F62-4E00-ABA2-1FA9B855E628}" destId="{E2107601-C40C-4E8A-B608-C9F29B3C9B01}" srcOrd="0" destOrd="0" presId="urn:microsoft.com/office/officeart/2005/8/layout/process4"/>
    <dgm:cxn modelId="{C51D166E-A3CF-43AA-AE01-B6EC17A5532B}" type="presParOf" srcId="{E2107601-C40C-4E8A-B608-C9F29B3C9B01}" destId="{D5A9BF04-0806-493E-AD21-96AE1C6B7B8F}" srcOrd="0" destOrd="0" presId="urn:microsoft.com/office/officeart/2005/8/layout/process4"/>
    <dgm:cxn modelId="{EB6322D5-1899-42F7-98D4-6A3A079E1542}" type="presParOf" srcId="{D5A9BF04-0806-493E-AD21-96AE1C6B7B8F}" destId="{568EA0EF-005E-492B-B715-F61FB0E6A93A}" srcOrd="0" destOrd="0" presId="urn:microsoft.com/office/officeart/2005/8/layout/process4"/>
    <dgm:cxn modelId="{3F9A909C-0C6C-4868-8358-E79C8420F208}" type="presParOf" srcId="{D5A9BF04-0806-493E-AD21-96AE1C6B7B8F}" destId="{BDE5AA54-D6D4-4E4F-9A68-2C8C9D1832A7}" srcOrd="1" destOrd="0" presId="urn:microsoft.com/office/officeart/2005/8/layout/process4"/>
    <dgm:cxn modelId="{87687409-7076-46CF-BE75-61FF7DC7CB27}" type="presParOf" srcId="{D5A9BF04-0806-493E-AD21-96AE1C6B7B8F}" destId="{B6A22A40-C065-4F07-8F96-9FD2AD143A84}" srcOrd="2" destOrd="0" presId="urn:microsoft.com/office/officeart/2005/8/layout/process4"/>
    <dgm:cxn modelId="{D4605847-6AEF-43D1-91E5-3A69A55083CA}" type="presParOf" srcId="{B6A22A40-C065-4F07-8F96-9FD2AD143A84}" destId="{EA0409BC-DA87-473E-A662-87AB137265EC}" srcOrd="0" destOrd="0" presId="urn:microsoft.com/office/officeart/2005/8/layout/process4"/>
    <dgm:cxn modelId="{DB964EBA-9DBF-4CB0-8EFD-7EA29E8A9769}" type="presParOf" srcId="{B6A22A40-C065-4F07-8F96-9FD2AD143A84}" destId="{AB676E1C-2C17-4AA6-959B-8B928C292D6E}" srcOrd="1" destOrd="0" presId="urn:microsoft.com/office/officeart/2005/8/layout/process4"/>
    <dgm:cxn modelId="{2565BE3D-15A4-42E1-8CB0-26C3A0C8A064}" type="presParOf" srcId="{B6A22A40-C065-4F07-8F96-9FD2AD143A84}" destId="{AA5F9E58-CE07-4524-909B-364F094F0056}" srcOrd="2" destOrd="0" presId="urn:microsoft.com/office/officeart/2005/8/layout/process4"/>
    <dgm:cxn modelId="{8307CD49-5B8C-4014-BC58-C66A06AD8CE2}" type="presParOf" srcId="{B6A22A40-C065-4F07-8F96-9FD2AD143A84}" destId="{7CAF94B7-6A35-4CF4-A8E1-C39CDE3FE4DB}" srcOrd="3" destOrd="0" presId="urn:microsoft.com/office/officeart/2005/8/layout/process4"/>
    <dgm:cxn modelId="{E5318F68-3E5C-4296-9DCA-B445E252B952}" type="presParOf" srcId="{E2107601-C40C-4E8A-B608-C9F29B3C9B01}" destId="{E0468CCC-71E0-45A0-A2E8-BCE96444A3CB}" srcOrd="1" destOrd="0" presId="urn:microsoft.com/office/officeart/2005/8/layout/process4"/>
    <dgm:cxn modelId="{7003A1CA-38E6-4307-BC39-CEAC838DDC13}" type="presParOf" srcId="{E2107601-C40C-4E8A-B608-C9F29B3C9B01}" destId="{949CEE79-5E2D-4623-BED1-A6376EE5B00A}" srcOrd="2" destOrd="0" presId="urn:microsoft.com/office/officeart/2005/8/layout/process4"/>
    <dgm:cxn modelId="{2157EDF8-162C-42B1-9729-E88EDAE9D46D}" type="presParOf" srcId="{949CEE79-5E2D-4623-BED1-A6376EE5B00A}" destId="{334CC912-ED41-4DFC-83FA-6146455DDA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1B00BF-77A2-4930-9F6F-839E297B0A8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E8BE37AE-37A4-4AFF-BC23-F236015C9B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just" rtl="0"/>
          <a:r>
            <a:rPr lang="pl-PL" sz="1800" b="1" u="none" dirty="0" smtClean="0">
              <a:solidFill>
                <a:schemeClr val="tx1"/>
              </a:solidFill>
            </a:rPr>
            <a:t>KE</a:t>
          </a:r>
          <a:r>
            <a:rPr lang="pl-PL" sz="1800" u="none" dirty="0" smtClean="0"/>
            <a:t>: </a:t>
          </a:r>
          <a:r>
            <a:rPr lang="pl-PL" sz="1800" b="1" u="none" dirty="0" smtClean="0"/>
            <a:t>pomoc służąca pokryciu kosztów operacyjnych,</a:t>
          </a:r>
          <a:r>
            <a:rPr lang="pl-PL" sz="1800" u="none" dirty="0" smtClean="0"/>
            <a:t> które normalnie beneficjent musiałby ponieść przy normalnym zarządzaniu przedsiębiorstwem lub przy prowadzeniu zwyczajnej działalności (np. związanych z eksploatacją i utrzymaniem infrastruktury, wynagrodzeniami pracowników, ubezpieczeniami itp.) </a:t>
          </a:r>
          <a:r>
            <a:rPr lang="pl-PL" sz="1800" b="1" u="none" dirty="0" smtClean="0"/>
            <a:t>nie jest uznawana za zgodną ze wspólnym rynkiem na podstawie art. 107 ust. 3 lit. c) TFUE, natomiast może być dopuszczalna na podstawie art. 106 ust. 2 TFUE jako rekompensata z tytułu usług świadczonych w ogólnym interesie gospodarczym („UOIG”)</a:t>
          </a:r>
          <a:r>
            <a:rPr lang="pl-PL" sz="1800" u="none" dirty="0" smtClean="0"/>
            <a:t>, jeżeli jest ona niezbędna do świadczenia tych usług i nie generuje zakłóceń konkurencji sprzecznych z interesem Unii Europejskiej.</a:t>
          </a:r>
          <a:endParaRPr lang="pl-PL" sz="1800" u="none" dirty="0">
            <a:solidFill>
              <a:schemeClr val="bg1"/>
            </a:solidFill>
          </a:endParaRPr>
        </a:p>
      </dgm:t>
    </dgm:pt>
    <dgm:pt modelId="{7DD29405-AB0F-4AC1-841B-5D3F17B0954A}" type="parTrans" cxnId="{63B022D5-72B6-4B5E-9B5B-4EB6520082B9}">
      <dgm:prSet/>
      <dgm:spPr/>
      <dgm:t>
        <a:bodyPr/>
        <a:lstStyle/>
        <a:p>
          <a:endParaRPr lang="pl-PL"/>
        </a:p>
      </dgm:t>
    </dgm:pt>
    <dgm:pt modelId="{6760541E-E324-46BC-9B14-F6805406FBA5}" type="sibTrans" cxnId="{63B022D5-72B6-4B5E-9B5B-4EB6520082B9}">
      <dgm:prSet/>
      <dgm:spPr/>
      <dgm:t>
        <a:bodyPr/>
        <a:lstStyle/>
        <a:p>
          <a:endParaRPr lang="pl-PL"/>
        </a:p>
      </dgm:t>
    </dgm:pt>
    <dgm:pt modelId="{3E77A7CE-6724-4A31-BB2C-9A446806E210}" type="pres">
      <dgm:prSet presAssocID="{5C1B00BF-77A2-4930-9F6F-839E297B0A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874298F-39DA-422B-AAED-68612D87F896}" type="pres">
      <dgm:prSet presAssocID="{E8BE37AE-37A4-4AFF-BC23-F236015C9B8B}" presName="node" presStyleLbl="node1" presStyleIdx="0" presStyleCnt="1" custScaleX="435282" custScaleY="162493" custLinFactNeighborX="-353" custLinFactNeighborY="-84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8CB13ED-B3CD-4426-9E6A-336958E9FE77}" type="presOf" srcId="{E8BE37AE-37A4-4AFF-BC23-F236015C9B8B}" destId="{F874298F-39DA-422B-AAED-68612D87F896}" srcOrd="0" destOrd="0" presId="urn:microsoft.com/office/officeart/2005/8/layout/default"/>
    <dgm:cxn modelId="{63B022D5-72B6-4B5E-9B5B-4EB6520082B9}" srcId="{5C1B00BF-77A2-4930-9F6F-839E297B0A8E}" destId="{E8BE37AE-37A4-4AFF-BC23-F236015C9B8B}" srcOrd="0" destOrd="0" parTransId="{7DD29405-AB0F-4AC1-841B-5D3F17B0954A}" sibTransId="{6760541E-E324-46BC-9B14-F6805406FBA5}"/>
    <dgm:cxn modelId="{84897FF0-B009-4608-AF97-402926A0217C}" type="presOf" srcId="{5C1B00BF-77A2-4930-9F6F-839E297B0A8E}" destId="{3E77A7CE-6724-4A31-BB2C-9A446806E210}" srcOrd="0" destOrd="0" presId="urn:microsoft.com/office/officeart/2005/8/layout/default"/>
    <dgm:cxn modelId="{91D4C769-AD65-4AA5-B15E-4D600BFF8832}" type="presParOf" srcId="{3E77A7CE-6724-4A31-BB2C-9A446806E210}" destId="{F874298F-39DA-422B-AAED-68612D87F89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6569B1-0BC8-4A24-9A74-16AC472FFB7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6F8B17-99B3-49D5-9344-EC8C9BA36BAA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w części przeznaczonej na pokrycie kosztów budowy terminalu LNG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953EFC0-D999-4AB7-93AF-7BBC16FA37B7}" type="parTrans" cxnId="{BAFB12A5-ED8B-4E1D-8320-5371260C2796}">
      <dgm:prSet/>
      <dgm:spPr/>
      <dgm:t>
        <a:bodyPr/>
        <a:lstStyle/>
        <a:p>
          <a:endParaRPr lang="pl-PL"/>
        </a:p>
      </dgm:t>
    </dgm:pt>
    <dgm:pt modelId="{3EC4E1E1-1AEC-46E7-8E65-DAE87BB38E25}" type="sibTrans" cxnId="{BAFB12A5-ED8B-4E1D-8320-5371260C279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8AF24884-3611-4A80-AB56-CDEF23F3D0E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indywidualna pomoc publiczna na infrastrukturę energetyczną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F9C1246-705D-4421-A2A9-2C24EA5E3EE9}" type="parTrans" cxnId="{4FD22CED-4D71-44BA-A168-00E9F607EFB9}">
      <dgm:prSet/>
      <dgm:spPr/>
      <dgm:t>
        <a:bodyPr/>
        <a:lstStyle/>
        <a:p>
          <a:endParaRPr lang="pl-PL"/>
        </a:p>
      </dgm:t>
    </dgm:pt>
    <dgm:pt modelId="{6003D783-A64C-4660-B546-E992236F66B7}" type="sibTrans" cxnId="{4FD22CED-4D71-44BA-A168-00E9F607EF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4555E408-4062-464D-8800-9C7FBF1EC5F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zgodna z rynkiem UE na podstawie art. 107 ust. 3 pkt c TFUE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99AAD97-0EF8-4799-93FD-711BFE88A212}" type="parTrans" cxnId="{925563A7-1DAD-462C-92EE-D720FABF615D}">
      <dgm:prSet/>
      <dgm:spPr/>
      <dgm:t>
        <a:bodyPr/>
        <a:lstStyle/>
        <a:p>
          <a:endParaRPr lang="pl-PL"/>
        </a:p>
      </dgm:t>
    </dgm:pt>
    <dgm:pt modelId="{45128AD1-EBF9-4DD1-B540-1457D520B115}" type="sibTrans" cxnId="{925563A7-1DAD-462C-92EE-D720FABF615D}">
      <dgm:prSet/>
      <dgm:spPr/>
      <dgm:t>
        <a:bodyPr/>
        <a:lstStyle/>
        <a:p>
          <a:endParaRPr lang="pl-PL"/>
        </a:p>
      </dgm:t>
    </dgm:pt>
    <dgm:pt modelId="{CD1DA0F4-0C44-4E40-B945-4A0C07D9EBF8}" type="pres">
      <dgm:prSet presAssocID="{796569B1-0BC8-4A24-9A74-16AC472FFB7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987F0E-195F-415E-B6F6-C4D051EEF037}" type="pres">
      <dgm:prSet presAssocID="{146F8B17-99B3-49D5-9344-EC8C9BA36BAA}" presName="node" presStyleLbl="node1" presStyleIdx="0" presStyleCnt="3" custScaleX="132572" custScaleY="106720" custLinFactNeighborX="5041" custLinFactNeighborY="-4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DAE10A-F4E6-46F8-8493-FEEDFE2CFE62}" type="pres">
      <dgm:prSet presAssocID="{3EC4E1E1-1AEC-46E7-8E65-DAE87BB38E25}" presName="sibTrans" presStyleLbl="sibTrans2D1" presStyleIdx="0" presStyleCnt="2" custScaleX="87005" custLinFactNeighborX="-24727" custLinFactNeighborY="-2005"/>
      <dgm:spPr/>
      <dgm:t>
        <a:bodyPr/>
        <a:lstStyle/>
        <a:p>
          <a:endParaRPr lang="pl-PL"/>
        </a:p>
      </dgm:t>
    </dgm:pt>
    <dgm:pt modelId="{F59D988E-92D4-42E6-86C1-309B860D3B2E}" type="pres">
      <dgm:prSet presAssocID="{3EC4E1E1-1AEC-46E7-8E65-DAE87BB38E25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727B5311-A5DC-4B45-AEB3-E77775B19B8F}" type="pres">
      <dgm:prSet presAssocID="{8AF24884-3611-4A80-AB56-CDEF23F3D0EB}" presName="node" presStyleLbl="node1" presStyleIdx="1" presStyleCnt="3" custScaleX="130795" custLinFactNeighborX="4153" custLinFactNeighborY="-221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9737D1-786E-45C6-B429-34F507D8E78D}" type="pres">
      <dgm:prSet presAssocID="{6003D783-A64C-4660-B546-E992236F66B7}" presName="sibTrans" presStyleLbl="sibTrans2D1" presStyleIdx="1" presStyleCnt="2" custLinFactNeighborX="-20205"/>
      <dgm:spPr/>
      <dgm:t>
        <a:bodyPr/>
        <a:lstStyle/>
        <a:p>
          <a:endParaRPr lang="pl-PL"/>
        </a:p>
      </dgm:t>
    </dgm:pt>
    <dgm:pt modelId="{8ADEB8C2-2A0F-491F-A2B6-2FC243D292CA}" type="pres">
      <dgm:prSet presAssocID="{6003D783-A64C-4660-B546-E992236F66B7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E635A587-3E64-4F09-B05F-C48BE14A0AC4}" type="pres">
      <dgm:prSet presAssocID="{4555E408-4062-464D-8800-9C7FBF1EC5F5}" presName="node" presStyleLbl="node1" presStyleIdx="2" presStyleCnt="3" custScaleX="128401" custLinFactNeighborX="2956" custLinFactNeighborY="-358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5563A7-1DAD-462C-92EE-D720FABF615D}" srcId="{796569B1-0BC8-4A24-9A74-16AC472FFB7F}" destId="{4555E408-4062-464D-8800-9C7FBF1EC5F5}" srcOrd="2" destOrd="0" parTransId="{399AAD97-0EF8-4799-93FD-711BFE88A212}" sibTransId="{45128AD1-EBF9-4DD1-B540-1457D520B115}"/>
    <dgm:cxn modelId="{A5B26858-69E0-45D3-A372-585DC96ABA2C}" type="presOf" srcId="{146F8B17-99B3-49D5-9344-EC8C9BA36BAA}" destId="{59987F0E-195F-415E-B6F6-C4D051EEF037}" srcOrd="0" destOrd="0" presId="urn:microsoft.com/office/officeart/2005/8/layout/process2"/>
    <dgm:cxn modelId="{16C861B1-DE7F-430D-84BB-2ACE01E051C1}" type="presOf" srcId="{3EC4E1E1-1AEC-46E7-8E65-DAE87BB38E25}" destId="{98DAE10A-F4E6-46F8-8493-FEEDFE2CFE62}" srcOrd="0" destOrd="0" presId="urn:microsoft.com/office/officeart/2005/8/layout/process2"/>
    <dgm:cxn modelId="{4FD22CED-4D71-44BA-A168-00E9F607EFB9}" srcId="{796569B1-0BC8-4A24-9A74-16AC472FFB7F}" destId="{8AF24884-3611-4A80-AB56-CDEF23F3D0EB}" srcOrd="1" destOrd="0" parTransId="{FF9C1246-705D-4421-A2A9-2C24EA5E3EE9}" sibTransId="{6003D783-A64C-4660-B546-E992236F66B7}"/>
    <dgm:cxn modelId="{97EC762F-F31F-4BF7-AF9A-8475BDC65DCC}" type="presOf" srcId="{6003D783-A64C-4660-B546-E992236F66B7}" destId="{589737D1-786E-45C6-B429-34F507D8E78D}" srcOrd="0" destOrd="0" presId="urn:microsoft.com/office/officeart/2005/8/layout/process2"/>
    <dgm:cxn modelId="{899D37DC-E527-4FED-A073-71B64E3EE180}" type="presOf" srcId="{3EC4E1E1-1AEC-46E7-8E65-DAE87BB38E25}" destId="{F59D988E-92D4-42E6-86C1-309B860D3B2E}" srcOrd="1" destOrd="0" presId="urn:microsoft.com/office/officeart/2005/8/layout/process2"/>
    <dgm:cxn modelId="{336CC185-83DB-4502-AC4B-7AA7700D8D98}" type="presOf" srcId="{6003D783-A64C-4660-B546-E992236F66B7}" destId="{8ADEB8C2-2A0F-491F-A2B6-2FC243D292CA}" srcOrd="1" destOrd="0" presId="urn:microsoft.com/office/officeart/2005/8/layout/process2"/>
    <dgm:cxn modelId="{4749E0EE-6E41-4F99-885A-0D2A9DBFEFFD}" type="presOf" srcId="{796569B1-0BC8-4A24-9A74-16AC472FFB7F}" destId="{CD1DA0F4-0C44-4E40-B945-4A0C07D9EBF8}" srcOrd="0" destOrd="0" presId="urn:microsoft.com/office/officeart/2005/8/layout/process2"/>
    <dgm:cxn modelId="{BAFB12A5-ED8B-4E1D-8320-5371260C2796}" srcId="{796569B1-0BC8-4A24-9A74-16AC472FFB7F}" destId="{146F8B17-99B3-49D5-9344-EC8C9BA36BAA}" srcOrd="0" destOrd="0" parTransId="{0953EFC0-D999-4AB7-93AF-7BBC16FA37B7}" sibTransId="{3EC4E1E1-1AEC-46E7-8E65-DAE87BB38E25}"/>
    <dgm:cxn modelId="{03D6851B-ECE9-499A-AFB5-2DADB1444FFA}" type="presOf" srcId="{8AF24884-3611-4A80-AB56-CDEF23F3D0EB}" destId="{727B5311-A5DC-4B45-AEB3-E77775B19B8F}" srcOrd="0" destOrd="0" presId="urn:microsoft.com/office/officeart/2005/8/layout/process2"/>
    <dgm:cxn modelId="{72089910-D498-4B8A-95C7-FD0C09FECF34}" type="presOf" srcId="{4555E408-4062-464D-8800-9C7FBF1EC5F5}" destId="{E635A587-3E64-4F09-B05F-C48BE14A0AC4}" srcOrd="0" destOrd="0" presId="urn:microsoft.com/office/officeart/2005/8/layout/process2"/>
    <dgm:cxn modelId="{AC0D0E80-DF19-4B54-BDDC-4C7424938E3D}" type="presParOf" srcId="{CD1DA0F4-0C44-4E40-B945-4A0C07D9EBF8}" destId="{59987F0E-195F-415E-B6F6-C4D051EEF037}" srcOrd="0" destOrd="0" presId="urn:microsoft.com/office/officeart/2005/8/layout/process2"/>
    <dgm:cxn modelId="{5F422E90-A70B-49A7-969D-91DC2CA39C49}" type="presParOf" srcId="{CD1DA0F4-0C44-4E40-B945-4A0C07D9EBF8}" destId="{98DAE10A-F4E6-46F8-8493-FEEDFE2CFE62}" srcOrd="1" destOrd="0" presId="urn:microsoft.com/office/officeart/2005/8/layout/process2"/>
    <dgm:cxn modelId="{A425424E-267F-45F2-B9F1-12A8D5583473}" type="presParOf" srcId="{98DAE10A-F4E6-46F8-8493-FEEDFE2CFE62}" destId="{F59D988E-92D4-42E6-86C1-309B860D3B2E}" srcOrd="0" destOrd="0" presId="urn:microsoft.com/office/officeart/2005/8/layout/process2"/>
    <dgm:cxn modelId="{228D5E2A-B229-452C-8DD6-95345982C8CE}" type="presParOf" srcId="{CD1DA0F4-0C44-4E40-B945-4A0C07D9EBF8}" destId="{727B5311-A5DC-4B45-AEB3-E77775B19B8F}" srcOrd="2" destOrd="0" presId="urn:microsoft.com/office/officeart/2005/8/layout/process2"/>
    <dgm:cxn modelId="{4C5FFF7B-3E72-41C9-B610-A2EF8C233A23}" type="presParOf" srcId="{CD1DA0F4-0C44-4E40-B945-4A0C07D9EBF8}" destId="{589737D1-786E-45C6-B429-34F507D8E78D}" srcOrd="3" destOrd="0" presId="urn:microsoft.com/office/officeart/2005/8/layout/process2"/>
    <dgm:cxn modelId="{E206D0E1-42EF-4DAF-937B-1F4A89828C80}" type="presParOf" srcId="{589737D1-786E-45C6-B429-34F507D8E78D}" destId="{8ADEB8C2-2A0F-491F-A2B6-2FC243D292CA}" srcOrd="0" destOrd="0" presId="urn:microsoft.com/office/officeart/2005/8/layout/process2"/>
    <dgm:cxn modelId="{BC0DCDE3-934B-4AB2-BA37-8773DA56F91F}" type="presParOf" srcId="{CD1DA0F4-0C44-4E40-B945-4A0C07D9EBF8}" destId="{E635A587-3E64-4F09-B05F-C48BE14A0AC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6569B1-0BC8-4A24-9A74-16AC472FFB7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6F8B17-99B3-49D5-9344-EC8C9BA36BA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sz="1800" b="1" kern="1200" dirty="0" smtClean="0">
              <a:solidFill>
                <a:schemeClr val="tx1"/>
              </a:solidFill>
            </a:rPr>
            <a:t>w części przeznaczonej na pokrycie kosztów operacyjnych terminalu LNG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0953EFC0-D999-4AB7-93AF-7BBC16FA37B7}" type="parTrans" cxnId="{BAFB12A5-ED8B-4E1D-8320-5371260C2796}">
      <dgm:prSet/>
      <dgm:spPr/>
      <dgm:t>
        <a:bodyPr/>
        <a:lstStyle/>
        <a:p>
          <a:endParaRPr lang="pl-PL"/>
        </a:p>
      </dgm:t>
    </dgm:pt>
    <dgm:pt modelId="{3EC4E1E1-1AEC-46E7-8E65-DAE87BB38E25}" type="sibTrans" cxnId="{BAFB12A5-ED8B-4E1D-8320-5371260C279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8AF24884-3611-4A80-AB56-CDEF23F3D0E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rekompensata z tytułu usług świadczonych w ogólnym interesie gospodarczym (UOIG)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F9C1246-705D-4421-A2A9-2C24EA5E3EE9}" type="parTrans" cxnId="{4FD22CED-4D71-44BA-A168-00E9F607EFB9}">
      <dgm:prSet/>
      <dgm:spPr/>
      <dgm:t>
        <a:bodyPr/>
        <a:lstStyle/>
        <a:p>
          <a:endParaRPr lang="pl-PL"/>
        </a:p>
      </dgm:t>
    </dgm:pt>
    <dgm:pt modelId="{6003D783-A64C-4660-B546-E992236F66B7}" type="sibTrans" cxnId="{4FD22CED-4D71-44BA-A168-00E9F607EFB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4555E408-4062-464D-8800-9C7FBF1EC5F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dopuszczalna na podstawie art. 106 ust. 2 TFUE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99AAD97-0EF8-4799-93FD-711BFE88A212}" type="parTrans" cxnId="{925563A7-1DAD-462C-92EE-D720FABF615D}">
      <dgm:prSet/>
      <dgm:spPr/>
      <dgm:t>
        <a:bodyPr/>
        <a:lstStyle/>
        <a:p>
          <a:endParaRPr lang="pl-PL"/>
        </a:p>
      </dgm:t>
    </dgm:pt>
    <dgm:pt modelId="{45128AD1-EBF9-4DD1-B540-1457D520B115}" type="sibTrans" cxnId="{925563A7-1DAD-462C-92EE-D720FABF615D}">
      <dgm:prSet/>
      <dgm:spPr/>
      <dgm:t>
        <a:bodyPr/>
        <a:lstStyle/>
        <a:p>
          <a:endParaRPr lang="pl-PL"/>
        </a:p>
      </dgm:t>
    </dgm:pt>
    <dgm:pt modelId="{CD1DA0F4-0C44-4E40-B945-4A0C07D9EBF8}" type="pres">
      <dgm:prSet presAssocID="{796569B1-0BC8-4A24-9A74-16AC472FFB7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987F0E-195F-415E-B6F6-C4D051EEF037}" type="pres">
      <dgm:prSet presAssocID="{146F8B17-99B3-49D5-9344-EC8C9BA36BAA}" presName="node" presStyleLbl="node1" presStyleIdx="0" presStyleCnt="3" custScaleX="146828" custScaleY="118352" custLinFactNeighborX="3779" custLinFactNeighborY="-8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DAE10A-F4E6-46F8-8493-FEEDFE2CFE62}" type="pres">
      <dgm:prSet presAssocID="{3EC4E1E1-1AEC-46E7-8E65-DAE87BB38E25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59D988E-92D4-42E6-86C1-309B860D3B2E}" type="pres">
      <dgm:prSet presAssocID="{3EC4E1E1-1AEC-46E7-8E65-DAE87BB38E25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727B5311-A5DC-4B45-AEB3-E77775B19B8F}" type="pres">
      <dgm:prSet presAssocID="{8AF24884-3611-4A80-AB56-CDEF23F3D0EB}" presName="node" presStyleLbl="node1" presStyleIdx="1" presStyleCnt="3" custScaleX="146088" custScaleY="111480" custLinFactNeighborX="3718" custLinFactNeighborY="52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9737D1-786E-45C6-B429-34F507D8E78D}" type="pres">
      <dgm:prSet presAssocID="{6003D783-A64C-4660-B546-E992236F66B7}" presName="sibTrans" presStyleLbl="sibTrans2D1" presStyleIdx="1" presStyleCnt="2"/>
      <dgm:spPr/>
      <dgm:t>
        <a:bodyPr/>
        <a:lstStyle/>
        <a:p>
          <a:endParaRPr lang="pl-PL"/>
        </a:p>
      </dgm:t>
    </dgm:pt>
    <dgm:pt modelId="{8ADEB8C2-2A0F-491F-A2B6-2FC243D292CA}" type="pres">
      <dgm:prSet presAssocID="{6003D783-A64C-4660-B546-E992236F66B7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E635A587-3E64-4F09-B05F-C48BE14A0AC4}" type="pres">
      <dgm:prSet presAssocID="{4555E408-4062-464D-8800-9C7FBF1EC5F5}" presName="node" presStyleLbl="node1" presStyleIdx="2" presStyleCnt="3" custScaleX="146828" custLinFactNeighborX="3348" custLinFactNeighborY="44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C7A48D-4FF5-4B42-94B1-70B3EE4012AF}" type="presOf" srcId="{4555E408-4062-464D-8800-9C7FBF1EC5F5}" destId="{E635A587-3E64-4F09-B05F-C48BE14A0AC4}" srcOrd="0" destOrd="0" presId="urn:microsoft.com/office/officeart/2005/8/layout/process2"/>
    <dgm:cxn modelId="{925563A7-1DAD-462C-92EE-D720FABF615D}" srcId="{796569B1-0BC8-4A24-9A74-16AC472FFB7F}" destId="{4555E408-4062-464D-8800-9C7FBF1EC5F5}" srcOrd="2" destOrd="0" parTransId="{399AAD97-0EF8-4799-93FD-711BFE88A212}" sibTransId="{45128AD1-EBF9-4DD1-B540-1457D520B115}"/>
    <dgm:cxn modelId="{073A5F65-51A6-47E2-BF1A-75937C2F8BDD}" type="presOf" srcId="{6003D783-A64C-4660-B546-E992236F66B7}" destId="{589737D1-786E-45C6-B429-34F507D8E78D}" srcOrd="0" destOrd="0" presId="urn:microsoft.com/office/officeart/2005/8/layout/process2"/>
    <dgm:cxn modelId="{4FD22CED-4D71-44BA-A168-00E9F607EFB9}" srcId="{796569B1-0BC8-4A24-9A74-16AC472FFB7F}" destId="{8AF24884-3611-4A80-AB56-CDEF23F3D0EB}" srcOrd="1" destOrd="0" parTransId="{FF9C1246-705D-4421-A2A9-2C24EA5E3EE9}" sibTransId="{6003D783-A64C-4660-B546-E992236F66B7}"/>
    <dgm:cxn modelId="{26762404-8B4B-42DD-8E42-1BDA3F05254A}" type="presOf" srcId="{796569B1-0BC8-4A24-9A74-16AC472FFB7F}" destId="{CD1DA0F4-0C44-4E40-B945-4A0C07D9EBF8}" srcOrd="0" destOrd="0" presId="urn:microsoft.com/office/officeart/2005/8/layout/process2"/>
    <dgm:cxn modelId="{B0B00A0A-A903-4A66-8750-43A2AEB9922C}" type="presOf" srcId="{3EC4E1E1-1AEC-46E7-8E65-DAE87BB38E25}" destId="{98DAE10A-F4E6-46F8-8493-FEEDFE2CFE62}" srcOrd="0" destOrd="0" presId="urn:microsoft.com/office/officeart/2005/8/layout/process2"/>
    <dgm:cxn modelId="{4D96EAA3-8DC2-4EEA-8A0F-0A9F559B80C7}" type="presOf" srcId="{8AF24884-3611-4A80-AB56-CDEF23F3D0EB}" destId="{727B5311-A5DC-4B45-AEB3-E77775B19B8F}" srcOrd="0" destOrd="0" presId="urn:microsoft.com/office/officeart/2005/8/layout/process2"/>
    <dgm:cxn modelId="{BAFB12A5-ED8B-4E1D-8320-5371260C2796}" srcId="{796569B1-0BC8-4A24-9A74-16AC472FFB7F}" destId="{146F8B17-99B3-49D5-9344-EC8C9BA36BAA}" srcOrd="0" destOrd="0" parTransId="{0953EFC0-D999-4AB7-93AF-7BBC16FA37B7}" sibTransId="{3EC4E1E1-1AEC-46E7-8E65-DAE87BB38E25}"/>
    <dgm:cxn modelId="{5CDD72F1-0A42-4FCB-95A7-8A35ABCEFBEE}" type="presOf" srcId="{146F8B17-99B3-49D5-9344-EC8C9BA36BAA}" destId="{59987F0E-195F-415E-B6F6-C4D051EEF037}" srcOrd="0" destOrd="0" presId="urn:microsoft.com/office/officeart/2005/8/layout/process2"/>
    <dgm:cxn modelId="{69F9C7BC-D4CB-46C0-86A7-668DF9D14196}" type="presOf" srcId="{6003D783-A64C-4660-B546-E992236F66B7}" destId="{8ADEB8C2-2A0F-491F-A2B6-2FC243D292CA}" srcOrd="1" destOrd="0" presId="urn:microsoft.com/office/officeart/2005/8/layout/process2"/>
    <dgm:cxn modelId="{62331593-B05E-411D-AE21-27BA42E28B5A}" type="presOf" srcId="{3EC4E1E1-1AEC-46E7-8E65-DAE87BB38E25}" destId="{F59D988E-92D4-42E6-86C1-309B860D3B2E}" srcOrd="1" destOrd="0" presId="urn:microsoft.com/office/officeart/2005/8/layout/process2"/>
    <dgm:cxn modelId="{37448AB0-1760-4EF1-A534-33C0FCB3133D}" type="presParOf" srcId="{CD1DA0F4-0C44-4E40-B945-4A0C07D9EBF8}" destId="{59987F0E-195F-415E-B6F6-C4D051EEF037}" srcOrd="0" destOrd="0" presId="urn:microsoft.com/office/officeart/2005/8/layout/process2"/>
    <dgm:cxn modelId="{30BE2A2A-8CC9-4DC2-BD62-6E386E845D8E}" type="presParOf" srcId="{CD1DA0F4-0C44-4E40-B945-4A0C07D9EBF8}" destId="{98DAE10A-F4E6-46F8-8493-FEEDFE2CFE62}" srcOrd="1" destOrd="0" presId="urn:microsoft.com/office/officeart/2005/8/layout/process2"/>
    <dgm:cxn modelId="{A94C8C74-E06D-4893-8901-5951FE37109D}" type="presParOf" srcId="{98DAE10A-F4E6-46F8-8493-FEEDFE2CFE62}" destId="{F59D988E-92D4-42E6-86C1-309B860D3B2E}" srcOrd="0" destOrd="0" presId="urn:microsoft.com/office/officeart/2005/8/layout/process2"/>
    <dgm:cxn modelId="{DFFF3973-CD8E-41FF-BEEF-382361F3B49E}" type="presParOf" srcId="{CD1DA0F4-0C44-4E40-B945-4A0C07D9EBF8}" destId="{727B5311-A5DC-4B45-AEB3-E77775B19B8F}" srcOrd="2" destOrd="0" presId="urn:microsoft.com/office/officeart/2005/8/layout/process2"/>
    <dgm:cxn modelId="{4BB99A79-2CC3-46B2-9201-25B90858A6B3}" type="presParOf" srcId="{CD1DA0F4-0C44-4E40-B945-4A0C07D9EBF8}" destId="{589737D1-786E-45C6-B429-34F507D8E78D}" srcOrd="3" destOrd="0" presId="urn:microsoft.com/office/officeart/2005/8/layout/process2"/>
    <dgm:cxn modelId="{BC788150-29ED-4949-8A2B-8AD9373C4E53}" type="presParOf" srcId="{589737D1-786E-45C6-B429-34F507D8E78D}" destId="{8ADEB8C2-2A0F-491F-A2B6-2FC243D292CA}" srcOrd="0" destOrd="0" presId="urn:microsoft.com/office/officeart/2005/8/layout/process2"/>
    <dgm:cxn modelId="{3219429E-D7ED-456C-87B1-FC82C5170CBA}" type="presParOf" srcId="{CD1DA0F4-0C44-4E40-B945-4A0C07D9EBF8}" destId="{E635A587-3E64-4F09-B05F-C48BE14A0AC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C4A6B7-C45E-4A40-917C-7E130CA04887}" type="doc">
      <dgm:prSet loTypeId="urn:microsoft.com/office/officeart/2005/8/layout/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D805980A-E1C1-46A8-AA9C-DCC75B78C22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l-PL" sz="2000" b="0" dirty="0" smtClean="0">
              <a:solidFill>
                <a:schemeClr val="tx1"/>
              </a:solidFill>
            </a:rPr>
            <a:t>Przedsiębiorstwo będące beneficjentem zostanie rzeczywiście obciążone wykonaniem zobowiązań do świadczenia usług publicznych i zobowiązania te zostaną jasno określone.</a:t>
          </a:r>
          <a:endParaRPr lang="pl-PL" sz="2000" b="0" dirty="0">
            <a:solidFill>
              <a:schemeClr val="tx1"/>
            </a:solidFill>
          </a:endParaRPr>
        </a:p>
      </dgm:t>
    </dgm:pt>
    <dgm:pt modelId="{53DC5A4A-ABB0-4E38-9C5E-997CD8AAC015}" type="parTrans" cxnId="{58343A06-E09C-4EDE-BB3D-EA954D41A42D}">
      <dgm:prSet/>
      <dgm:spPr/>
      <dgm:t>
        <a:bodyPr/>
        <a:lstStyle/>
        <a:p>
          <a:endParaRPr lang="pl-PL"/>
        </a:p>
      </dgm:t>
    </dgm:pt>
    <dgm:pt modelId="{6F7AAF86-4260-4CD3-808F-6140139F1279}" type="sibTrans" cxnId="{58343A06-E09C-4EDE-BB3D-EA954D41A42D}">
      <dgm:prSet/>
      <dgm:spPr/>
      <dgm:t>
        <a:bodyPr/>
        <a:lstStyle/>
        <a:p>
          <a:endParaRPr lang="pl-PL"/>
        </a:p>
      </dgm:t>
    </dgm:pt>
    <dgm:pt modelId="{E08F97C1-CB8E-4BC3-8C2A-00B7CB8B59D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l-PL" sz="2000" b="0" dirty="0" smtClean="0">
              <a:solidFill>
                <a:schemeClr val="tx1"/>
              </a:solidFill>
            </a:rPr>
            <a:t>Parametry, na podstawie których obliczana jest rekompensata, muszą zostać określone z wyprzedzeniem w obiektywny i przejrzysty sposób.</a:t>
          </a:r>
          <a:endParaRPr lang="pl-PL" sz="2000" b="0" dirty="0">
            <a:solidFill>
              <a:schemeClr val="tx1"/>
            </a:solidFill>
          </a:endParaRPr>
        </a:p>
      </dgm:t>
    </dgm:pt>
    <dgm:pt modelId="{743582FB-3A03-423F-B298-79254A2D8762}" type="parTrans" cxnId="{6FBB86A1-462F-469E-BFE3-7125D8BD5021}">
      <dgm:prSet/>
      <dgm:spPr/>
      <dgm:t>
        <a:bodyPr/>
        <a:lstStyle/>
        <a:p>
          <a:endParaRPr lang="pl-PL"/>
        </a:p>
      </dgm:t>
    </dgm:pt>
    <dgm:pt modelId="{6AC0F897-A5A5-414B-96DA-B90AE95DFEEA}" type="sibTrans" cxnId="{6FBB86A1-462F-469E-BFE3-7125D8BD5021}">
      <dgm:prSet/>
      <dgm:spPr/>
      <dgm:t>
        <a:bodyPr/>
        <a:lstStyle/>
        <a:p>
          <a:endParaRPr lang="pl-PL"/>
        </a:p>
      </dgm:t>
    </dgm:pt>
    <dgm:pt modelId="{0B3ED83A-AEE7-4F23-AFB7-5D34947C532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l-PL" sz="2000" b="0" dirty="0" smtClean="0">
              <a:solidFill>
                <a:schemeClr val="tx1"/>
              </a:solidFill>
            </a:rPr>
            <a:t>Rekompensata nie może przekraczać kwoty niezbędnej do pokrycia całości lub części kosztów poniesionych w trakcie wywiązywania się ze zobowiązań z tytułu UOIG, przy uwzględnieniu odpowiednich wpływów i rozsądnego zysku.</a:t>
          </a:r>
          <a:endParaRPr lang="pl-PL" sz="2000" b="0" dirty="0">
            <a:solidFill>
              <a:schemeClr val="tx1"/>
            </a:solidFill>
          </a:endParaRPr>
        </a:p>
      </dgm:t>
    </dgm:pt>
    <dgm:pt modelId="{17749C1C-037F-4017-A176-77B1F09E9B74}" type="parTrans" cxnId="{ECE276A8-8987-4614-98F6-40B6E762CC24}">
      <dgm:prSet/>
      <dgm:spPr/>
      <dgm:t>
        <a:bodyPr/>
        <a:lstStyle/>
        <a:p>
          <a:endParaRPr lang="pl-PL"/>
        </a:p>
      </dgm:t>
    </dgm:pt>
    <dgm:pt modelId="{83F350B1-2A15-4809-9BD1-310A0ED18F28}" type="sibTrans" cxnId="{ECE276A8-8987-4614-98F6-40B6E762CC24}">
      <dgm:prSet/>
      <dgm:spPr/>
      <dgm:t>
        <a:bodyPr/>
        <a:lstStyle/>
        <a:p>
          <a:endParaRPr lang="pl-PL"/>
        </a:p>
      </dgm:t>
    </dgm:pt>
    <dgm:pt modelId="{A59DBD4E-D364-42F2-B6A3-0F79C07C346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l-PL" sz="2000" b="0" dirty="0" smtClean="0">
              <a:solidFill>
                <a:schemeClr val="tx1"/>
              </a:solidFill>
            </a:rPr>
            <a:t>W przypadku, gdy powierzenie świadczenia UOIG nie dokonuje się zgodnie z konkurencyjną procedurą udzielania zamówień publicznych, poziom rekompensaty należy określić na podstawie analizy kosztów świadczenia UOIG, jakie poniosłoby typowe, dobrze zarządzane przedsiębiorstwo dysponujące odpowiednimi środkami.</a:t>
          </a:r>
          <a:endParaRPr lang="pl-PL" sz="2000" b="0" dirty="0">
            <a:solidFill>
              <a:schemeClr val="tx1"/>
            </a:solidFill>
          </a:endParaRPr>
        </a:p>
      </dgm:t>
    </dgm:pt>
    <dgm:pt modelId="{30AE7E10-92AF-4275-B528-160A57C48CF5}" type="parTrans" cxnId="{BB726733-1366-4E27-9D06-3DE427343D07}">
      <dgm:prSet/>
      <dgm:spPr/>
      <dgm:t>
        <a:bodyPr/>
        <a:lstStyle/>
        <a:p>
          <a:endParaRPr lang="pl-PL"/>
        </a:p>
      </dgm:t>
    </dgm:pt>
    <dgm:pt modelId="{E6432F29-2FB6-4FB5-86DE-096195C0D157}" type="sibTrans" cxnId="{BB726733-1366-4E27-9D06-3DE427343D07}">
      <dgm:prSet/>
      <dgm:spPr/>
      <dgm:t>
        <a:bodyPr/>
        <a:lstStyle/>
        <a:p>
          <a:endParaRPr lang="pl-PL"/>
        </a:p>
      </dgm:t>
    </dgm:pt>
    <dgm:pt modelId="{1BEF70CE-6503-4DB2-889E-92A961033A2F}" type="pres">
      <dgm:prSet presAssocID="{18C4A6B7-C45E-4A40-917C-7E130CA048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B8B0AA3-4ACD-4E8F-B908-0D733BD7F44B}" type="pres">
      <dgm:prSet presAssocID="{A59DBD4E-D364-42F2-B6A3-0F79C07C3465}" presName="boxAndChildren" presStyleCnt="0"/>
      <dgm:spPr/>
      <dgm:t>
        <a:bodyPr/>
        <a:lstStyle/>
        <a:p>
          <a:endParaRPr lang="pl-PL"/>
        </a:p>
      </dgm:t>
    </dgm:pt>
    <dgm:pt modelId="{C6C83734-DC15-4782-BB4E-7934A0F46928}" type="pres">
      <dgm:prSet presAssocID="{A59DBD4E-D364-42F2-B6A3-0F79C07C3465}" presName="parentTextBox" presStyleLbl="node1" presStyleIdx="0" presStyleCnt="4" custScaleY="121000" custLinFactNeighborY="-17496"/>
      <dgm:spPr/>
      <dgm:t>
        <a:bodyPr/>
        <a:lstStyle/>
        <a:p>
          <a:endParaRPr lang="pl-PL"/>
        </a:p>
      </dgm:t>
    </dgm:pt>
    <dgm:pt modelId="{3149F408-55A8-4DF5-9095-BE7B626A8DA0}" type="pres">
      <dgm:prSet presAssocID="{83F350B1-2A15-4809-9BD1-310A0ED18F28}" presName="sp" presStyleCnt="0"/>
      <dgm:spPr/>
      <dgm:t>
        <a:bodyPr/>
        <a:lstStyle/>
        <a:p>
          <a:endParaRPr lang="pl-PL"/>
        </a:p>
      </dgm:t>
    </dgm:pt>
    <dgm:pt modelId="{C6715934-4A9A-44B4-9DD9-C09C853FF0EF}" type="pres">
      <dgm:prSet presAssocID="{0B3ED83A-AEE7-4F23-AFB7-5D34947C5321}" presName="arrowAndChildren" presStyleCnt="0"/>
      <dgm:spPr/>
      <dgm:t>
        <a:bodyPr/>
        <a:lstStyle/>
        <a:p>
          <a:endParaRPr lang="pl-PL"/>
        </a:p>
      </dgm:t>
    </dgm:pt>
    <dgm:pt modelId="{E20C02DD-D3DF-42B7-91CF-0945EC2E148A}" type="pres">
      <dgm:prSet presAssocID="{0B3ED83A-AEE7-4F23-AFB7-5D34947C5321}" presName="parentTextArrow" presStyleLbl="node1" presStyleIdx="1" presStyleCnt="4" custLinFactNeighborY="-11581"/>
      <dgm:spPr/>
      <dgm:t>
        <a:bodyPr/>
        <a:lstStyle/>
        <a:p>
          <a:endParaRPr lang="pl-PL"/>
        </a:p>
      </dgm:t>
    </dgm:pt>
    <dgm:pt modelId="{36DA876C-2EB7-46AD-809A-CB35D1FE43E9}" type="pres">
      <dgm:prSet presAssocID="{6AC0F897-A5A5-414B-96DA-B90AE95DFEEA}" presName="sp" presStyleCnt="0"/>
      <dgm:spPr/>
      <dgm:t>
        <a:bodyPr/>
        <a:lstStyle/>
        <a:p>
          <a:endParaRPr lang="pl-PL"/>
        </a:p>
      </dgm:t>
    </dgm:pt>
    <dgm:pt modelId="{74AAF50D-8887-4DBC-9BBC-679CFB52ECDD}" type="pres">
      <dgm:prSet presAssocID="{E08F97C1-CB8E-4BC3-8C2A-00B7CB8B59DF}" presName="arrowAndChildren" presStyleCnt="0"/>
      <dgm:spPr/>
      <dgm:t>
        <a:bodyPr/>
        <a:lstStyle/>
        <a:p>
          <a:endParaRPr lang="pl-PL"/>
        </a:p>
      </dgm:t>
    </dgm:pt>
    <dgm:pt modelId="{9884E10E-7E12-411C-9D15-E667B10F5DB7}" type="pres">
      <dgm:prSet presAssocID="{E08F97C1-CB8E-4BC3-8C2A-00B7CB8B59DF}" presName="parentTextArrow" presStyleLbl="node1" presStyleIdx="2" presStyleCnt="4" custLinFactNeighborY="-11581"/>
      <dgm:spPr/>
      <dgm:t>
        <a:bodyPr/>
        <a:lstStyle/>
        <a:p>
          <a:endParaRPr lang="pl-PL"/>
        </a:p>
      </dgm:t>
    </dgm:pt>
    <dgm:pt modelId="{1E07AFE9-D374-4D33-B885-99BB25130B9F}" type="pres">
      <dgm:prSet presAssocID="{6F7AAF86-4260-4CD3-808F-6140139F1279}" presName="sp" presStyleCnt="0"/>
      <dgm:spPr/>
      <dgm:t>
        <a:bodyPr/>
        <a:lstStyle/>
        <a:p>
          <a:endParaRPr lang="pl-PL"/>
        </a:p>
      </dgm:t>
    </dgm:pt>
    <dgm:pt modelId="{2605862F-E27C-483B-B9D6-9307B55F019E}" type="pres">
      <dgm:prSet presAssocID="{D805980A-E1C1-46A8-AA9C-DCC75B78C22D}" presName="arrowAndChildren" presStyleCnt="0"/>
      <dgm:spPr/>
      <dgm:t>
        <a:bodyPr/>
        <a:lstStyle/>
        <a:p>
          <a:endParaRPr lang="pl-PL"/>
        </a:p>
      </dgm:t>
    </dgm:pt>
    <dgm:pt modelId="{05767683-678B-459A-9250-DBCBB35B4214}" type="pres">
      <dgm:prSet presAssocID="{D805980A-E1C1-46A8-AA9C-DCC75B78C22D}" presName="parentTextArrow" presStyleLbl="node1" presStyleIdx="3" presStyleCnt="4" custLinFactNeighborY="-15291"/>
      <dgm:spPr/>
      <dgm:t>
        <a:bodyPr/>
        <a:lstStyle/>
        <a:p>
          <a:endParaRPr lang="pl-PL"/>
        </a:p>
      </dgm:t>
    </dgm:pt>
  </dgm:ptLst>
  <dgm:cxnLst>
    <dgm:cxn modelId="{D86ECF1B-3D26-45DB-A3DA-B6E1FAFDE0F4}" type="presOf" srcId="{0B3ED83A-AEE7-4F23-AFB7-5D34947C5321}" destId="{E20C02DD-D3DF-42B7-91CF-0945EC2E148A}" srcOrd="0" destOrd="0" presId="urn:microsoft.com/office/officeart/2005/8/layout/process4"/>
    <dgm:cxn modelId="{E85B5C32-EB7A-4484-92CE-8F2A33013ACF}" type="presOf" srcId="{D805980A-E1C1-46A8-AA9C-DCC75B78C22D}" destId="{05767683-678B-459A-9250-DBCBB35B4214}" srcOrd="0" destOrd="0" presId="urn:microsoft.com/office/officeart/2005/8/layout/process4"/>
    <dgm:cxn modelId="{BB726733-1366-4E27-9D06-3DE427343D07}" srcId="{18C4A6B7-C45E-4A40-917C-7E130CA04887}" destId="{A59DBD4E-D364-42F2-B6A3-0F79C07C3465}" srcOrd="3" destOrd="0" parTransId="{30AE7E10-92AF-4275-B528-160A57C48CF5}" sibTransId="{E6432F29-2FB6-4FB5-86DE-096195C0D157}"/>
    <dgm:cxn modelId="{6FBB86A1-462F-469E-BFE3-7125D8BD5021}" srcId="{18C4A6B7-C45E-4A40-917C-7E130CA04887}" destId="{E08F97C1-CB8E-4BC3-8C2A-00B7CB8B59DF}" srcOrd="1" destOrd="0" parTransId="{743582FB-3A03-423F-B298-79254A2D8762}" sibTransId="{6AC0F897-A5A5-414B-96DA-B90AE95DFEEA}"/>
    <dgm:cxn modelId="{71E62BD6-3FDC-48E4-A19E-DA45E4701229}" type="presOf" srcId="{E08F97C1-CB8E-4BC3-8C2A-00B7CB8B59DF}" destId="{9884E10E-7E12-411C-9D15-E667B10F5DB7}" srcOrd="0" destOrd="0" presId="urn:microsoft.com/office/officeart/2005/8/layout/process4"/>
    <dgm:cxn modelId="{ECE276A8-8987-4614-98F6-40B6E762CC24}" srcId="{18C4A6B7-C45E-4A40-917C-7E130CA04887}" destId="{0B3ED83A-AEE7-4F23-AFB7-5D34947C5321}" srcOrd="2" destOrd="0" parTransId="{17749C1C-037F-4017-A176-77B1F09E9B74}" sibTransId="{83F350B1-2A15-4809-9BD1-310A0ED18F28}"/>
    <dgm:cxn modelId="{6AF11456-5B17-42CC-A746-A45AC523E47E}" type="presOf" srcId="{A59DBD4E-D364-42F2-B6A3-0F79C07C3465}" destId="{C6C83734-DC15-4782-BB4E-7934A0F46928}" srcOrd="0" destOrd="0" presId="urn:microsoft.com/office/officeart/2005/8/layout/process4"/>
    <dgm:cxn modelId="{2383AADA-1C65-434B-A550-68EC3338785B}" type="presOf" srcId="{18C4A6B7-C45E-4A40-917C-7E130CA04887}" destId="{1BEF70CE-6503-4DB2-889E-92A961033A2F}" srcOrd="0" destOrd="0" presId="urn:microsoft.com/office/officeart/2005/8/layout/process4"/>
    <dgm:cxn modelId="{58343A06-E09C-4EDE-BB3D-EA954D41A42D}" srcId="{18C4A6B7-C45E-4A40-917C-7E130CA04887}" destId="{D805980A-E1C1-46A8-AA9C-DCC75B78C22D}" srcOrd="0" destOrd="0" parTransId="{53DC5A4A-ABB0-4E38-9C5E-997CD8AAC015}" sibTransId="{6F7AAF86-4260-4CD3-808F-6140139F1279}"/>
    <dgm:cxn modelId="{551ABB2A-326F-4089-8EF1-B4751CBA1D91}" type="presParOf" srcId="{1BEF70CE-6503-4DB2-889E-92A961033A2F}" destId="{7B8B0AA3-4ACD-4E8F-B908-0D733BD7F44B}" srcOrd="0" destOrd="0" presId="urn:microsoft.com/office/officeart/2005/8/layout/process4"/>
    <dgm:cxn modelId="{A71ECA89-3512-45CA-851F-142A620401DF}" type="presParOf" srcId="{7B8B0AA3-4ACD-4E8F-B908-0D733BD7F44B}" destId="{C6C83734-DC15-4782-BB4E-7934A0F46928}" srcOrd="0" destOrd="0" presId="urn:microsoft.com/office/officeart/2005/8/layout/process4"/>
    <dgm:cxn modelId="{CBA6EA0C-8F77-46A6-8E19-75563CFBB49A}" type="presParOf" srcId="{1BEF70CE-6503-4DB2-889E-92A961033A2F}" destId="{3149F408-55A8-4DF5-9095-BE7B626A8DA0}" srcOrd="1" destOrd="0" presId="urn:microsoft.com/office/officeart/2005/8/layout/process4"/>
    <dgm:cxn modelId="{8E09A51B-4159-4C84-86F8-A8640E8C541E}" type="presParOf" srcId="{1BEF70CE-6503-4DB2-889E-92A961033A2F}" destId="{C6715934-4A9A-44B4-9DD9-C09C853FF0EF}" srcOrd="2" destOrd="0" presId="urn:microsoft.com/office/officeart/2005/8/layout/process4"/>
    <dgm:cxn modelId="{41C818AA-ACA1-450B-AD9A-3DB0303BA057}" type="presParOf" srcId="{C6715934-4A9A-44B4-9DD9-C09C853FF0EF}" destId="{E20C02DD-D3DF-42B7-91CF-0945EC2E148A}" srcOrd="0" destOrd="0" presId="urn:microsoft.com/office/officeart/2005/8/layout/process4"/>
    <dgm:cxn modelId="{605D46C2-9834-4C84-839C-2E04E66DCF4C}" type="presParOf" srcId="{1BEF70CE-6503-4DB2-889E-92A961033A2F}" destId="{36DA876C-2EB7-46AD-809A-CB35D1FE43E9}" srcOrd="3" destOrd="0" presId="urn:microsoft.com/office/officeart/2005/8/layout/process4"/>
    <dgm:cxn modelId="{199FEBF2-69BC-4D84-9721-9C774505B0A5}" type="presParOf" srcId="{1BEF70CE-6503-4DB2-889E-92A961033A2F}" destId="{74AAF50D-8887-4DBC-9BBC-679CFB52ECDD}" srcOrd="4" destOrd="0" presId="urn:microsoft.com/office/officeart/2005/8/layout/process4"/>
    <dgm:cxn modelId="{769276BF-347C-4C7F-A798-233B19954D9F}" type="presParOf" srcId="{74AAF50D-8887-4DBC-9BBC-679CFB52ECDD}" destId="{9884E10E-7E12-411C-9D15-E667B10F5DB7}" srcOrd="0" destOrd="0" presId="urn:microsoft.com/office/officeart/2005/8/layout/process4"/>
    <dgm:cxn modelId="{CFF17F32-DFB4-460D-A1A1-FC432DEFB8AA}" type="presParOf" srcId="{1BEF70CE-6503-4DB2-889E-92A961033A2F}" destId="{1E07AFE9-D374-4D33-B885-99BB25130B9F}" srcOrd="5" destOrd="0" presId="urn:microsoft.com/office/officeart/2005/8/layout/process4"/>
    <dgm:cxn modelId="{8D36826F-A09B-4535-A638-39A4A4C2D2CD}" type="presParOf" srcId="{1BEF70CE-6503-4DB2-889E-92A961033A2F}" destId="{2605862F-E27C-483B-B9D6-9307B55F019E}" srcOrd="6" destOrd="0" presId="urn:microsoft.com/office/officeart/2005/8/layout/process4"/>
    <dgm:cxn modelId="{F93F1A52-CC9C-476F-8450-6AF6799BAD43}" type="presParOf" srcId="{2605862F-E27C-483B-B9D6-9307B55F019E}" destId="{05767683-678B-459A-9250-DBCBB35B42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21DDD-5B29-4C41-A325-D029FB1165AF}">
      <dsp:nvSpPr>
        <dsp:cNvPr id="0" name=""/>
        <dsp:cNvSpPr/>
      </dsp:nvSpPr>
      <dsp:spPr>
        <a:xfrm>
          <a:off x="0" y="623897"/>
          <a:ext cx="8909049" cy="42292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Cieszyn </a:t>
          </a:r>
          <a:r>
            <a:rPr lang="pl-PL" sz="1600" b="0" kern="1200" dirty="0" smtClean="0"/>
            <a:t>- wybudowano połączenie umożliwiające </a:t>
          </a:r>
          <a:r>
            <a:rPr lang="pl-PL" sz="1600" b="0" kern="1200" dirty="0" err="1" smtClean="0"/>
            <a:t>przesył</a:t>
          </a:r>
          <a:r>
            <a:rPr lang="pl-PL" sz="1600" b="0" kern="1200" dirty="0" smtClean="0"/>
            <a:t> gazu z Czech do Polski w ramach usługi ciągłej na poziomie 0,5 mld m</a:t>
          </a:r>
          <a:r>
            <a:rPr lang="pl-PL" sz="1600" b="0" kern="1200" baseline="30000" dirty="0" smtClean="0"/>
            <a:t>3</a:t>
          </a:r>
          <a:r>
            <a:rPr lang="pl-PL" sz="1600" b="0" kern="1200" dirty="0" smtClean="0"/>
            <a:t>/rok.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0" kern="1200" dirty="0"/>
        </a:p>
      </dsp:txBody>
      <dsp:txXfrm>
        <a:off x="20646" y="644543"/>
        <a:ext cx="8867757" cy="381637"/>
      </dsp:txXfrm>
    </dsp:sp>
    <dsp:sp modelId="{4BED3227-9786-40BF-B43D-71B20D148336}">
      <dsp:nvSpPr>
        <dsp:cNvPr id="0" name=""/>
        <dsp:cNvSpPr/>
      </dsp:nvSpPr>
      <dsp:spPr>
        <a:xfrm>
          <a:off x="0" y="448859"/>
          <a:ext cx="8909049" cy="579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862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200" kern="1200" dirty="0"/>
        </a:p>
      </dsp:txBody>
      <dsp:txXfrm>
        <a:off x="0" y="448859"/>
        <a:ext cx="8909049" cy="579033"/>
      </dsp:txXfrm>
    </dsp:sp>
    <dsp:sp modelId="{E90F451F-F453-4762-B091-231EC4338F57}">
      <dsp:nvSpPr>
        <dsp:cNvPr id="0" name=""/>
        <dsp:cNvSpPr/>
      </dsp:nvSpPr>
      <dsp:spPr>
        <a:xfrm>
          <a:off x="0" y="61268"/>
          <a:ext cx="8909049" cy="41766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/>
            <a:t>Mallnow</a:t>
          </a:r>
          <a:r>
            <a:rPr lang="pl-PL" sz="1600" b="1" kern="1200" dirty="0" smtClean="0"/>
            <a:t> </a:t>
          </a:r>
          <a:r>
            <a:rPr lang="pl-PL" sz="1600" b="0" kern="1200" dirty="0" smtClean="0"/>
            <a:t>- zwiększono możliwości </a:t>
          </a:r>
          <a:r>
            <a:rPr lang="pl-PL" sz="1600" b="0" kern="1200" dirty="0" err="1" smtClean="0"/>
            <a:t>przesyłu</a:t>
          </a:r>
          <a:r>
            <a:rPr lang="pl-PL" sz="1600" b="0" kern="1200" dirty="0" smtClean="0"/>
            <a:t> gazu do Polski w ramach usługi ciągłej do 5,5 mld m3/rok.. </a:t>
          </a:r>
          <a:r>
            <a:rPr lang="pl-PL" sz="500" b="0" kern="1200" dirty="0" smtClean="0"/>
            <a:t>.</a:t>
          </a:r>
        </a:p>
      </dsp:txBody>
      <dsp:txXfrm>
        <a:off x="20389" y="81657"/>
        <a:ext cx="8868271" cy="376890"/>
      </dsp:txXfrm>
    </dsp:sp>
    <dsp:sp modelId="{A05F8C55-FAB5-43BB-93E4-FB01B1A08AE3}">
      <dsp:nvSpPr>
        <dsp:cNvPr id="0" name=""/>
        <dsp:cNvSpPr/>
      </dsp:nvSpPr>
      <dsp:spPr>
        <a:xfrm>
          <a:off x="0" y="1198070"/>
          <a:ext cx="8909049" cy="51210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Lasów </a:t>
          </a:r>
          <a:r>
            <a:rPr lang="pl-PL" sz="1600" b="0" kern="1200" dirty="0" smtClean="0"/>
            <a:t>- rozbudowano i zwiększono możliwości </a:t>
          </a:r>
          <a:r>
            <a:rPr lang="pl-PL" sz="1600" b="0" kern="1200" dirty="0" err="1" smtClean="0"/>
            <a:t>przesyłu</a:t>
          </a:r>
          <a:r>
            <a:rPr lang="pl-PL" sz="1600" b="0" kern="1200" dirty="0" smtClean="0"/>
            <a:t> gazu z Niemiec do Polski w ramach usługi ciągłej do 1,5 mld m3/rok.</a:t>
          </a:r>
          <a:r>
            <a:rPr lang="pl-PL" sz="500" b="0" kern="1200" dirty="0" smtClean="0"/>
            <a:t>.</a:t>
          </a:r>
        </a:p>
      </dsp:txBody>
      <dsp:txXfrm>
        <a:off x="24999" y="1223069"/>
        <a:ext cx="8859051" cy="462109"/>
      </dsp:txXfrm>
    </dsp:sp>
    <dsp:sp modelId="{164AB726-B3FE-4EB1-82A9-5DBA8B983EDC}">
      <dsp:nvSpPr>
        <dsp:cNvPr id="0" name=""/>
        <dsp:cNvSpPr/>
      </dsp:nvSpPr>
      <dsp:spPr>
        <a:xfrm>
          <a:off x="0" y="1824595"/>
          <a:ext cx="8909049" cy="48271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077913" lvl="0" indent="-1077913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Świnoujście </a:t>
          </a:r>
          <a:r>
            <a:rPr lang="pl-PL" sz="1600" b="0" kern="1200" dirty="0" smtClean="0"/>
            <a:t>- finalizowana inwestycja budowy Terminalu LNG w Świnoujściu o mocy </a:t>
          </a:r>
          <a:r>
            <a:rPr lang="pl-PL" sz="1600" b="0" kern="1200" dirty="0" err="1" smtClean="0"/>
            <a:t>regazyfikacyjnej</a:t>
          </a:r>
          <a:r>
            <a:rPr lang="pl-PL" sz="1600" b="0" kern="1200" dirty="0" smtClean="0"/>
            <a:t> na poziomie 5 mld m</a:t>
          </a:r>
          <a:r>
            <a:rPr lang="pl-PL" sz="1600" b="0" kern="1200" baseline="30000" dirty="0" smtClean="0"/>
            <a:t>3</a:t>
          </a:r>
          <a:r>
            <a:rPr lang="pl-PL" sz="1600" b="0" kern="1200" dirty="0" smtClean="0"/>
            <a:t> rocznie</a:t>
          </a:r>
          <a:r>
            <a:rPr lang="pl-PL" sz="1600" kern="1200" dirty="0" smtClean="0"/>
            <a:t>.</a:t>
          </a:r>
          <a:endParaRPr lang="pl-PL" sz="1600" b="1" kern="1200" dirty="0"/>
        </a:p>
      </dsp:txBody>
      <dsp:txXfrm>
        <a:off x="23564" y="1848159"/>
        <a:ext cx="8861921" cy="435587"/>
      </dsp:txXfrm>
    </dsp:sp>
    <dsp:sp modelId="{4252BF62-5811-45B9-88E4-591D53ACCB48}">
      <dsp:nvSpPr>
        <dsp:cNvPr id="0" name=""/>
        <dsp:cNvSpPr/>
      </dsp:nvSpPr>
      <dsp:spPr>
        <a:xfrm>
          <a:off x="0" y="2553781"/>
          <a:ext cx="8909049" cy="207024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Planowane: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połączenie </a:t>
          </a:r>
          <a:r>
            <a:rPr lang="pl-PL" sz="1600" b="1" kern="1200" dirty="0" smtClean="0"/>
            <a:t>Polska-Dania (</a:t>
          </a:r>
          <a:r>
            <a:rPr lang="pl-PL" sz="1600" b="1" kern="1200" dirty="0" err="1" smtClean="0"/>
            <a:t>Baltic</a:t>
          </a:r>
          <a:r>
            <a:rPr lang="pl-PL" sz="1600" b="1" kern="1200" dirty="0" smtClean="0"/>
            <a:t> </a:t>
          </a:r>
          <a:r>
            <a:rPr lang="pl-PL" sz="1600" b="1" kern="1200" dirty="0" err="1" smtClean="0"/>
            <a:t>Pipe</a:t>
          </a:r>
          <a:r>
            <a:rPr lang="pl-PL" sz="1600" b="1" kern="1200" dirty="0" smtClean="0"/>
            <a:t>)			</a:t>
          </a:r>
          <a:r>
            <a:rPr lang="pl-PL" sz="1600" b="0" kern="1200" dirty="0" smtClean="0"/>
            <a:t>połączenie </a:t>
          </a:r>
          <a:r>
            <a:rPr lang="pl-PL" sz="1600" b="1" kern="1200" dirty="0" smtClean="0"/>
            <a:t>Polska – Litwa (GIPL)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rozbudowa </a:t>
          </a:r>
          <a:r>
            <a:rPr lang="pl-PL" sz="1600" b="1" kern="1200" dirty="0" smtClean="0"/>
            <a:t>terminalu LNG w Świnoujściu			</a:t>
          </a:r>
          <a:r>
            <a:rPr lang="pl-PL" sz="1600" b="0" kern="1200" dirty="0" smtClean="0"/>
            <a:t>połączenie </a:t>
          </a:r>
          <a:r>
            <a:rPr lang="pl-PL" sz="1600" b="1" kern="1200" dirty="0" smtClean="0"/>
            <a:t>Polska – Słowacja </a:t>
          </a:r>
          <a:endParaRPr lang="pl-PL" sz="1600" b="0" kern="1200" dirty="0" smtClean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połączenie </a:t>
          </a:r>
          <a:r>
            <a:rPr lang="pl-PL" sz="1600" b="1" kern="1200" dirty="0" smtClean="0"/>
            <a:t>Polska – Czechy				</a:t>
          </a:r>
          <a:r>
            <a:rPr lang="pl-PL" sz="1600" b="0" kern="1200" dirty="0" smtClean="0"/>
            <a:t>połączenie </a:t>
          </a:r>
          <a:r>
            <a:rPr lang="pl-PL" sz="1600" b="1" kern="1200" dirty="0" smtClean="0"/>
            <a:t>Polska – Ukraina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/>
            <a:t>rozbudowa połączenia </a:t>
          </a:r>
          <a:r>
            <a:rPr lang="pl-PL" sz="1600" b="1" kern="1200" dirty="0" smtClean="0"/>
            <a:t>Polska-Niemcy w </a:t>
          </a:r>
          <a:r>
            <a:rPr lang="pl-PL" sz="1600" b="1" kern="1200" dirty="0" err="1" smtClean="0"/>
            <a:t>Lasowie</a:t>
          </a:r>
          <a:r>
            <a:rPr lang="pl-PL" sz="1600" b="1" kern="1200" dirty="0" smtClean="0"/>
            <a:t>		zach. nitka korytarza Północ-Południe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wsch. nitka korytarza Północ-Południe</a:t>
          </a:r>
          <a:endParaRPr lang="pl-PL" sz="1600" b="1" kern="1200" dirty="0"/>
        </a:p>
      </dsp:txBody>
      <dsp:txXfrm>
        <a:off x="101061" y="2654842"/>
        <a:ext cx="8706927" cy="1868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138CC-81F0-46E4-89C5-9E4A7E6BC360}">
      <dsp:nvSpPr>
        <dsp:cNvPr id="0" name=""/>
        <dsp:cNvSpPr/>
      </dsp:nvSpPr>
      <dsp:spPr>
        <a:xfrm>
          <a:off x="10875" y="993094"/>
          <a:ext cx="8895762" cy="18336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87313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Taryfy</a:t>
          </a:r>
        </a:p>
        <a:p>
          <a:pPr marL="87313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Planowane przez OSP nakłady inwestycyjne, wynikające z uzgodnionego z Prezesem URE planu rozwoju </a:t>
          </a:r>
          <a:r>
            <a:rPr lang="pl-PL" sz="2000" b="0" kern="1200" dirty="0" smtClean="0"/>
            <a:t>(pozostali operatorzy systemów gazowych uzgadniają planowane nakłady inwestycyjne w postępowaniu taryfowym) </a:t>
          </a:r>
          <a:r>
            <a:rPr lang="pl-PL" sz="2000" b="1" kern="1200" dirty="0" smtClean="0"/>
            <a:t>zostają uwzględnione w taryfie, głównie poprzez zwrot z zaangażowanego kapitału i amortyzację.</a:t>
          </a:r>
          <a:r>
            <a:rPr lang="pl-PL" sz="2000" b="0" kern="1200" dirty="0" smtClean="0"/>
            <a:t> </a:t>
          </a:r>
          <a:endParaRPr lang="pl-PL" sz="2000" b="0" kern="1200" dirty="0"/>
        </a:p>
      </dsp:txBody>
      <dsp:txXfrm>
        <a:off x="64581" y="1046800"/>
        <a:ext cx="8788350" cy="1726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A84AD-CA10-4455-9E0F-90F68426C34E}">
      <dsp:nvSpPr>
        <dsp:cNvPr id="0" name=""/>
        <dsp:cNvSpPr/>
      </dsp:nvSpPr>
      <dsp:spPr>
        <a:xfrm>
          <a:off x="0" y="0"/>
          <a:ext cx="9224606" cy="453934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008F9A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tx1"/>
              </a:solidFill>
            </a:rPr>
            <a:t>Plany inwestycyjne i taryfy powinny być ustalane w sposób uwzględniający potrzebę:</a:t>
          </a:r>
          <a:endParaRPr lang="pl-PL" sz="2000" b="1" kern="1200" dirty="0">
            <a:solidFill>
              <a:schemeClr val="tx1"/>
            </a:solidFill>
          </a:endParaRPr>
        </a:p>
      </dsp:txBody>
      <dsp:txXfrm>
        <a:off x="0" y="0"/>
        <a:ext cx="9224606" cy="1361802"/>
      </dsp:txXfrm>
    </dsp:sp>
    <dsp:sp modelId="{5E8AB5BE-38B8-4895-AA06-4B0675EEA6D5}">
      <dsp:nvSpPr>
        <dsp:cNvPr id="0" name=""/>
        <dsp:cNvSpPr/>
      </dsp:nvSpPr>
      <dsp:spPr>
        <a:xfrm>
          <a:off x="191436" y="1014971"/>
          <a:ext cx="8850751" cy="12119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pokrycia kosztów uzasadnionych prowadzonej działalności, a więc kosztów przyjmowanych do kalkulacji taryfy w sposób ekonomicznie uzasadniony, z zachowaniem należytej staranności zmierzającej do ochrony interesów odbiorców (art. 3 pkt 21 PE), wraz z uzasadnionym zwrotem z zaangażowanego kapitału; </a:t>
          </a:r>
          <a:endParaRPr lang="pl-PL" sz="2000" kern="1200" dirty="0"/>
        </a:p>
      </dsp:txBody>
      <dsp:txXfrm>
        <a:off x="226933" y="1050468"/>
        <a:ext cx="8779757" cy="1140954"/>
      </dsp:txXfrm>
    </dsp:sp>
    <dsp:sp modelId="{3D0D4212-AE16-4D07-8C45-F711E0AFB205}">
      <dsp:nvSpPr>
        <dsp:cNvPr id="0" name=""/>
        <dsp:cNvSpPr/>
      </dsp:nvSpPr>
      <dsp:spPr>
        <a:xfrm>
          <a:off x="245418" y="2387868"/>
          <a:ext cx="8842117" cy="8173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tx1"/>
              </a:solidFill>
            </a:rPr>
            <a:t>utrzymania dostępności cenowej infrastruktury energetycznej </a:t>
          </a:r>
          <a:r>
            <a:rPr lang="pl-PL" sz="2000" kern="1200" dirty="0" smtClean="0">
              <a:solidFill>
                <a:schemeClr val="tx1"/>
              </a:solidFill>
            </a:rPr>
            <a:t>dla uczestników rynku =&gt; od zapotrzebowania na usługę dostępu do tej infrastruktury są uzależnione stawki opłat za tę usługę;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269356" y="2411806"/>
        <a:ext cx="8794241" cy="769429"/>
      </dsp:txXfrm>
    </dsp:sp>
    <dsp:sp modelId="{AF2975AD-6F5C-4F7E-87C6-41103DBD2059}">
      <dsp:nvSpPr>
        <dsp:cNvPr id="0" name=""/>
        <dsp:cNvSpPr/>
      </dsp:nvSpPr>
      <dsp:spPr>
        <a:xfrm>
          <a:off x="245418" y="3353460"/>
          <a:ext cx="8842117" cy="2830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tx1"/>
              </a:solidFill>
            </a:rPr>
            <a:t>ochrony odbiorców przed nieuzasadnionym wzrostem cen i stawek opłat;</a:t>
          </a:r>
          <a:endParaRPr lang="pl-PL" sz="2000" b="0" kern="1200" dirty="0">
            <a:solidFill>
              <a:schemeClr val="tx1"/>
            </a:solidFill>
          </a:endParaRPr>
        </a:p>
      </dsp:txBody>
      <dsp:txXfrm>
        <a:off x="253710" y="3361752"/>
        <a:ext cx="8825533" cy="266515"/>
      </dsp:txXfrm>
    </dsp:sp>
    <dsp:sp modelId="{D61A490F-B6A8-4ABE-BEE0-393D7FDF0AF9}">
      <dsp:nvSpPr>
        <dsp:cNvPr id="0" name=""/>
        <dsp:cNvSpPr/>
      </dsp:nvSpPr>
      <dsp:spPr>
        <a:xfrm>
          <a:off x="195753" y="3805157"/>
          <a:ext cx="8842117" cy="5068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tx1"/>
              </a:solidFill>
            </a:rPr>
            <a:t>realizacji strategicznych celów w zakresie bezpieczeństwa energetycznego Polski poprzez dywersyfikację źródeł i kierunków dostaw gazu.</a:t>
          </a:r>
          <a:endParaRPr lang="pl-PL" sz="2000" b="0" kern="1200" dirty="0">
            <a:solidFill>
              <a:schemeClr val="tx1"/>
            </a:solidFill>
          </a:endParaRPr>
        </a:p>
      </dsp:txBody>
      <dsp:txXfrm>
        <a:off x="210599" y="3820003"/>
        <a:ext cx="8812425" cy="477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F0803-4D67-4687-884C-AADAA664259F}">
      <dsp:nvSpPr>
        <dsp:cNvPr id="0" name=""/>
        <dsp:cNvSpPr/>
      </dsp:nvSpPr>
      <dsp:spPr>
        <a:xfrm>
          <a:off x="122254" y="53226"/>
          <a:ext cx="7295512" cy="6515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8F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Kumulacja w krótkim okresie projektów dywersyfikacyjnych angażujących znaczące środki finansowe.</a:t>
          </a:r>
          <a:endParaRPr lang="pl-PL" sz="1600" kern="1200" dirty="0"/>
        </a:p>
      </dsp:txBody>
      <dsp:txXfrm>
        <a:off x="141337" y="72309"/>
        <a:ext cx="5802424" cy="613362"/>
      </dsp:txXfrm>
    </dsp:sp>
    <dsp:sp modelId="{ED8BD48F-8283-4492-A2B5-032CBAB3CDF6}">
      <dsp:nvSpPr>
        <dsp:cNvPr id="0" name=""/>
        <dsp:cNvSpPr/>
      </dsp:nvSpPr>
      <dsp:spPr>
        <a:xfrm>
          <a:off x="911920" y="821376"/>
          <a:ext cx="7295512" cy="447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8F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Wysokie stawki opłat za dostęp do nowej infrastruktury. </a:t>
          </a:r>
          <a:endParaRPr lang="pl-PL" sz="1600" kern="1200" dirty="0"/>
        </a:p>
      </dsp:txBody>
      <dsp:txXfrm>
        <a:off x="925016" y="834472"/>
        <a:ext cx="5802484" cy="420949"/>
      </dsp:txXfrm>
    </dsp:sp>
    <dsp:sp modelId="{2908C713-EA06-4857-982A-DCF423190141}">
      <dsp:nvSpPr>
        <dsp:cNvPr id="0" name=""/>
        <dsp:cNvSpPr/>
      </dsp:nvSpPr>
      <dsp:spPr>
        <a:xfrm>
          <a:off x="1261740" y="1403526"/>
          <a:ext cx="7295512" cy="2560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8F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l-PL" sz="1800" kern="1200" dirty="0" smtClean="0"/>
            <a:t>Potencjalne skutki: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l-PL" sz="1800" kern="1200" dirty="0" smtClean="0"/>
            <a:t>niewielki popyt na usługi świadczone przy użyciu nowej infrastruktury;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l-PL" sz="1800" b="0" kern="1200" dirty="0" smtClean="0"/>
            <a:t>niewielka skala lub brak wykorzystania nowej infrastruktury (problem tzw. „majątku osieroconego”, wykorzystywanego w mniejszym stopniu niż zakładano);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generalnie mniejsze zainteresowanie gazem ziemnym jako nośnikiem energii, z uwagi na wysokie koszty dostępu do infrastruktury energetycznej służącej do transportu gazu.</a:t>
          </a:r>
          <a:endParaRPr lang="pl-PL" sz="1800" b="1" kern="1200" dirty="0"/>
        </a:p>
      </dsp:txBody>
      <dsp:txXfrm>
        <a:off x="1336730" y="1478516"/>
        <a:ext cx="5687816" cy="2410365"/>
      </dsp:txXfrm>
    </dsp:sp>
    <dsp:sp modelId="{2734C104-C1E7-4153-A36B-35649E0D9740}">
      <dsp:nvSpPr>
        <dsp:cNvPr id="0" name=""/>
        <dsp:cNvSpPr/>
      </dsp:nvSpPr>
      <dsp:spPr>
        <a:xfrm>
          <a:off x="1290740" y="4096551"/>
          <a:ext cx="7364162" cy="19192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912813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l-PL" sz="1800" b="1" kern="1200" dirty="0" smtClean="0"/>
            <a:t>W konsekwencji, potencjał budowania bezpieczeństwa energetycznego poprzez dywersyfikację źródeł i kierunków dostaw gazu za pomocą nowej infrastruktury energetycznej może nie zostać w pełni wykorzystany. Możliwości efektywnego finansowania projektów dywersyfikacyjnych przez taryfy, w sytuacji ich dużego nagromadzenia w krótkim okresie, są zatem ograniczone</a:t>
          </a:r>
          <a:r>
            <a:rPr lang="pl-PL" sz="2000" b="1" kern="1200" dirty="0" smtClean="0"/>
            <a:t>.</a:t>
          </a:r>
          <a:endParaRPr lang="pl-PL" sz="2000" b="1" kern="1200" dirty="0"/>
        </a:p>
      </dsp:txBody>
      <dsp:txXfrm>
        <a:off x="1346954" y="4152765"/>
        <a:ext cx="5771096" cy="1806856"/>
      </dsp:txXfrm>
    </dsp:sp>
    <dsp:sp modelId="{A3A6BDFD-AFD6-4EFC-881C-4E4344541677}">
      <dsp:nvSpPr>
        <dsp:cNvPr id="0" name=""/>
        <dsp:cNvSpPr/>
      </dsp:nvSpPr>
      <dsp:spPr>
        <a:xfrm>
          <a:off x="6167508" y="326724"/>
          <a:ext cx="855836" cy="85583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3A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6360071" y="326724"/>
        <a:ext cx="470710" cy="644017"/>
      </dsp:txXfrm>
    </dsp:sp>
    <dsp:sp modelId="{63CB2ACA-6C5F-404B-9572-C1FEAED93390}">
      <dsp:nvSpPr>
        <dsp:cNvPr id="0" name=""/>
        <dsp:cNvSpPr/>
      </dsp:nvSpPr>
      <dsp:spPr>
        <a:xfrm>
          <a:off x="7288115" y="952659"/>
          <a:ext cx="855836" cy="85583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3A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7480678" y="952659"/>
        <a:ext cx="470710" cy="644017"/>
      </dsp:txXfrm>
    </dsp:sp>
    <dsp:sp modelId="{9D47DF70-1086-4A21-9490-628CB04AA69E}">
      <dsp:nvSpPr>
        <dsp:cNvPr id="0" name=""/>
        <dsp:cNvSpPr/>
      </dsp:nvSpPr>
      <dsp:spPr>
        <a:xfrm>
          <a:off x="7369518" y="3625941"/>
          <a:ext cx="855836" cy="85583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3A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>
        <a:off x="7562081" y="3625941"/>
        <a:ext cx="470710" cy="644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5AA54-D6D4-4E4F-9A68-2C8C9D1832A7}">
      <dsp:nvSpPr>
        <dsp:cNvPr id="0" name=""/>
        <dsp:cNvSpPr/>
      </dsp:nvSpPr>
      <dsp:spPr>
        <a:xfrm>
          <a:off x="0" y="867117"/>
          <a:ext cx="9024258" cy="1693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Status PWZ – możliwość skorzystania m.in. z następujących instrumentów wsparcia </a:t>
          </a:r>
          <a:endParaRPr lang="pl-PL" sz="1800" b="1" kern="1200" dirty="0"/>
        </a:p>
      </dsp:txBody>
      <dsp:txXfrm>
        <a:off x="0" y="867117"/>
        <a:ext cx="9024258" cy="914667"/>
      </dsp:txXfrm>
    </dsp:sp>
    <dsp:sp modelId="{EA0409BC-DA87-473E-A662-87AB137265EC}">
      <dsp:nvSpPr>
        <dsp:cNvPr id="0" name=""/>
        <dsp:cNvSpPr/>
      </dsp:nvSpPr>
      <dsp:spPr>
        <a:xfrm>
          <a:off x="3" y="1779392"/>
          <a:ext cx="1721120" cy="91492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„</a:t>
          </a:r>
          <a:r>
            <a:rPr lang="pl-PL" sz="1400" b="1" kern="1200" dirty="0" smtClean="0"/>
            <a:t>Łącząc Europę</a:t>
          </a:r>
          <a:r>
            <a:rPr lang="pl-PL" sz="1400" kern="1200" dirty="0" smtClean="0"/>
            <a:t>”</a:t>
          </a:r>
          <a:endParaRPr lang="pl-PL" sz="1400" kern="1200" dirty="0"/>
        </a:p>
      </dsp:txBody>
      <dsp:txXfrm>
        <a:off x="3" y="1779392"/>
        <a:ext cx="1721120" cy="914926"/>
      </dsp:txXfrm>
    </dsp:sp>
    <dsp:sp modelId="{AB676E1C-2C17-4AA6-959B-8B928C292D6E}">
      <dsp:nvSpPr>
        <dsp:cNvPr id="0" name=""/>
        <dsp:cNvSpPr/>
      </dsp:nvSpPr>
      <dsp:spPr>
        <a:xfrm>
          <a:off x="1694327" y="1775368"/>
          <a:ext cx="2122449" cy="92178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POIIŚ 2014-2020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(</a:t>
          </a:r>
          <a:r>
            <a:rPr lang="pl-PL" sz="1400" i="1" kern="1200" dirty="0" smtClean="0"/>
            <a:t>Project </a:t>
          </a:r>
          <a:r>
            <a:rPr lang="pl-PL" sz="1400" i="1" kern="1200" dirty="0" err="1" smtClean="0"/>
            <a:t>pipeline</a:t>
          </a:r>
          <a:r>
            <a:rPr lang="pl-PL" sz="1400" kern="1200" dirty="0" smtClean="0"/>
            <a:t>)</a:t>
          </a:r>
          <a:endParaRPr lang="pl-PL" sz="1400" b="1" kern="1200" dirty="0"/>
        </a:p>
      </dsp:txBody>
      <dsp:txXfrm>
        <a:off x="1694327" y="1775368"/>
        <a:ext cx="2122449" cy="921782"/>
      </dsp:txXfrm>
    </dsp:sp>
    <dsp:sp modelId="{AA5F9E58-CE07-4524-909B-364F094F0056}">
      <dsp:nvSpPr>
        <dsp:cNvPr id="0" name=""/>
        <dsp:cNvSpPr/>
      </dsp:nvSpPr>
      <dsp:spPr>
        <a:xfrm>
          <a:off x="3843573" y="1779997"/>
          <a:ext cx="2029636" cy="91371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Decyzja </a:t>
          </a:r>
          <a:r>
            <a:rPr lang="pl-PL" sz="1400" b="1" kern="1200" dirty="0" err="1" smtClean="0"/>
            <a:t>ws</a:t>
          </a:r>
          <a:r>
            <a:rPr lang="pl-PL" sz="1400" b="1" kern="1200" dirty="0" smtClean="0"/>
            <a:t>. transgranicznej alokacji kosztów (CBCA)</a:t>
          </a:r>
          <a:endParaRPr lang="pl-PL" sz="1400" b="1" kern="1200" dirty="0"/>
        </a:p>
      </dsp:txBody>
      <dsp:txXfrm>
        <a:off x="3843573" y="1779997"/>
        <a:ext cx="2029636" cy="913714"/>
      </dsp:txXfrm>
    </dsp:sp>
    <dsp:sp modelId="{7CAF94B7-6A35-4CF4-A8E1-C39CDE3FE4DB}">
      <dsp:nvSpPr>
        <dsp:cNvPr id="0" name=""/>
        <dsp:cNvSpPr/>
      </dsp:nvSpPr>
      <dsp:spPr>
        <a:xfrm>
          <a:off x="5873214" y="1779997"/>
          <a:ext cx="3151043" cy="90494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System zachęt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(możliwe pewne odstępstwa od praktyki regulacyjnej np. wyższy zwrot z zaangażowanego kapitału)</a:t>
          </a:r>
          <a:endParaRPr lang="pl-PL" sz="1400" b="1" kern="1200" dirty="0"/>
        </a:p>
      </dsp:txBody>
      <dsp:txXfrm>
        <a:off x="5873214" y="1779997"/>
        <a:ext cx="3151043" cy="904945"/>
      </dsp:txXfrm>
    </dsp:sp>
    <dsp:sp modelId="{334CC912-ED41-4DFC-83FA-6146455DDA97}">
      <dsp:nvSpPr>
        <dsp:cNvPr id="0" name=""/>
        <dsp:cNvSpPr/>
      </dsp:nvSpPr>
      <dsp:spPr>
        <a:xfrm rot="10800000">
          <a:off x="0" y="1191"/>
          <a:ext cx="9024258" cy="1026886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Część z projektów dywersyfikacyjnych realizowanych przez </a:t>
          </a:r>
          <a:r>
            <a:rPr lang="pl-PL" sz="1600" kern="1200" smtClean="0"/>
            <a:t>OSP została </a:t>
          </a:r>
          <a:r>
            <a:rPr lang="pl-PL" sz="1600" kern="1200" dirty="0" smtClean="0"/>
            <a:t>wpisana na </a:t>
          </a:r>
          <a:r>
            <a:rPr lang="pl-PL" sz="1600" b="1" u="sng" kern="1200" dirty="0" smtClean="0"/>
            <a:t>unijną listę projektów będących przedmiotem wspólnego zainteresowania </a:t>
          </a:r>
          <a:r>
            <a:rPr lang="pl-PL" sz="1600" kern="1200" dirty="0" smtClean="0"/>
            <a:t>(dalej: </a:t>
          </a:r>
          <a:r>
            <a:rPr lang="pl-PL" sz="1600" b="1" kern="1200" dirty="0" smtClean="0"/>
            <a:t>PWZ</a:t>
          </a:r>
          <a:r>
            <a:rPr lang="pl-PL" sz="1600" kern="1200" dirty="0" smtClean="0"/>
            <a:t>) w trybie </a:t>
          </a:r>
          <a:r>
            <a:rPr lang="pl-PL" sz="1600" b="1" kern="1200" dirty="0" smtClean="0"/>
            <a:t>Rozporządzenia 347/2013 </a:t>
          </a:r>
          <a:r>
            <a:rPr lang="pl-PL" sz="1600" b="0" kern="1200" dirty="0" err="1" smtClean="0"/>
            <a:t>ws</a:t>
          </a:r>
          <a:r>
            <a:rPr lang="pl-PL" sz="1600" b="0" kern="1200" dirty="0" smtClean="0"/>
            <a:t>. wytycznych dotyczących transeuropejskiej infrastruktury energetycznej.</a:t>
          </a:r>
          <a:endParaRPr lang="pl-PL" sz="1600" b="0" kern="1200" dirty="0"/>
        </a:p>
      </dsp:txBody>
      <dsp:txXfrm rot="10800000">
        <a:off x="0" y="1191"/>
        <a:ext cx="9024258" cy="667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4298F-39DA-422B-AAED-68612D87F896}">
      <dsp:nvSpPr>
        <dsp:cNvPr id="0" name=""/>
        <dsp:cNvSpPr/>
      </dsp:nvSpPr>
      <dsp:spPr>
        <a:xfrm>
          <a:off x="0" y="0"/>
          <a:ext cx="9078855" cy="203350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u="none" kern="1200" dirty="0" smtClean="0">
              <a:solidFill>
                <a:schemeClr val="tx1"/>
              </a:solidFill>
            </a:rPr>
            <a:t>KE</a:t>
          </a:r>
          <a:r>
            <a:rPr lang="pl-PL" sz="1800" u="none" kern="1200" dirty="0" smtClean="0"/>
            <a:t>: </a:t>
          </a:r>
          <a:r>
            <a:rPr lang="pl-PL" sz="1800" b="1" u="none" kern="1200" dirty="0" smtClean="0"/>
            <a:t>pomoc służąca pokryciu kosztów operacyjnych,</a:t>
          </a:r>
          <a:r>
            <a:rPr lang="pl-PL" sz="1800" u="none" kern="1200" dirty="0" smtClean="0"/>
            <a:t> które normalnie beneficjent musiałby ponieść przy normalnym zarządzaniu przedsiębiorstwem lub przy prowadzeniu zwyczajnej działalności (np. związanych z eksploatacją i utrzymaniem infrastruktury, wynagrodzeniami pracowników, ubezpieczeniami itp.) </a:t>
          </a:r>
          <a:r>
            <a:rPr lang="pl-PL" sz="1800" b="1" u="none" kern="1200" dirty="0" smtClean="0"/>
            <a:t>nie jest uznawana za zgodną ze wspólnym rynkiem na podstawie art. 107 ust. 3 lit. c) TFUE, natomiast może być dopuszczalna na podstawie art. 106 ust. 2 TFUE jako rekompensata z tytułu usług świadczonych w ogólnym interesie gospodarczym („UOIG”)</a:t>
          </a:r>
          <a:r>
            <a:rPr lang="pl-PL" sz="1800" u="none" kern="1200" dirty="0" smtClean="0"/>
            <a:t>, jeżeli jest ona niezbędna do świadczenia tych usług i nie generuje zakłóceń konkurencji sprzecznych z interesem Unii Europejskiej.</a:t>
          </a:r>
          <a:endParaRPr lang="pl-PL" sz="1800" u="none" kern="1200" dirty="0">
            <a:solidFill>
              <a:schemeClr val="bg1"/>
            </a:solidFill>
          </a:endParaRPr>
        </a:p>
      </dsp:txBody>
      <dsp:txXfrm>
        <a:off x="0" y="0"/>
        <a:ext cx="9078855" cy="2033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87F0E-195F-415E-B6F6-C4D051EEF037}">
      <dsp:nvSpPr>
        <dsp:cNvPr id="0" name=""/>
        <dsp:cNvSpPr/>
      </dsp:nvSpPr>
      <dsp:spPr>
        <a:xfrm>
          <a:off x="492081" y="1"/>
          <a:ext cx="3772930" cy="75929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w części przeznaczonej na pokrycie kosztów budowy terminalu LNG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14320" y="22240"/>
        <a:ext cx="3728452" cy="714820"/>
      </dsp:txXfrm>
    </dsp:sp>
    <dsp:sp modelId="{98DAE10A-F4E6-46F8-8493-FEEDFE2CFE62}">
      <dsp:nvSpPr>
        <dsp:cNvPr id="0" name=""/>
        <dsp:cNvSpPr/>
      </dsp:nvSpPr>
      <dsp:spPr>
        <a:xfrm rot="5485686">
          <a:off x="2223146" y="731955"/>
          <a:ext cx="181670" cy="320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 rot="-5400000">
        <a:off x="2218610" y="801213"/>
        <a:ext cx="192101" cy="127169"/>
      </dsp:txXfrm>
    </dsp:sp>
    <dsp:sp modelId="{727B5311-A5DC-4B45-AEB3-E77775B19B8F}">
      <dsp:nvSpPr>
        <dsp:cNvPr id="0" name=""/>
        <dsp:cNvSpPr/>
      </dsp:nvSpPr>
      <dsp:spPr>
        <a:xfrm>
          <a:off x="492096" y="1037619"/>
          <a:ext cx="3722358" cy="7114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indywidualna pomoc publiczna na infrastrukturę energetyczną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12935" y="1058458"/>
        <a:ext cx="3680680" cy="669809"/>
      </dsp:txXfrm>
    </dsp:sp>
    <dsp:sp modelId="{589737D1-786E-45C6-B429-34F507D8E78D}">
      <dsp:nvSpPr>
        <dsp:cNvPr id="0" name=""/>
        <dsp:cNvSpPr/>
      </dsp:nvSpPr>
      <dsp:spPr>
        <a:xfrm rot="5514906">
          <a:off x="2174336" y="1742682"/>
          <a:ext cx="230618" cy="320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-5400000">
        <a:off x="2194751" y="1787477"/>
        <a:ext cx="192101" cy="161433"/>
      </dsp:txXfrm>
    </dsp:sp>
    <dsp:sp modelId="{E635A587-3E64-4F09-B05F-C48BE14A0AC4}">
      <dsp:nvSpPr>
        <dsp:cNvPr id="0" name=""/>
        <dsp:cNvSpPr/>
      </dsp:nvSpPr>
      <dsp:spPr>
        <a:xfrm>
          <a:off x="492096" y="2056426"/>
          <a:ext cx="3654226" cy="7114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zgodna z rynkiem UE na podstawie art. 107 ust. 3 pkt c TFUE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512935" y="2077265"/>
        <a:ext cx="3612548" cy="6698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87F0E-195F-415E-B6F6-C4D051EEF037}">
      <dsp:nvSpPr>
        <dsp:cNvPr id="0" name=""/>
        <dsp:cNvSpPr/>
      </dsp:nvSpPr>
      <dsp:spPr>
        <a:xfrm>
          <a:off x="240244" y="2"/>
          <a:ext cx="3791477" cy="7640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</a:rPr>
            <a:t>w części przeznaczonej na pokrycie kosztów operacyjnych terminalu LNG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62622" y="22380"/>
        <a:ext cx="3746721" cy="719282"/>
      </dsp:txXfrm>
    </dsp:sp>
    <dsp:sp modelId="{98DAE10A-F4E6-46F8-8493-FEEDFE2CFE62}">
      <dsp:nvSpPr>
        <dsp:cNvPr id="0" name=""/>
        <dsp:cNvSpPr/>
      </dsp:nvSpPr>
      <dsp:spPr>
        <a:xfrm rot="5404994">
          <a:off x="2006725" y="790060"/>
          <a:ext cx="256907" cy="290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 rot="-5400000">
        <a:off x="2048083" y="806859"/>
        <a:ext cx="174302" cy="179835"/>
      </dsp:txXfrm>
    </dsp:sp>
    <dsp:sp modelId="{727B5311-A5DC-4B45-AEB3-E77775B19B8F}">
      <dsp:nvSpPr>
        <dsp:cNvPr id="0" name=""/>
        <dsp:cNvSpPr/>
      </dsp:nvSpPr>
      <dsp:spPr>
        <a:xfrm>
          <a:off x="248223" y="1106583"/>
          <a:ext cx="3772369" cy="7196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rekompensata z tytułu usług świadczonych w ogólnym interesie gospodarczym (UOIG)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69302" y="1127662"/>
        <a:ext cx="3730211" cy="677517"/>
      </dsp:txXfrm>
    </dsp:sp>
    <dsp:sp modelId="{589737D1-786E-45C6-B429-34F507D8E78D}">
      <dsp:nvSpPr>
        <dsp:cNvPr id="0" name=""/>
        <dsp:cNvSpPr/>
      </dsp:nvSpPr>
      <dsp:spPr>
        <a:xfrm rot="5433183">
          <a:off x="2014260" y="1834588"/>
          <a:ext cx="230382" cy="2905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 rot="-5400000">
        <a:off x="2042634" y="1864650"/>
        <a:ext cx="174302" cy="161267"/>
      </dsp:txXfrm>
    </dsp:sp>
    <dsp:sp modelId="{E635A587-3E64-4F09-B05F-C48BE14A0AC4}">
      <dsp:nvSpPr>
        <dsp:cNvPr id="0" name=""/>
        <dsp:cNvSpPr/>
      </dsp:nvSpPr>
      <dsp:spPr>
        <a:xfrm>
          <a:off x="229114" y="2133421"/>
          <a:ext cx="3791477" cy="6455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dopuszczalna na podstawie art. 106 ust. 2 TFUE</a:t>
          </a:r>
          <a:endParaRPr lang="pl-PL" sz="1800" b="1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48022" y="2152329"/>
        <a:ext cx="3753661" cy="6077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83734-DC15-4782-BB4E-7934A0F46928}">
      <dsp:nvSpPr>
        <dsp:cNvPr id="0" name=""/>
        <dsp:cNvSpPr/>
      </dsp:nvSpPr>
      <dsp:spPr>
        <a:xfrm>
          <a:off x="0" y="3925577"/>
          <a:ext cx="9137647" cy="1080222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tx1"/>
              </a:solidFill>
            </a:rPr>
            <a:t>W przypadku, gdy powierzenie świadczenia UOIG nie dokonuje się zgodnie z konkurencyjną procedurą udzielania zamówień publicznych, poziom rekompensaty należy określić na podstawie analizy kosztów świadczenia UOIG, jakie poniosłoby typowe, dobrze zarządzane przedsiębiorstwo dysponujące odpowiednimi środkami.</a:t>
          </a:r>
          <a:endParaRPr lang="pl-PL" sz="2000" b="0" kern="1200" dirty="0">
            <a:solidFill>
              <a:schemeClr val="tx1"/>
            </a:solidFill>
          </a:endParaRPr>
        </a:p>
      </dsp:txBody>
      <dsp:txXfrm>
        <a:off x="0" y="3925577"/>
        <a:ext cx="9137647" cy="1080222"/>
      </dsp:txXfrm>
    </dsp:sp>
    <dsp:sp modelId="{E20C02DD-D3DF-42B7-91CF-0945EC2E148A}">
      <dsp:nvSpPr>
        <dsp:cNvPr id="0" name=""/>
        <dsp:cNvSpPr/>
      </dsp:nvSpPr>
      <dsp:spPr>
        <a:xfrm rot="10800000">
          <a:off x="0" y="2563108"/>
          <a:ext cx="9137647" cy="1373042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tx1"/>
              </a:solidFill>
            </a:rPr>
            <a:t>Rekompensata nie może przekraczać kwoty niezbędnej do pokrycia całości lub części kosztów poniesionych w trakcie wywiązywania się ze zobowiązań z tytułu UOIG, przy uwzględnieniu odpowiednich wpływów i rozsądnego zysku.</a:t>
          </a:r>
          <a:endParaRPr lang="pl-PL" sz="2000" b="0" kern="1200" dirty="0">
            <a:solidFill>
              <a:schemeClr val="tx1"/>
            </a:solidFill>
          </a:endParaRPr>
        </a:p>
      </dsp:txBody>
      <dsp:txXfrm rot="10800000">
        <a:off x="0" y="2563108"/>
        <a:ext cx="9137647" cy="892162"/>
      </dsp:txXfrm>
    </dsp:sp>
    <dsp:sp modelId="{9884E10E-7E12-411C-9D15-E667B10F5DB7}">
      <dsp:nvSpPr>
        <dsp:cNvPr id="0" name=""/>
        <dsp:cNvSpPr/>
      </dsp:nvSpPr>
      <dsp:spPr>
        <a:xfrm rot="10800000">
          <a:off x="0" y="1203456"/>
          <a:ext cx="9137647" cy="1373042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tx1"/>
              </a:solidFill>
            </a:rPr>
            <a:t>Parametry, na podstawie których obliczana jest rekompensata, muszą zostać określone z wyprzedzeniem w obiektywny i przejrzysty sposób.</a:t>
          </a:r>
          <a:endParaRPr lang="pl-PL" sz="2000" b="0" kern="1200" dirty="0">
            <a:solidFill>
              <a:schemeClr val="tx1"/>
            </a:solidFill>
          </a:endParaRPr>
        </a:p>
      </dsp:txBody>
      <dsp:txXfrm rot="10800000">
        <a:off x="0" y="1203456"/>
        <a:ext cx="9137647" cy="892162"/>
      </dsp:txXfrm>
    </dsp:sp>
    <dsp:sp modelId="{05767683-678B-459A-9250-DBCBB35B4214}">
      <dsp:nvSpPr>
        <dsp:cNvPr id="0" name=""/>
        <dsp:cNvSpPr/>
      </dsp:nvSpPr>
      <dsp:spPr>
        <a:xfrm rot="10800000">
          <a:off x="0" y="0"/>
          <a:ext cx="9137647" cy="1373042"/>
        </a:xfrm>
        <a:prstGeom prst="upArrowCallou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>
              <a:solidFill>
                <a:schemeClr val="tx1"/>
              </a:solidFill>
            </a:rPr>
            <a:t>Przedsiębiorstwo będące beneficjentem zostanie rzeczywiście obciążone wykonaniem zobowiązań do świadczenia usług publicznych i zobowiązania te zostaną jasno określone.</a:t>
          </a:r>
          <a:endParaRPr lang="pl-PL" sz="2000" b="0" kern="1200" dirty="0">
            <a:solidFill>
              <a:schemeClr val="tx1"/>
            </a:solidFill>
          </a:endParaRPr>
        </a:p>
      </dsp:txBody>
      <dsp:txXfrm rot="10800000">
        <a:off x="0" y="0"/>
        <a:ext cx="9137647" cy="892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3"/>
            <a:ext cx="2950476" cy="497047"/>
          </a:xfrm>
          <a:prstGeom prst="rect">
            <a:avLst/>
          </a:prstGeom>
        </p:spPr>
        <p:txBody>
          <a:bodyPr vert="horz" lIns="97480" tIns="48740" rIns="97480" bIns="48740" rtlCol="0"/>
          <a:lstStyle>
            <a:lvl1pPr algn="l">
              <a:defRPr sz="14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51" y="13"/>
            <a:ext cx="2950476" cy="497047"/>
          </a:xfrm>
          <a:prstGeom prst="rect">
            <a:avLst/>
          </a:prstGeom>
        </p:spPr>
        <p:txBody>
          <a:bodyPr vert="horz" lIns="97480" tIns="48740" rIns="97480" bIns="48740" rtlCol="0"/>
          <a:lstStyle>
            <a:lvl1pPr algn="r">
              <a:defRPr sz="1400"/>
            </a:lvl1pPr>
          </a:lstStyle>
          <a:p>
            <a:fld id="{75A85089-C692-4DEA-AC49-04CF34D4FE14}" type="datetimeFigureOut">
              <a:rPr lang="en-GB" smtClean="0"/>
              <a:pPr/>
              <a:t>30/04/2016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168"/>
            <a:ext cx="2950476" cy="497047"/>
          </a:xfrm>
          <a:prstGeom prst="rect">
            <a:avLst/>
          </a:prstGeom>
        </p:spPr>
        <p:txBody>
          <a:bodyPr vert="horz" lIns="97480" tIns="48740" rIns="97480" bIns="48740" rtlCol="0" anchor="b"/>
          <a:lstStyle>
            <a:lvl1pPr algn="l">
              <a:defRPr sz="14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51" y="9442168"/>
            <a:ext cx="2950476" cy="497047"/>
          </a:xfrm>
          <a:prstGeom prst="rect">
            <a:avLst/>
          </a:prstGeom>
        </p:spPr>
        <p:txBody>
          <a:bodyPr vert="horz" lIns="97480" tIns="48740" rIns="97480" bIns="48740" rtlCol="0" anchor="b"/>
          <a:lstStyle>
            <a:lvl1pPr algn="r">
              <a:defRPr sz="1400"/>
            </a:lvl1pPr>
          </a:lstStyle>
          <a:p>
            <a:fld id="{D3A5C721-4BB5-4DB6-AD65-4BA2A62B05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3"/>
            <a:ext cx="2950476" cy="497047"/>
          </a:xfrm>
          <a:prstGeom prst="rect">
            <a:avLst/>
          </a:prstGeom>
        </p:spPr>
        <p:txBody>
          <a:bodyPr vert="horz" lIns="97480" tIns="48740" rIns="97480" bIns="48740" rtlCol="0"/>
          <a:lstStyle>
            <a:lvl1pPr algn="l">
              <a:defRPr sz="14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51" y="13"/>
            <a:ext cx="2950476" cy="497047"/>
          </a:xfrm>
          <a:prstGeom prst="rect">
            <a:avLst/>
          </a:prstGeom>
        </p:spPr>
        <p:txBody>
          <a:bodyPr vert="horz" lIns="97480" tIns="48740" rIns="97480" bIns="48740" rtlCol="0"/>
          <a:lstStyle>
            <a:lvl1pPr algn="r">
              <a:defRPr sz="1400"/>
            </a:lvl1pPr>
          </a:lstStyle>
          <a:p>
            <a:fld id="{8045EBA9-A28D-4849-BFEA-AA04F6A21B63}" type="datetimeFigureOut">
              <a:rPr lang="en-GB" smtClean="0"/>
              <a:pPr/>
              <a:t>30/04/2016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92738" cy="373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80" tIns="48740" rIns="97480" bIns="4874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5"/>
            <a:ext cx="5447030" cy="4473417"/>
          </a:xfrm>
          <a:prstGeom prst="rect">
            <a:avLst/>
          </a:prstGeom>
        </p:spPr>
        <p:txBody>
          <a:bodyPr vert="horz" lIns="97480" tIns="48740" rIns="97480" bIns="487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68"/>
            <a:ext cx="2950476" cy="497047"/>
          </a:xfrm>
          <a:prstGeom prst="rect">
            <a:avLst/>
          </a:prstGeom>
        </p:spPr>
        <p:txBody>
          <a:bodyPr vert="horz" lIns="97480" tIns="48740" rIns="97480" bIns="48740" rtlCol="0" anchor="b"/>
          <a:lstStyle>
            <a:lvl1pPr algn="l">
              <a:defRPr sz="14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51" y="9442168"/>
            <a:ext cx="2950476" cy="497047"/>
          </a:xfrm>
          <a:prstGeom prst="rect">
            <a:avLst/>
          </a:prstGeom>
        </p:spPr>
        <p:txBody>
          <a:bodyPr vert="horz" lIns="97480" tIns="48740" rIns="97480" bIns="48740" rtlCol="0" anchor="b"/>
          <a:lstStyle>
            <a:lvl1pPr algn="r">
              <a:defRPr sz="1400"/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3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5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0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2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65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98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32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64" algn="l" defTabSz="9140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927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48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62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30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.em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4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4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4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4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7" Type="http://schemas.openxmlformats.org/officeDocument/2006/relationships/image" Target="../media/image4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7" Type="http://schemas.openxmlformats.org/officeDocument/2006/relationships/image" Target="../media/image4.emf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7" Type="http://schemas.openxmlformats.org/officeDocument/2006/relationships/image" Target="../media/image4.emf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7" Type="http://schemas.openxmlformats.org/officeDocument/2006/relationships/image" Target="../media/image4.emf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4.emf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7" Type="http://schemas.openxmlformats.org/officeDocument/2006/relationships/image" Target="../media/image4.emf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86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2091003" y="6415200"/>
            <a:ext cx="5724000" cy="20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ctr" defTabSz="914065" rtl="0" eaLnBrk="1" latinLnBrk="0" hangingPunct="1"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936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144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9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9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026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79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074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90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6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9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627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7891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1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20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67212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1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3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68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7218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5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3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02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87157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4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32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35941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6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848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61540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6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95300" y="6376999"/>
            <a:ext cx="2311400" cy="365125"/>
          </a:xfrm>
          <a:prstGeom prst="rect">
            <a:avLst/>
          </a:prstGeom>
        </p:spPr>
        <p:txBody>
          <a:bodyPr lIns="91408" tIns="45703" rIns="91408" bIns="45703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lIns="91408" tIns="45703" rIns="91408" bIns="45703"/>
          <a:lstStyle/>
          <a:p>
            <a:pPr>
              <a:defRPr/>
            </a:pPr>
            <a:fld id="{A84E73DD-5345-4A2E-9815-8A70C40BDA2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3384553" y="6356361"/>
            <a:ext cx="3136900" cy="365125"/>
          </a:xfrm>
          <a:prstGeom prst="rect">
            <a:avLst/>
          </a:prstGeom>
        </p:spPr>
        <p:txBody>
          <a:bodyPr lIns="91408" tIns="45703" rIns="91408" bIns="45703"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7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3" y="2130432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3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79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442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909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6579" y="1600207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8304" y="1600207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376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3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100" indent="0">
              <a:buNone/>
              <a:defRPr sz="1600" b="1"/>
            </a:lvl4pPr>
            <a:lvl5pPr marL="1828132" indent="0">
              <a:buNone/>
              <a:defRPr sz="1600" b="1"/>
            </a:lvl5pPr>
            <a:lvl6pPr marL="2285165" indent="0">
              <a:buNone/>
              <a:defRPr sz="1600" b="1"/>
            </a:lvl6pPr>
            <a:lvl7pPr marL="2742198" indent="0">
              <a:buNone/>
              <a:defRPr sz="1600" b="1"/>
            </a:lvl7pPr>
            <a:lvl8pPr marL="3199232" indent="0">
              <a:buNone/>
              <a:defRPr sz="1600" b="1"/>
            </a:lvl8pPr>
            <a:lvl9pPr marL="365626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3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100" indent="0">
              <a:buNone/>
              <a:defRPr sz="1600" b="1"/>
            </a:lvl4pPr>
            <a:lvl5pPr marL="1828132" indent="0">
              <a:buNone/>
              <a:defRPr sz="1600" b="1"/>
            </a:lvl5pPr>
            <a:lvl6pPr marL="2285165" indent="0">
              <a:buNone/>
              <a:defRPr sz="1600" b="1"/>
            </a:lvl6pPr>
            <a:lvl7pPr marL="2742198" indent="0">
              <a:buNone/>
              <a:defRPr sz="1600" b="1"/>
            </a:lvl7pPr>
            <a:lvl8pPr marL="3199232" indent="0">
              <a:buNone/>
              <a:defRPr sz="1600" b="1"/>
            </a:lvl8pPr>
            <a:lvl9pPr marL="3656264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454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797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309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6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1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3" indent="0">
              <a:buNone/>
              <a:defRPr sz="1200"/>
            </a:lvl2pPr>
            <a:lvl3pPr marL="914065" indent="0">
              <a:buNone/>
              <a:defRPr sz="1000"/>
            </a:lvl3pPr>
            <a:lvl4pPr marL="1371100" indent="0">
              <a:buNone/>
              <a:defRPr sz="900"/>
            </a:lvl4pPr>
            <a:lvl5pPr marL="1828132" indent="0">
              <a:buNone/>
              <a:defRPr sz="900"/>
            </a:lvl5pPr>
            <a:lvl6pPr marL="2285165" indent="0">
              <a:buNone/>
              <a:defRPr sz="900"/>
            </a:lvl6pPr>
            <a:lvl7pPr marL="2742198" indent="0">
              <a:buNone/>
              <a:defRPr sz="900"/>
            </a:lvl7pPr>
            <a:lvl8pPr marL="3199232" indent="0">
              <a:buNone/>
              <a:defRPr sz="900"/>
            </a:lvl8pPr>
            <a:lvl9pPr marL="3656264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372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3" indent="0">
              <a:buNone/>
              <a:defRPr sz="2800"/>
            </a:lvl2pPr>
            <a:lvl3pPr marL="914065" indent="0">
              <a:buNone/>
              <a:defRPr sz="2400"/>
            </a:lvl3pPr>
            <a:lvl4pPr marL="1371100" indent="0">
              <a:buNone/>
              <a:defRPr sz="2000"/>
            </a:lvl4pPr>
            <a:lvl5pPr marL="1828132" indent="0">
              <a:buNone/>
              <a:defRPr sz="2000"/>
            </a:lvl5pPr>
            <a:lvl6pPr marL="2285165" indent="0">
              <a:buNone/>
              <a:defRPr sz="2000"/>
            </a:lvl6pPr>
            <a:lvl7pPr marL="2742198" indent="0">
              <a:buNone/>
              <a:defRPr sz="2000"/>
            </a:lvl7pPr>
            <a:lvl8pPr marL="3199232" indent="0">
              <a:buNone/>
              <a:defRPr sz="2000"/>
            </a:lvl8pPr>
            <a:lvl9pPr marL="3656264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3" indent="0">
              <a:buNone/>
              <a:defRPr sz="1200"/>
            </a:lvl2pPr>
            <a:lvl3pPr marL="914065" indent="0">
              <a:buNone/>
              <a:defRPr sz="1000"/>
            </a:lvl3pPr>
            <a:lvl4pPr marL="1371100" indent="0">
              <a:buNone/>
              <a:defRPr sz="900"/>
            </a:lvl4pPr>
            <a:lvl5pPr marL="1828132" indent="0">
              <a:buNone/>
              <a:defRPr sz="900"/>
            </a:lvl5pPr>
            <a:lvl6pPr marL="2285165" indent="0">
              <a:buNone/>
              <a:defRPr sz="900"/>
            </a:lvl6pPr>
            <a:lvl7pPr marL="2742198" indent="0">
              <a:buNone/>
              <a:defRPr sz="900"/>
            </a:lvl7pPr>
            <a:lvl8pPr marL="3199232" indent="0">
              <a:buNone/>
              <a:defRPr sz="900"/>
            </a:lvl8pPr>
            <a:lvl9pPr marL="3656264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7659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222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166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10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3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0529984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803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9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0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2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053341" y="5748934"/>
            <a:ext cx="88834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 userDrawn="1"/>
        </p:nvGrpSpPr>
        <p:grpSpPr>
          <a:xfrm>
            <a:off x="0" y="2091236"/>
            <a:ext cx="9906000" cy="4015385"/>
            <a:chOff x="0" y="2403072"/>
            <a:chExt cx="9144000" cy="3347943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008"/>
              <a:endParaRPr lang="en-GB" sz="16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8822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412579"/>
              </p:ext>
            </p:extLst>
          </p:nvPr>
        </p:nvGraphicFramePr>
        <p:xfrm>
          <a:off x="1332" y="1592"/>
          <a:ext cx="13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2" y="1592"/>
                        <a:ext cx="132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79" y="274638"/>
            <a:ext cx="9130356" cy="860400"/>
          </a:xfrm>
        </p:spPr>
        <p:txBody>
          <a:bodyPr/>
          <a:lstStyle>
            <a:lvl1pPr>
              <a:defRPr sz="2100" spc="-26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91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95303" y="201173"/>
            <a:ext cx="8915400" cy="8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419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804103" y="6415204"/>
            <a:ext cx="3720600" cy="201600"/>
          </a:xfrm>
          <a:prstGeom prst="rect">
            <a:avLst/>
          </a:prstGeom>
        </p:spPr>
        <p:txBody>
          <a:bodyPr lIns="87422" tIns="43712" rIns="87422" bIns="43712"/>
          <a:lstStyle/>
          <a:p>
            <a:pPr defTabSz="87423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95303" y="1040408"/>
            <a:ext cx="89154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7422" tIns="43712" rIns="87422" bIns="43712" numCol="1" anchor="t" anchorCtr="0" compatLnSpc="1">
            <a:prstTxWarp prst="textNoShape">
              <a:avLst/>
            </a:prstTxWarp>
          </a:bodyPr>
          <a:lstStyle/>
          <a:p>
            <a:pPr defTabSz="874230"/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5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4808405"/>
              </p:ext>
            </p:ext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2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803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4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6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7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053341" y="5748934"/>
            <a:ext cx="88834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 userDrawn="1"/>
        </p:nvGrpSpPr>
        <p:grpSpPr>
          <a:xfrm>
            <a:off x="0" y="2091236"/>
            <a:ext cx="9906000" cy="4015385"/>
            <a:chOff x="0" y="2403072"/>
            <a:chExt cx="9144000" cy="3347943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081"/>
              <a:endParaRPr lang="en-GB" sz="16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0728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7266557"/>
              </p:ext>
            </p:extLst>
          </p:nvPr>
        </p:nvGraphicFramePr>
        <p:xfrm>
          <a:off x="1331" y="1592"/>
          <a:ext cx="13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" y="1592"/>
                        <a:ext cx="132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79" y="274638"/>
            <a:ext cx="9130356" cy="860400"/>
          </a:xfrm>
        </p:spPr>
        <p:txBody>
          <a:bodyPr/>
          <a:lstStyle>
            <a:lvl1pPr>
              <a:defRPr sz="2100" spc="-26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59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95303" y="201173"/>
            <a:ext cx="8915400" cy="8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422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804103" y="6415204"/>
            <a:ext cx="3720600" cy="201600"/>
          </a:xfrm>
          <a:prstGeom prst="rect">
            <a:avLst/>
          </a:prstGeom>
        </p:spPr>
        <p:txBody>
          <a:bodyPr lIns="87430" tIns="43716" rIns="87430" bIns="43716"/>
          <a:lstStyle/>
          <a:p>
            <a:pPr defTabSz="87431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95303" y="1040407"/>
            <a:ext cx="89154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7430" tIns="43716" rIns="87430" bIns="43716" numCol="1" anchor="t" anchorCtr="0" compatLnSpc="1">
            <a:prstTxWarp prst="textNoShape">
              <a:avLst/>
            </a:prstTxWarp>
          </a:bodyPr>
          <a:lstStyle/>
          <a:p>
            <a:pPr defTabSz="874310"/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0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534199"/>
              </p:ext>
            </p:extLst>
          </p:nvPr>
        </p:nvGraphicFramePr>
        <p:xfrm>
          <a:off x="1591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80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1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053340" y="5748934"/>
            <a:ext cx="888341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 userDrawn="1"/>
        </p:nvGrpSpPr>
        <p:grpSpPr>
          <a:xfrm>
            <a:off x="0" y="2091236"/>
            <a:ext cx="9906000" cy="4015385"/>
            <a:chOff x="0" y="2403072"/>
            <a:chExt cx="9144000" cy="3347943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300"/>
              <a:endParaRPr lang="en-GB" sz="16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8320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1437660"/>
              </p:ext>
            </p:extLst>
          </p:nvPr>
        </p:nvGraphicFramePr>
        <p:xfrm>
          <a:off x="1329" y="1592"/>
          <a:ext cx="132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9" y="1592"/>
                        <a:ext cx="132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79" y="274638"/>
            <a:ext cx="9130356" cy="860400"/>
          </a:xfrm>
        </p:spPr>
        <p:txBody>
          <a:bodyPr/>
          <a:lstStyle>
            <a:lvl1pPr>
              <a:defRPr sz="2100" spc="-26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00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2091003" y="6415200"/>
            <a:ext cx="5724000" cy="20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ctr" defTabSz="914065" rtl="0" eaLnBrk="1" latinLnBrk="0" hangingPunct="1"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298" y="6379819"/>
            <a:ext cx="372895" cy="43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95301" y="201169"/>
            <a:ext cx="8915400" cy="8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431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2804101" y="6415204"/>
            <a:ext cx="3720600" cy="201600"/>
          </a:xfrm>
          <a:prstGeom prst="rect">
            <a:avLst/>
          </a:prstGeom>
        </p:spPr>
        <p:txBody>
          <a:bodyPr lIns="87454" tIns="43728" rIns="87454" bIns="43728"/>
          <a:lstStyle/>
          <a:p>
            <a:pPr defTabSz="874548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95301" y="1040407"/>
            <a:ext cx="89154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87454" tIns="43728" rIns="87454" bIns="43728" numCol="1" anchor="t" anchorCtr="0" compatLnSpc="1">
            <a:prstTxWarp prst="textNoShape">
              <a:avLst/>
            </a:prstTxWarp>
          </a:bodyPr>
          <a:lstStyle/>
          <a:p>
            <a:pPr defTabSz="874548"/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7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00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589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50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384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0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15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09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660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6011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801" y="2178008"/>
            <a:ext cx="4379700" cy="3994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95302" y="10440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95300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8801" y="1490400"/>
            <a:ext cx="43797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2091003" y="6415200"/>
            <a:ext cx="5724000" cy="20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ctr" defTabSz="914065" rtl="0" eaLnBrk="1" latinLnBrk="0" hangingPunct="1"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421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7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4" name="think-cell Slide" r:id="rId4" imgW="476" imgH="476" progId="TCLayout.ActiveDocument.1">
                  <p:embed/>
                </p:oleObj>
              </mc:Choice>
              <mc:Fallback>
                <p:oleObj name="think-cell Slide" r:id="rId4" imgW="476" imgH="476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2462689" y="5748934"/>
            <a:ext cx="1065440" cy="7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73" y="757504"/>
            <a:ext cx="59475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73" y="1753200"/>
            <a:ext cx="59475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2403076"/>
            <a:ext cx="9906000" cy="3347943"/>
            <a:chOff x="0" y="2403072"/>
            <a:chExt cx="9144000" cy="3347943"/>
          </a:xfrm>
        </p:grpSpPr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2279115" y="2403072"/>
              <a:ext cx="6864885" cy="249308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408610"/>
              <a:ext cx="2289301" cy="134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95302" y="967800"/>
            <a:ext cx="89677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95302" y="6242400"/>
            <a:ext cx="8967788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08" tIns="45703" rIns="91408" bIns="4570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2091003" y="6415200"/>
            <a:ext cx="5724000" cy="20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ctr" defTabSz="914065" rtl="0" eaLnBrk="1" latinLnBrk="0" hangingPunct="1"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298" y="6379819"/>
            <a:ext cx="372895" cy="43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17.xml"/><Relationship Id="rId5" Type="http://schemas.openxmlformats.org/officeDocument/2006/relationships/vmlDrawing" Target="../drawings/vmlDrawing16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ags" Target="../tags/tag19.xml"/><Relationship Id="rId5" Type="http://schemas.openxmlformats.org/officeDocument/2006/relationships/vmlDrawing" Target="../drawings/vmlDrawing18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ags" Target="../tags/tag21.xml"/><Relationship Id="rId5" Type="http://schemas.openxmlformats.org/officeDocument/2006/relationships/vmlDrawing" Target="../drawings/vmlDrawing20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Layout" Target="../slideLayouts/slideLayout37.xml"/><Relationship Id="rId7" Type="http://schemas.openxmlformats.org/officeDocument/2006/relationships/tags" Target="../tags/tag2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vmlDrawing" Target="../drawings/vmlDrawing22.v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ags" Target="../tags/tag25.xml"/><Relationship Id="rId5" Type="http://schemas.openxmlformats.org/officeDocument/2006/relationships/vmlDrawing" Target="../drawings/vmlDrawing24.v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7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ags" Target="../tags/tag28.xml"/><Relationship Id="rId5" Type="http://schemas.openxmlformats.org/officeDocument/2006/relationships/vmlDrawing" Target="../drawings/vmlDrawing27.vml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0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ags" Target="../tags/tag31.xml"/><Relationship Id="rId5" Type="http://schemas.openxmlformats.org/officeDocument/2006/relationships/vmlDrawing" Target="../drawings/vmlDrawing30.v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ags" Target="../tags/tag7.xml"/><Relationship Id="rId5" Type="http://schemas.openxmlformats.org/officeDocument/2006/relationships/vmlDrawing" Target="../drawings/vmlDrawing6.v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9.xml"/><Relationship Id="rId5" Type="http://schemas.openxmlformats.org/officeDocument/2006/relationships/vmlDrawing" Target="../drawings/vmlDrawing8.v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ags" Target="../tags/tag11.xml"/><Relationship Id="rId5" Type="http://schemas.openxmlformats.org/officeDocument/2006/relationships/vmlDrawing" Target="../drawings/vmlDrawing10.v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ags" Target="../tags/tag13.xml"/><Relationship Id="rId5" Type="http://schemas.openxmlformats.org/officeDocument/2006/relationships/vmlDrawing" Target="../drawings/vmlDrawing12.v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15.xml"/><Relationship Id="rId5" Type="http://schemas.openxmlformats.org/officeDocument/2006/relationships/vmlDrawing" Target="../drawings/vmlDrawing14.v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39034094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8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Strona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</a:rPr>
              <a:pPr/>
              <a:t>‹#›</a:t>
            </a:fld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012421264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4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21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28783029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77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11972669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0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8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29268359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2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1143000"/>
          </a:xfrm>
          <a:prstGeom prst="rect">
            <a:avLst/>
          </a:prstGeom>
        </p:spPr>
        <p:txBody>
          <a:bodyPr vert="horz" lIns="91408" tIns="45703" rIns="91408" bIns="45703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3" y="1600207"/>
            <a:ext cx="8915400" cy="4525963"/>
          </a:xfrm>
          <a:prstGeom prst="rect">
            <a:avLst/>
          </a:prstGeom>
        </p:spPr>
        <p:txBody>
          <a:bodyPr vert="horz" lIns="91408" tIns="45703" rIns="91408" bIns="45703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08" tIns="45703" rIns="91408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3" y="6356361"/>
            <a:ext cx="3136900" cy="365125"/>
          </a:xfrm>
          <a:prstGeom prst="rect">
            <a:avLst/>
          </a:prstGeom>
        </p:spPr>
        <p:txBody>
          <a:bodyPr vert="horz" lIns="91408" tIns="45703" rIns="91408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08" tIns="45703" rIns="91408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9301-3832-4BF1-8F26-4EAD3EC820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94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8" r:id="rId13"/>
  </p:sldLayoutIdLst>
  <p:hf hdr="0" dt="0"/>
  <p:txStyles>
    <p:titleStyle>
      <a:lvl1pPr algn="ctr" defTabSz="9140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8" indent="-285646" algn="l" defTabSz="9140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7" algn="l" defTabSz="9140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16" indent="-228517" algn="l" defTabSz="9140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8" indent="-228517" algn="l" defTabSz="9140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4983939"/>
              </p:ext>
            </p:extLst>
          </p:nvPr>
        </p:nvGraphicFramePr>
        <p:xfrm>
          <a:off x="159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79" y="274638"/>
            <a:ext cx="9130356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79" y="1425600"/>
            <a:ext cx="9130356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5175" y="6401406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03008"/>
            <a:r>
              <a:rPr lang="pl-PL" sz="1000" dirty="0" smtClean="0">
                <a:solidFill>
                  <a:srgbClr val="808080"/>
                </a:solidFill>
              </a:rPr>
              <a:t>Strona</a:t>
            </a:r>
            <a:r>
              <a:rPr lang="en-GB" sz="10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000" smtClean="0">
                <a:solidFill>
                  <a:srgbClr val="808080"/>
                </a:solidFill>
              </a:rPr>
              <a:pPr defTabSz="803008"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9233601" y="6402897"/>
            <a:ext cx="281931" cy="195035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8" name="Freeform 7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008"/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008"/>
              <a:endParaRPr lang="en-GB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16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03008" rtl="0" eaLnBrk="1" latinLnBrk="0" hangingPunct="1">
        <a:lnSpc>
          <a:spcPct val="85000"/>
        </a:lnSpc>
        <a:spcBef>
          <a:spcPct val="0"/>
        </a:spcBef>
        <a:buNone/>
        <a:defRPr lang="en-GB" sz="2100" b="1" kern="1200" spc="-26" baseline="0" dirty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01126" indent="-301126" algn="l" defTabSz="80300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623167" indent="-310884" algn="l" defTabSz="80300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946600" indent="-310884" algn="l" defTabSz="80300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258881" indent="-312280" algn="l" defTabSz="80300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1569767" indent="-310884" algn="l" defTabSz="803008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00" kern="1200">
          <a:solidFill>
            <a:srgbClr val="000000"/>
          </a:solidFill>
          <a:latin typeface="+mn-lt"/>
          <a:ea typeface="+mn-ea"/>
          <a:cs typeface="+mn-cs"/>
        </a:defRPr>
      </a:lvl5pPr>
      <a:lvl6pPr marL="2208269" indent="-200753" algn="l" defTabSz="803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9770" indent="-200753" algn="l" defTabSz="803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1277" indent="-200753" algn="l" defTabSz="803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2783" indent="-200753" algn="l" defTabSz="803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503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008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511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014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7517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021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0524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2030" algn="l" defTabSz="803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45389707"/>
              </p:ext>
            </p:extLst>
          </p:nvPr>
        </p:nvGraphicFramePr>
        <p:xfrm>
          <a:off x="1597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3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79" y="274638"/>
            <a:ext cx="9130356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79" y="1425600"/>
            <a:ext cx="9130356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5175" y="6401406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03081"/>
            <a:r>
              <a:rPr lang="pl-PL" sz="1000" dirty="0" smtClean="0">
                <a:solidFill>
                  <a:srgbClr val="808080"/>
                </a:solidFill>
              </a:rPr>
              <a:t>Strona</a:t>
            </a:r>
            <a:r>
              <a:rPr lang="en-GB" sz="10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000" smtClean="0">
                <a:solidFill>
                  <a:srgbClr val="808080"/>
                </a:solidFill>
              </a:rPr>
              <a:pPr defTabSz="803081"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9233601" y="6402896"/>
            <a:ext cx="281931" cy="195035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8" name="Freeform 7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081"/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081"/>
              <a:endParaRPr lang="en-GB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41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03081" rtl="0" eaLnBrk="1" latinLnBrk="0" hangingPunct="1">
        <a:lnSpc>
          <a:spcPct val="85000"/>
        </a:lnSpc>
        <a:spcBef>
          <a:spcPct val="0"/>
        </a:spcBef>
        <a:buNone/>
        <a:defRPr lang="en-GB" sz="2100" b="1" kern="1200" spc="-26" baseline="0" dirty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01154" indent="-301154" algn="l" defTabSz="803081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623224" indent="-310913" algn="l" defTabSz="803081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946687" indent="-310913" algn="l" defTabSz="803081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258996" indent="-312309" algn="l" defTabSz="803081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1569910" indent="-310913" algn="l" defTabSz="803081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00" kern="1200">
          <a:solidFill>
            <a:srgbClr val="000000"/>
          </a:solidFill>
          <a:latin typeface="+mn-lt"/>
          <a:ea typeface="+mn-ea"/>
          <a:cs typeface="+mn-cs"/>
        </a:defRPr>
      </a:lvl5pPr>
      <a:lvl6pPr marL="2208470" indent="-200771" algn="l" defTabSz="8030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009" indent="-200771" algn="l" defTabSz="8030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1552" indent="-200771" algn="l" defTabSz="8030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094" indent="-200771" algn="l" defTabSz="8030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540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081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621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161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7701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241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0780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2323" algn="l" defTabSz="8030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89732261"/>
              </p:ext>
            </p:ext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34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179" y="274638"/>
            <a:ext cx="9130356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179" y="1425600"/>
            <a:ext cx="9130356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5175" y="6401406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803300"/>
            <a:r>
              <a:rPr lang="pl-PL" sz="1000" dirty="0" smtClean="0">
                <a:solidFill>
                  <a:srgbClr val="808080"/>
                </a:solidFill>
              </a:rPr>
              <a:t>Strona</a:t>
            </a:r>
            <a:r>
              <a:rPr lang="en-GB" sz="10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000" smtClean="0">
                <a:solidFill>
                  <a:srgbClr val="808080"/>
                </a:solidFill>
              </a:rPr>
              <a:pPr defTabSz="803300"/>
              <a:t>‹#›</a:t>
            </a:fld>
            <a:endParaRPr lang="en-GB" sz="1000" dirty="0">
              <a:solidFill>
                <a:srgbClr val="808080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 bwMode="gray">
          <a:xfrm>
            <a:off x="9233601" y="6402893"/>
            <a:ext cx="281931" cy="195035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8" name="Freeform 7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300"/>
              <a:endParaRPr lang="en-GB" sz="160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3300"/>
              <a:endParaRPr lang="en-GB" sz="16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0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03300" rtl="0" eaLnBrk="1" latinLnBrk="0" hangingPunct="1">
        <a:lnSpc>
          <a:spcPct val="85000"/>
        </a:lnSpc>
        <a:spcBef>
          <a:spcPct val="0"/>
        </a:spcBef>
        <a:buNone/>
        <a:defRPr lang="en-GB" sz="2100" b="1" kern="1200" spc="-26" baseline="0" dirty="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01238" indent="-301238" algn="l" defTabSz="8033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623395" indent="-311000" algn="l" defTabSz="8033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946947" indent="-311000" algn="l" defTabSz="8033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259341" indent="-312395" algn="l" defTabSz="8033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00" kern="1200">
          <a:solidFill>
            <a:srgbClr val="000000"/>
          </a:solidFill>
          <a:latin typeface="+mn-lt"/>
          <a:ea typeface="+mn-ea"/>
          <a:cs typeface="+mn-cs"/>
        </a:defRPr>
      </a:lvl4pPr>
      <a:lvl5pPr marL="1570341" indent="-311000" algn="l" defTabSz="8033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100" kern="1200">
          <a:solidFill>
            <a:srgbClr val="000000"/>
          </a:solidFill>
          <a:latin typeface="+mn-lt"/>
          <a:ea typeface="+mn-ea"/>
          <a:cs typeface="+mn-cs"/>
        </a:defRPr>
      </a:lvl5pPr>
      <a:lvl6pPr marL="2209076" indent="-200825" algn="l" defTabSz="8033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0726" indent="-200825" algn="l" defTabSz="8033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2377" indent="-200825" algn="l" defTabSz="8033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4027" indent="-200825" algn="l" defTabSz="8033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650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3300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4951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6601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8251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9901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1551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3202" algn="l" defTabSz="8033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F53716F-B2C9-354B-B66C-3B01AB03EFA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12869988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0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8" indent="-285646" algn="l" defTabSz="9140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16" indent="-228517" algn="l" defTabSz="9140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8" indent="-228517" algn="l" defTabSz="9140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4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1003" y="6415200"/>
            <a:ext cx="5724000" cy="20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ctr" defTabSz="914065" rtl="0" eaLnBrk="1" latinLnBrk="0" hangingPunct="1"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100" dirty="0" smtClean="0">
                <a:solidFill>
                  <a:srgbClr val="808080"/>
                </a:solidFill>
              </a:rPr>
              <a:t>Page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4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1003" y="6415200"/>
            <a:ext cx="5724000" cy="20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algn="ctr" defTabSz="914065" rtl="0" eaLnBrk="1" latinLnBrk="0" hangingPunct="1"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80808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05959697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91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54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80301201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0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23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29618432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5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18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45724598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0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99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779779459"/>
              </p:ext>
            </p:extLst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9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3" y="274638"/>
            <a:ext cx="89154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425600"/>
            <a:ext cx="89154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415200"/>
            <a:ext cx="780000" cy="19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pl-PL" sz="1100" dirty="0" smtClean="0">
                <a:solidFill>
                  <a:srgbClr val="808080"/>
                </a:solidFill>
              </a:rPr>
              <a:t>Strona</a:t>
            </a:r>
            <a:r>
              <a:rPr lang="en-GB" sz="1100" dirty="0" smtClean="0">
                <a:solidFill>
                  <a:srgbClr val="808080"/>
                </a:solidFill>
              </a:rPr>
              <a:t> </a:t>
            </a:r>
            <a:fld id="{9AE4D82F-B047-469B-AC52-A46321747EAF}" type="slidenum">
              <a:rPr lang="en-GB" sz="1100" smtClean="0">
                <a:solidFill>
                  <a:srgbClr val="808080"/>
                </a:solidFill>
              </a:rPr>
              <a:pPr/>
              <a:t>‹#›</a:t>
            </a:fld>
            <a:endParaRPr lang="en-GB" sz="1100" dirty="0">
              <a:solidFill>
                <a:srgbClr val="80808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9057094" y="6450024"/>
            <a:ext cx="366315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065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775" indent="-342775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355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520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2989" indent="-355471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6872" indent="-353884" algn="l" defTabSz="914065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3682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15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3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6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.emf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slideLayout" Target="../slideLayouts/slideLayout45.xml"/><Relationship Id="rId21" Type="http://schemas.openxmlformats.org/officeDocument/2006/relationships/diagramColors" Target="../diagrams/colors8.xml"/><Relationship Id="rId7" Type="http://schemas.openxmlformats.org/officeDocument/2006/relationships/image" Target="../media/image8.png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tags" Target="../tags/tag45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6.xml"/><Relationship Id="rId5" Type="http://schemas.openxmlformats.org/officeDocument/2006/relationships/oleObject" Target="../embeddings/oleObject44.bin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notesSlide" Target="../notesSlides/notesSlide12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12" Type="http://schemas.microsoft.com/office/2007/relationships/diagramDrawing" Target="../diagrams/drawing9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9.xml"/><Relationship Id="rId5" Type="http://schemas.openxmlformats.org/officeDocument/2006/relationships/oleObject" Target="../embeddings/oleObject45.bin"/><Relationship Id="rId10" Type="http://schemas.openxmlformats.org/officeDocument/2006/relationships/diagramQuickStyle" Target="../diagrams/quickStyle9.xml"/><Relationship Id="rId4" Type="http://schemas.openxmlformats.org/officeDocument/2006/relationships/notesSlide" Target="../notesSlides/notesSlide13.xml"/><Relationship Id="rId9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mil.iwicki@wawrzynowicz.e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1.xml"/><Relationship Id="rId6" Type="http://schemas.openxmlformats.org/officeDocument/2006/relationships/hyperlink" Target="mailto:kamil.iwicki@gwj.com.p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45.xml"/><Relationship Id="rId7" Type="http://schemas.openxmlformats.org/officeDocument/2006/relationships/diagramData" Target="../diagrams/data1.xml"/><Relationship Id="rId12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35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45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36.bin"/><Relationship Id="rId10" Type="http://schemas.openxmlformats.org/officeDocument/2006/relationships/diagramColors" Target="../diagrams/colors2.xml"/><Relationship Id="rId4" Type="http://schemas.openxmlformats.org/officeDocument/2006/relationships/notesSlide" Target="../notesSlides/notesSlide4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3.xml"/><Relationship Id="rId5" Type="http://schemas.openxmlformats.org/officeDocument/2006/relationships/oleObject" Target="../embeddings/oleObject37.bin"/><Relationship Id="rId10" Type="http://schemas.openxmlformats.org/officeDocument/2006/relationships/diagramQuickStyle" Target="../diagrams/quickStyle3.xml"/><Relationship Id="rId4" Type="http://schemas.openxmlformats.org/officeDocument/2006/relationships/notesSlide" Target="../notesSlides/notesSlide5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8.png"/><Relationship Id="rId12" Type="http://schemas.microsoft.com/office/2007/relationships/diagramDrawing" Target="../diagrams/drawing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4.xml"/><Relationship Id="rId5" Type="http://schemas.openxmlformats.org/officeDocument/2006/relationships/oleObject" Target="../embeddings/oleObject38.bin"/><Relationship Id="rId10" Type="http://schemas.openxmlformats.org/officeDocument/2006/relationships/diagramQuickStyle" Target="../diagrams/quickStyle4.xml"/><Relationship Id="rId4" Type="http://schemas.openxmlformats.org/officeDocument/2006/relationships/notesSlide" Target="../notesSlides/notesSlide6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slideLayout" Target="../slideLayouts/slideLayout45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png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11" Type="http://schemas.microsoft.com/office/2007/relationships/diagramDrawing" Target="../diagrams/drawing5.xml"/><Relationship Id="rId5" Type="http://schemas.openxmlformats.org/officeDocument/2006/relationships/oleObject" Target="../embeddings/oleObject40.bin"/><Relationship Id="rId10" Type="http://schemas.openxmlformats.org/officeDocument/2006/relationships/diagramColors" Target="../diagrams/colors5.xml"/><Relationship Id="rId4" Type="http://schemas.openxmlformats.org/officeDocument/2006/relationships/notesSlide" Target="../notesSlides/notesSlide8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5.xml"/><Relationship Id="rId7" Type="http://schemas.openxmlformats.org/officeDocument/2006/relationships/chart" Target="../charts/chart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406" name="Picture 102" descr="C:\Users\Klaudia.Kaczmarek\Desktop\Obraz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" y="0"/>
            <a:ext cx="9906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4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96" name="think-cell Slide" r:id="rId6" imgW="476" imgH="476" progId="TCLayout.ActiveDocument.1">
                  <p:embed/>
                </p:oleObj>
              </mc:Choice>
              <mc:Fallback>
                <p:oleObj name="think-cell Slide" r:id="rId6" imgW="476" imgH="47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81" y="1551275"/>
            <a:ext cx="5137229" cy="2456597"/>
          </a:xfrm>
        </p:spPr>
        <p:txBody>
          <a:bodyPr>
            <a:normAutofit lnSpcReduction="10000"/>
          </a:bodyPr>
          <a:lstStyle/>
          <a:p>
            <a:r>
              <a:rPr lang="pl-PL" sz="2800" b="1" dirty="0">
                <a:solidFill>
                  <a:srgbClr val="008F9A"/>
                </a:solidFill>
              </a:rPr>
              <a:t>Ramy prawne potencjalnych mechanizmów wsparcia operacyjnego dla projektów dywersyfikacyjnych</a:t>
            </a:r>
            <a:endParaRPr lang="pl-PL" sz="2100" dirty="0" smtClean="0">
              <a:solidFill>
                <a:srgbClr val="008F9A"/>
              </a:solidFill>
            </a:endParaRPr>
          </a:p>
          <a:p>
            <a:endParaRPr lang="pl-PL" sz="2100" dirty="0">
              <a:solidFill>
                <a:schemeClr val="tx1"/>
              </a:solidFill>
            </a:endParaRPr>
          </a:p>
          <a:p>
            <a:r>
              <a:rPr lang="pl-PL" sz="2100" dirty="0" smtClean="0">
                <a:solidFill>
                  <a:schemeClr val="tx1"/>
                </a:solidFill>
              </a:rPr>
              <a:t>Międzyzdroje, maj 2016 r.</a:t>
            </a:r>
            <a:endParaRPr lang="pl-PL" sz="2100" dirty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35428" y="4007872"/>
            <a:ext cx="4147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dirty="0" smtClean="0"/>
              <a:t>Adam </a:t>
            </a:r>
            <a:r>
              <a:rPr lang="pl-PL" sz="2100" dirty="0" err="1"/>
              <a:t>W</a:t>
            </a:r>
            <a:r>
              <a:rPr lang="pl-PL" sz="2100" dirty="0" err="1" smtClean="0"/>
              <a:t>awrzynowicz</a:t>
            </a:r>
            <a:r>
              <a:rPr lang="pl-PL" sz="2100" dirty="0" smtClean="0"/>
              <a:t>, radca prawny</a:t>
            </a:r>
          </a:p>
          <a:p>
            <a:pPr algn="ctr"/>
            <a:r>
              <a:rPr lang="pl-PL" sz="2100" dirty="0" smtClean="0"/>
              <a:t>Tomasz Brzeziński, radca prawny</a:t>
            </a: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3763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6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17"/>
          <p:cNvCxnSpPr/>
          <p:nvPr/>
        </p:nvCxnSpPr>
        <p:spPr>
          <a:xfrm>
            <a:off x="526182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1"/>
          <p:cNvCxnSpPr/>
          <p:nvPr/>
        </p:nvCxnSpPr>
        <p:spPr>
          <a:xfrm>
            <a:off x="524538" y="4592988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9E6C98F3-9CF2-479C-9D7A-55F9EDB38FCC}" type="slidenum">
              <a:rPr lang="pl-PL" sz="1600" smtClean="0"/>
              <a:t>10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pic>
        <p:nvPicPr>
          <p:cNvPr id="16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85504" y="243939"/>
            <a:ext cx="9269159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 smtClean="0">
                <a:solidFill>
                  <a:schemeClr val="bg1"/>
                </a:solidFill>
              </a:rPr>
              <a:t>Mechanizm wsparcia greckiego terminalu LNG </a:t>
            </a:r>
            <a:r>
              <a:rPr lang="pl-PL" sz="2400" b="1" dirty="0" err="1" smtClean="0">
                <a:solidFill>
                  <a:schemeClr val="bg1"/>
                </a:solidFill>
              </a:rPr>
              <a:t>Revithoussa</a:t>
            </a:r>
            <a:endParaRPr lang="pl-PL" sz="2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 smtClean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8" name="Grupa 27"/>
          <p:cNvGrpSpPr/>
          <p:nvPr/>
        </p:nvGrpSpPr>
        <p:grpSpPr>
          <a:xfrm>
            <a:off x="285504" y="1257641"/>
            <a:ext cx="9269160" cy="4855803"/>
            <a:chOff x="4508" y="-197860"/>
            <a:chExt cx="9269160" cy="4855803"/>
          </a:xfrm>
        </p:grpSpPr>
        <p:sp>
          <p:nvSpPr>
            <p:cNvPr id="41" name="Prostokąt zaokrąglony 40"/>
            <p:cNvSpPr/>
            <p:nvPr/>
          </p:nvSpPr>
          <p:spPr>
            <a:xfrm>
              <a:off x="49062" y="-197860"/>
              <a:ext cx="9224606" cy="4855803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42" name="Prostokąt 41"/>
            <p:cNvSpPr/>
            <p:nvPr/>
          </p:nvSpPr>
          <p:spPr>
            <a:xfrm>
              <a:off x="4508" y="-197860"/>
              <a:ext cx="9224606" cy="1559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 smtClean="0">
                  <a:solidFill>
                    <a:schemeClr val="tx1"/>
                  </a:solidFill>
                </a:rPr>
                <a:t>W przypadku greckiego terminalu LNG </a:t>
              </a:r>
              <a:r>
                <a:rPr lang="pl-PL" b="1" kern="1200" dirty="0" err="1" smtClean="0">
                  <a:solidFill>
                    <a:schemeClr val="tx1"/>
                  </a:solidFill>
                </a:rPr>
                <a:t>Revithoussa</a:t>
              </a:r>
              <a:r>
                <a:rPr lang="pl-PL" b="1" kern="1200" dirty="0" smtClean="0">
                  <a:solidFill>
                    <a:schemeClr val="tx1"/>
                  </a:solidFill>
                </a:rPr>
                <a:t>, ze względu na obawy związane ze stopniem jego wykorzystania</a:t>
              </a:r>
              <a:r>
                <a:rPr lang="pl-PL" b="1" dirty="0">
                  <a:solidFill>
                    <a:schemeClr val="tx1"/>
                  </a:solidFill>
                </a:rPr>
                <a:t>, w początkowych latach </a:t>
              </a:r>
              <a:r>
                <a:rPr lang="pl-PL" b="1" dirty="0" smtClean="0">
                  <a:solidFill>
                    <a:schemeClr val="tx1"/>
                  </a:solidFill>
                </a:rPr>
                <a:t>eksploatacji wdrożono </a:t>
              </a:r>
              <a:r>
                <a:rPr lang="pl-PL" b="1" kern="1200" dirty="0" smtClean="0">
                  <a:solidFill>
                    <a:schemeClr val="tx1"/>
                  </a:solidFill>
                </a:rPr>
                <a:t>system wsparcia polegający na finansowaniu większości kosztów terminalu z opłat taryfowych za korzystanie z systemu przesyłowego</a:t>
              </a:r>
              <a:r>
                <a:rPr lang="pl-PL" sz="2400" b="1" kern="1200" dirty="0" smtClean="0">
                  <a:solidFill>
                    <a:schemeClr val="tx1"/>
                  </a:solidFill>
                </a:rPr>
                <a:t>. </a:t>
              </a:r>
              <a:endParaRPr lang="pl-PL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518367" y="2689160"/>
            <a:ext cx="8850751" cy="872301"/>
            <a:chOff x="163463" y="1252604"/>
            <a:chExt cx="8850751" cy="872301"/>
          </a:xfrm>
        </p:grpSpPr>
        <p:sp>
          <p:nvSpPr>
            <p:cNvPr id="39" name="Prostokąt zaokrąglony 38"/>
            <p:cNvSpPr/>
            <p:nvPr/>
          </p:nvSpPr>
          <p:spPr>
            <a:xfrm>
              <a:off x="163463" y="1324900"/>
              <a:ext cx="8850751" cy="80000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0" name="Prostokąt 39"/>
            <p:cNvSpPr/>
            <p:nvPr/>
          </p:nvSpPr>
          <p:spPr>
            <a:xfrm>
              <a:off x="206970" y="1252604"/>
              <a:ext cx="8803889" cy="753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Terminal LNG </a:t>
              </a:r>
              <a:r>
                <a:rPr lang="pl-PL" kern="1200" dirty="0" err="1" smtClean="0"/>
                <a:t>Revithoussa</a:t>
              </a:r>
              <a:r>
                <a:rPr lang="pl-PL" kern="1200" dirty="0" smtClean="0"/>
                <a:t> stanowi element Narodowego Systemu Gazowego, którym zarządza grecki OSP, zapewniając </a:t>
              </a:r>
              <a:r>
                <a:rPr lang="pl-PL" dirty="0" smtClean="0"/>
                <a:t>dostęp do tego systemu stronom trzecim </a:t>
              </a:r>
              <a:r>
                <a:rPr lang="pl-PL" kern="1200" dirty="0" smtClean="0"/>
                <a:t>na zasadzie TPA</a:t>
              </a:r>
              <a:r>
                <a:rPr lang="pl-PL" sz="2000" kern="1200" dirty="0" smtClean="0"/>
                <a:t>.</a:t>
              </a:r>
              <a:endParaRPr lang="pl-PL" sz="2000" kern="1200" dirty="0"/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502394" y="3713389"/>
            <a:ext cx="8842117" cy="957595"/>
            <a:chOff x="175463" y="2072427"/>
            <a:chExt cx="8842117" cy="957595"/>
          </a:xfrm>
        </p:grpSpPr>
        <p:sp>
          <p:nvSpPr>
            <p:cNvPr id="37" name="Prostokąt zaokrąglony 36"/>
            <p:cNvSpPr/>
            <p:nvPr/>
          </p:nvSpPr>
          <p:spPr>
            <a:xfrm>
              <a:off x="175463" y="2072427"/>
              <a:ext cx="8842117" cy="80768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pl-PL" dirty="0" smtClean="0"/>
                <a:t>Dostęp do systemu przesyłowego jak również do terminalu LNG jest regulowany i opiera się o taryfy (przesyłową i regazyfikacyjną), zatwierdzane przez regulatora.</a:t>
              </a:r>
              <a:endParaRPr lang="pl-PL" dirty="0"/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219409" y="2269651"/>
              <a:ext cx="8794805" cy="7603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513629" y="4696312"/>
            <a:ext cx="8842117" cy="945403"/>
            <a:chOff x="32557" y="4179942"/>
            <a:chExt cx="8842117" cy="794108"/>
          </a:xfrm>
        </p:grpSpPr>
        <p:sp>
          <p:nvSpPr>
            <p:cNvPr id="35" name="Prostokąt zaokrąglony 34"/>
            <p:cNvSpPr/>
            <p:nvPr/>
          </p:nvSpPr>
          <p:spPr>
            <a:xfrm>
              <a:off x="32557" y="4179942"/>
              <a:ext cx="8842117" cy="79410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6" name="Prostokąt 35"/>
            <p:cNvSpPr/>
            <p:nvPr/>
          </p:nvSpPr>
          <p:spPr>
            <a:xfrm>
              <a:off x="37295" y="4250623"/>
              <a:ext cx="8810173" cy="674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0" kern="1200" dirty="0" smtClean="0">
                  <a:solidFill>
                    <a:schemeClr val="tx1"/>
                  </a:solidFill>
                </a:rPr>
                <a:t>95% przychodu regulowanego terminalu jest finansowane z opłat za usługę przesyłania, natomiast 5% z przychodów z opłat pobieranych zgodnie z taryfą regazyfikacyjną.</a:t>
              </a:r>
              <a:endParaRPr lang="pl-PL" b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0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49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01650" y="106141"/>
            <a:ext cx="8909050" cy="6212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7313">
              <a:lnSpc>
                <a:spcPct val="100000"/>
              </a:lnSpc>
              <a:spcBef>
                <a:spcPts val="0"/>
              </a:spcBef>
            </a:pPr>
            <a:r>
              <a:rPr lang="pl-PL" sz="2400" dirty="0" smtClean="0">
                <a:latin typeface="+mn-lt"/>
              </a:rPr>
              <a:t>Mechanizm wsparcia litewskiego terminalu LNG w Kłajpedzie</a:t>
            </a:r>
            <a:endParaRPr lang="pl-PL" sz="2400" dirty="0"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9D10C0BF-DD52-4411-AA2A-DFFB16132F6A}" type="slidenum">
              <a:rPr lang="pl-PL" sz="1600" smtClean="0"/>
              <a:t>11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sp>
        <p:nvSpPr>
          <p:cNvPr id="51" name="PoleTekstowe 4"/>
          <p:cNvSpPr txBox="1"/>
          <p:nvPr/>
        </p:nvSpPr>
        <p:spPr>
          <a:xfrm>
            <a:off x="501650" y="1649820"/>
            <a:ext cx="8909050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Clr>
                <a:schemeClr val="accent5">
                  <a:lumMod val="50000"/>
                </a:schemeClr>
              </a:buClr>
            </a:pPr>
            <a:r>
              <a:rPr lang="pl-PL" b="1" dirty="0" smtClean="0"/>
              <a:t>System wsparcia obejmuje</a:t>
            </a:r>
            <a:r>
              <a:rPr lang="pl-PL" dirty="0" smtClean="0"/>
              <a:t>: </a:t>
            </a:r>
          </a:p>
          <a:p>
            <a:pPr marL="285750" lvl="2" indent="-285750" algn="just" fontAlgn="base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b="1" dirty="0"/>
              <a:t>opłaty (LNG </a:t>
            </a:r>
            <a:r>
              <a:rPr lang="pl-PL" b="1" dirty="0" err="1" smtClean="0"/>
              <a:t>Supplement</a:t>
            </a:r>
            <a:r>
              <a:rPr lang="pl-PL" b="1" dirty="0"/>
              <a:t>) </a:t>
            </a:r>
            <a:r>
              <a:rPr lang="pl-PL" dirty="0"/>
              <a:t>nakładane na użytkowników systemu </a:t>
            </a:r>
            <a:r>
              <a:rPr lang="pl-PL" dirty="0" smtClean="0"/>
              <a:t>przesyłowego, </a:t>
            </a:r>
            <a:r>
              <a:rPr lang="pl-PL" dirty="0"/>
              <a:t>w taryfie operatora sytemu przesyłowego, wypłacane na rzecz KN </a:t>
            </a:r>
            <a:r>
              <a:rPr lang="pl-PL" dirty="0" smtClean="0"/>
              <a:t>(operatora terminalu), </a:t>
            </a:r>
            <a:r>
              <a:rPr lang="pl-PL" dirty="0"/>
              <a:t>na polecenie regulatora, </a:t>
            </a:r>
            <a:r>
              <a:rPr lang="pl-PL" dirty="0" smtClean="0"/>
              <a:t>w celu pokrycia: </a:t>
            </a:r>
            <a:endParaRPr lang="pl-PL" dirty="0"/>
          </a:p>
          <a:p>
            <a:pPr marL="631825" indent="-2730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b="1" dirty="0" smtClean="0"/>
              <a:t>części kosztów </a:t>
            </a:r>
            <a:r>
              <a:rPr lang="pl-PL" b="1" dirty="0"/>
              <a:t>inwestycji </a:t>
            </a:r>
            <a:r>
              <a:rPr lang="pl-PL" dirty="0"/>
              <a:t>Terminalu LNG (</a:t>
            </a:r>
            <a:r>
              <a:rPr lang="pl-PL" i="1" dirty="0"/>
              <a:t>investment </a:t>
            </a:r>
            <a:r>
              <a:rPr lang="pl-PL" i="1" dirty="0" err="1" smtClean="0"/>
              <a:t>aid</a:t>
            </a:r>
            <a:r>
              <a:rPr lang="pl-PL" dirty="0" smtClean="0"/>
              <a:t>);</a:t>
            </a:r>
          </a:p>
          <a:p>
            <a:pPr marL="631825" indent="-273050" algn="just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l-PL" b="1" dirty="0" smtClean="0"/>
              <a:t>kosztów operacyjnych stałych (niezależnych </a:t>
            </a:r>
            <a:r>
              <a:rPr lang="pl-PL" b="1" dirty="0"/>
              <a:t>od wolumenu </a:t>
            </a:r>
            <a:r>
              <a:rPr lang="pl-PL" b="1" dirty="0" err="1"/>
              <a:t>zregazyfikowanego</a:t>
            </a:r>
            <a:r>
              <a:rPr lang="pl-PL" b="1" dirty="0"/>
              <a:t> gazu) </a:t>
            </a:r>
            <a:r>
              <a:rPr lang="pl-PL" dirty="0" smtClean="0"/>
              <a:t>obejmujących </a:t>
            </a:r>
            <a:r>
              <a:rPr lang="pl-PL" dirty="0"/>
              <a:t>koszty utrzymania </a:t>
            </a:r>
            <a:r>
              <a:rPr lang="pl-PL" dirty="0" smtClean="0"/>
              <a:t>Terminalu, </a:t>
            </a:r>
            <a:r>
              <a:rPr lang="pl-PL" dirty="0"/>
              <a:t>wynagrodzenia, ubezpieczenia, koszty wynajmu nabrzeża;</a:t>
            </a:r>
          </a:p>
          <a:p>
            <a:pPr marL="285750" lvl="2" indent="-285750" algn="just" fontAlgn="base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b="1" dirty="0" smtClean="0"/>
              <a:t>wpływy </a:t>
            </a:r>
            <a:r>
              <a:rPr lang="pl-PL" b="1" dirty="0"/>
              <a:t>KN uzyskiwane </a:t>
            </a:r>
            <a:r>
              <a:rPr lang="pl-PL" b="1" dirty="0" smtClean="0"/>
              <a:t>z opłat za świadczenie </a:t>
            </a:r>
            <a:r>
              <a:rPr lang="pl-PL" b="1" dirty="0"/>
              <a:t>usług </a:t>
            </a:r>
            <a:r>
              <a:rPr lang="pl-PL" b="1" dirty="0" err="1" smtClean="0"/>
              <a:t>regazyfikacji</a:t>
            </a:r>
            <a:r>
              <a:rPr lang="pl-PL" b="1" dirty="0" smtClean="0"/>
              <a:t> pokrywają </a:t>
            </a:r>
            <a:r>
              <a:rPr lang="pl-PL" b="1" dirty="0"/>
              <a:t>koszty operacyjne </a:t>
            </a:r>
            <a:r>
              <a:rPr lang="pl-PL" b="1" dirty="0" smtClean="0"/>
              <a:t>zmienne</a:t>
            </a:r>
            <a:r>
              <a:rPr lang="pl-PL" dirty="0"/>
              <a:t>;</a:t>
            </a:r>
          </a:p>
          <a:p>
            <a:pPr marL="285750" lvl="2" indent="-285750" algn="just" fontAlgn="base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b="1" i="1" dirty="0" smtClean="0"/>
              <a:t>purchase obligation </a:t>
            </a:r>
            <a:r>
              <a:rPr lang="pl-PL" dirty="0" smtClean="0"/>
              <a:t>- obowiązek </a:t>
            </a:r>
            <a:r>
              <a:rPr lang="pl-PL" dirty="0"/>
              <a:t>kupowania minimalnych ilości gazu importowanego przez terminal LNG przez wszystkie przedsiębiorstwa działające w segmencie wytwarzania energii elektrycznej i ciepła. Minimalną ilość gazu </a:t>
            </a:r>
            <a:r>
              <a:rPr lang="pl-PL" dirty="0" smtClean="0"/>
              <a:t>objętą </a:t>
            </a:r>
            <a:r>
              <a:rPr lang="pl-PL" dirty="0"/>
              <a:t>powyższym obowiązkiem, niezbędną dla zapewnienia stabilnego działania terminalu określa rząd. Obowiązek kupowania minimalnych ilości gazu planowany jest na okres 10 lat a gaz ten ma być kupowany od wyznaczonego dostawcy, który </a:t>
            </a:r>
            <a:r>
              <a:rPr lang="pl-PL" dirty="0" smtClean="0"/>
              <a:t>z kolei został ustawowo zobowiązany </a:t>
            </a:r>
            <a:r>
              <a:rPr lang="pl-PL" dirty="0"/>
              <a:t>do zapewnienia dostaw LNG do Terminalu LNG</a:t>
            </a:r>
            <a:r>
              <a:rPr lang="pl-PL" dirty="0" smtClean="0"/>
              <a:t>.</a:t>
            </a:r>
          </a:p>
        </p:txBody>
      </p:sp>
      <p:sp>
        <p:nvSpPr>
          <p:cNvPr id="52" name="Prostokąt 51"/>
          <p:cNvSpPr/>
          <p:nvPr/>
        </p:nvSpPr>
        <p:spPr>
          <a:xfrm>
            <a:off x="501650" y="851336"/>
            <a:ext cx="89090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pl-PL" sz="1600" b="1" dirty="0"/>
              <a:t>Litwa notyfikowała pomoc publiczną na budowę </a:t>
            </a:r>
            <a:r>
              <a:rPr lang="pl-PL" sz="1600" b="1" dirty="0" smtClean="0"/>
              <a:t>oraz </a:t>
            </a:r>
            <a:r>
              <a:rPr lang="pl-PL" sz="1600" b="1" dirty="0"/>
              <a:t>eksploatację terminalu LNG </a:t>
            </a:r>
            <a:r>
              <a:rPr lang="pl-PL" sz="1600" b="1" dirty="0" smtClean="0"/>
              <a:t>w </a:t>
            </a:r>
            <a:r>
              <a:rPr lang="pl-PL" sz="1600" b="1" dirty="0"/>
              <a:t>dniu </a:t>
            </a:r>
            <a:r>
              <a:rPr lang="pl-PL" sz="1600" b="1" dirty="0" smtClean="0"/>
              <a:t>28.10.2013 </a:t>
            </a:r>
            <a:r>
              <a:rPr lang="pl-PL" sz="1600" b="1" dirty="0"/>
              <a:t>r. </a:t>
            </a:r>
            <a:r>
              <a:rPr lang="pl-PL" sz="1600" b="1" dirty="0" smtClean="0"/>
              <a:t>Beneficjentem pomocy była spółka </a:t>
            </a:r>
            <a:r>
              <a:rPr lang="pl-PL" sz="1600" b="1" dirty="0"/>
              <a:t>AB </a:t>
            </a:r>
            <a:r>
              <a:rPr lang="pl-PL" sz="1600" b="1" dirty="0" err="1"/>
              <a:t>Klaipėdos</a:t>
            </a:r>
            <a:r>
              <a:rPr lang="pl-PL" sz="1600" b="1" dirty="0"/>
              <a:t> nafta („</a:t>
            </a:r>
            <a:r>
              <a:rPr lang="pl-PL" sz="1600" b="1" dirty="0">
                <a:solidFill>
                  <a:schemeClr val="tx1"/>
                </a:solidFill>
              </a:rPr>
              <a:t>KN</a:t>
            </a:r>
            <a:r>
              <a:rPr lang="pl-PL" sz="1600" b="1" dirty="0" smtClean="0"/>
              <a:t>”). </a:t>
            </a:r>
            <a:endParaRPr lang="pl-PL" sz="1600" b="1" dirty="0"/>
          </a:p>
        </p:txBody>
      </p:sp>
      <p:pic>
        <p:nvPicPr>
          <p:cNvPr id="16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3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986168CA-B8E3-49A8-BF26-30133A15E3B9}" type="slidenum">
              <a:rPr lang="pl-PL" sz="1600" smtClean="0"/>
              <a:t>12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pic>
        <p:nvPicPr>
          <p:cNvPr id="16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9223995"/>
              </p:ext>
            </p:extLst>
          </p:nvPr>
        </p:nvGraphicFramePr>
        <p:xfrm>
          <a:off x="479854" y="958956"/>
          <a:ext cx="9088506" cy="203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Prostokąt 9"/>
          <p:cNvSpPr/>
          <p:nvPr/>
        </p:nvSpPr>
        <p:spPr>
          <a:xfrm>
            <a:off x="479854" y="144811"/>
            <a:ext cx="9088506" cy="67425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pl-PL" sz="2000" b="1" dirty="0" smtClean="0">
                <a:solidFill>
                  <a:prstClr val="white"/>
                </a:solidFill>
              </a:rPr>
              <a:t>Ocena </a:t>
            </a:r>
            <a:r>
              <a:rPr lang="pl-PL" sz="2000" b="1" dirty="0">
                <a:solidFill>
                  <a:prstClr val="white"/>
                </a:solidFill>
              </a:rPr>
              <a:t>przez KE </a:t>
            </a:r>
            <a:r>
              <a:rPr lang="pl-PL" sz="2000" b="1" dirty="0" smtClean="0">
                <a:solidFill>
                  <a:prstClr val="white"/>
                </a:solidFill>
              </a:rPr>
              <a:t>systemu wsparcia operacyjnego litewskiego terminalu LNG (1/2)</a:t>
            </a:r>
            <a:endParaRPr lang="pl-PL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9776836"/>
              </p:ext>
            </p:extLst>
          </p:nvPr>
        </p:nvGraphicFramePr>
        <p:xfrm>
          <a:off x="3182" y="3110854"/>
          <a:ext cx="4470166" cy="289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32205518"/>
              </p:ext>
            </p:extLst>
          </p:nvPr>
        </p:nvGraphicFramePr>
        <p:xfrm>
          <a:off x="5491561" y="3114597"/>
          <a:ext cx="4076799" cy="278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Prostokąt 2"/>
          <p:cNvSpPr/>
          <p:nvPr/>
        </p:nvSpPr>
        <p:spPr>
          <a:xfrm>
            <a:off x="971941" y="6007676"/>
            <a:ext cx="7956159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Decyzja Komisji Europejskiej z dnia 20 listopada 2013 r. w sprawie C(2013)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7884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72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73528" y="1373140"/>
            <a:ext cx="9094832" cy="43858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400" lvl="1" algn="just">
              <a:spcAft>
                <a:spcPts val="600"/>
              </a:spcAft>
            </a:pPr>
            <a:r>
              <a:rPr lang="pl-PL" sz="2200" dirty="0" smtClean="0"/>
              <a:t>Komisja wydała </a:t>
            </a:r>
            <a:r>
              <a:rPr lang="pl-PL" sz="2200" dirty="0"/>
              <a:t>decyzję </a:t>
            </a:r>
            <a:r>
              <a:rPr lang="pl-PL" sz="2200" dirty="0" smtClean="0"/>
              <a:t>uznającą LNG </a:t>
            </a:r>
            <a:r>
              <a:rPr lang="pl-PL" sz="2200" dirty="0" err="1" smtClean="0"/>
              <a:t>Supplement</a:t>
            </a:r>
            <a:r>
              <a:rPr lang="pl-PL" sz="2200" dirty="0" smtClean="0"/>
              <a:t> za rekompensatę z tytułu UOIG, stanowiącą pomoc publiczną zgodną ze wspólnym rynkiem</a:t>
            </a:r>
            <a:r>
              <a:rPr lang="pl-PL" sz="2200" dirty="0"/>
              <a:t> </a:t>
            </a:r>
            <a:r>
              <a:rPr lang="pl-PL" sz="2200" dirty="0" smtClean="0"/>
              <a:t>na podstawie art</a:t>
            </a:r>
            <a:r>
              <a:rPr lang="pl-PL" sz="2200" dirty="0"/>
              <a:t>. 106 ust. 2 </a:t>
            </a:r>
            <a:r>
              <a:rPr lang="pl-PL" sz="2200" dirty="0" smtClean="0"/>
              <a:t>TFUE, wskazując m.in. na następujące okoliczności:</a:t>
            </a:r>
            <a:endParaRPr lang="pl-PL" sz="2200" dirty="0"/>
          </a:p>
          <a:p>
            <a:pPr marL="4441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sz="2200" b="1" dirty="0" smtClean="0">
                <a:solidFill>
                  <a:srgbClr val="069491"/>
                </a:solidFill>
              </a:rPr>
              <a:t>Litwa </a:t>
            </a:r>
            <a:r>
              <a:rPr lang="pl-PL" sz="2200" b="1" dirty="0">
                <a:solidFill>
                  <a:srgbClr val="069491"/>
                </a:solidFill>
              </a:rPr>
              <a:t>jak dotąd nie ma dostępu do konkurencyjnego rynku </a:t>
            </a:r>
            <a:r>
              <a:rPr lang="pl-PL" sz="2200" b="1" dirty="0" smtClean="0">
                <a:solidFill>
                  <a:srgbClr val="069491"/>
                </a:solidFill>
              </a:rPr>
              <a:t>gazu</a:t>
            </a:r>
            <a:r>
              <a:rPr lang="pl-PL" sz="2200" dirty="0" smtClean="0"/>
              <a:t> i </a:t>
            </a:r>
            <a:r>
              <a:rPr lang="pl-PL" sz="2200" dirty="0"/>
              <a:t>jest </a:t>
            </a:r>
            <a:br>
              <a:rPr lang="pl-PL" sz="2200" dirty="0"/>
            </a:br>
            <a:r>
              <a:rPr lang="pl-PL" sz="2200" dirty="0"/>
              <a:t>w pełni zależna od jednego źródła dostaw, </a:t>
            </a:r>
          </a:p>
          <a:p>
            <a:pPr marL="4441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69491"/>
                </a:solidFill>
              </a:rPr>
              <a:t>powodem, dla którego Litwa uznała za konieczne nałożenie obowiązków świadczenia UOIG na operatora terminalu LNG jest bezpieczeństwo dostaw</a:t>
            </a:r>
            <a:r>
              <a:rPr lang="pl-PL" sz="2200" dirty="0"/>
              <a:t>, które jest również wymienione w Dyrektywie gazowej jako uzasadniony cel nałożenia obowiązku świadczenia usług publicznych w sektorze gazu,</a:t>
            </a:r>
          </a:p>
          <a:p>
            <a:pPr marL="444150" lvl="1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69491"/>
                </a:solidFill>
              </a:rPr>
              <a:t>obowiązki nałożone na operatora są jasno określone, przejrzyste </a:t>
            </a:r>
            <a:br>
              <a:rPr lang="pl-PL" sz="2200" b="1" dirty="0">
                <a:solidFill>
                  <a:srgbClr val="069491"/>
                </a:solidFill>
              </a:rPr>
            </a:br>
            <a:r>
              <a:rPr lang="pl-PL" sz="2200" b="1" dirty="0">
                <a:solidFill>
                  <a:srgbClr val="069491"/>
                </a:solidFill>
              </a:rPr>
              <a:t>i możliwe do </a:t>
            </a:r>
            <a:r>
              <a:rPr lang="pl-PL" sz="2200" b="1" dirty="0" smtClean="0">
                <a:solidFill>
                  <a:srgbClr val="069491"/>
                </a:solidFill>
              </a:rPr>
              <a:t>zweryfikowania (uregulowane w the LNG Terminal Law)</a:t>
            </a:r>
            <a:r>
              <a:rPr lang="pl-PL" sz="2200" dirty="0" smtClean="0"/>
              <a:t>. </a:t>
            </a:r>
            <a:endParaRPr lang="pl-PL" sz="2200" dirty="0"/>
          </a:p>
        </p:txBody>
      </p:sp>
      <p:sp>
        <p:nvSpPr>
          <p:cNvPr id="5" name="Prostokąt 4"/>
          <p:cNvSpPr/>
          <p:nvPr/>
        </p:nvSpPr>
        <p:spPr>
          <a:xfrm>
            <a:off x="479854" y="373411"/>
            <a:ext cx="9088506" cy="67425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lang="pl-PL" sz="2000" b="1" dirty="0" smtClean="0">
                <a:solidFill>
                  <a:prstClr val="white"/>
                </a:solidFill>
              </a:rPr>
              <a:t>Ocena</a:t>
            </a:r>
            <a:r>
              <a:rPr lang="pl-PL" sz="2000" b="1" dirty="0">
                <a:solidFill>
                  <a:prstClr val="white"/>
                </a:solidFill>
              </a:rPr>
              <a:t> przez KE</a:t>
            </a:r>
            <a:r>
              <a:rPr lang="pl-PL" sz="2000" b="1" dirty="0" smtClean="0">
                <a:solidFill>
                  <a:prstClr val="white"/>
                </a:solidFill>
              </a:rPr>
              <a:t> systemu wsparcia operacyjnego litewskiego terminalu LNG (2/2)</a:t>
            </a:r>
            <a:endParaRPr lang="pl-PL" sz="2000" b="1" dirty="0">
              <a:solidFill>
                <a:prstClr val="white"/>
              </a:solidFill>
            </a:endParaRPr>
          </a:p>
        </p:txBody>
      </p:sp>
      <p:pic>
        <p:nvPicPr>
          <p:cNvPr id="6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DF17F61C-CE16-467D-8303-D02EE96F6785}" type="slidenum">
              <a:rPr lang="pl-PL" sz="1600" smtClean="0"/>
              <a:t>13</a:t>
            </a:fld>
            <a:r>
              <a:rPr lang="pl-PL" sz="1600" dirty="0" smtClean="0"/>
              <a:t>/17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693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55490" y="26885"/>
            <a:ext cx="907233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7313" lvl="0" algn="just"/>
            <a:r>
              <a:rPr lang="pl-PL" sz="2400" b="1" dirty="0" smtClean="0">
                <a:solidFill>
                  <a:schemeClr val="bg1"/>
                </a:solidFill>
              </a:rPr>
              <a:t>Pakiet dokumentów KE </a:t>
            </a:r>
            <a:r>
              <a:rPr lang="pl-PL" sz="2400" b="1" dirty="0">
                <a:solidFill>
                  <a:schemeClr val="bg1"/>
                </a:solidFill>
              </a:rPr>
              <a:t>dotyczących </a:t>
            </a:r>
            <a:r>
              <a:rPr lang="pl-PL" sz="2400" b="1" dirty="0" smtClean="0">
                <a:solidFill>
                  <a:schemeClr val="bg1"/>
                </a:solidFill>
              </a:rPr>
              <a:t>UOIG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8" name="Schemat blokowy: proces alternatywny 7"/>
          <p:cNvSpPr/>
          <p:nvPr/>
        </p:nvSpPr>
        <p:spPr>
          <a:xfrm>
            <a:off x="547808" y="1550535"/>
            <a:ext cx="9067617" cy="2247424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pl-PL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Na podstawie pkt. 3.1 Komunikatu Komisji z dnia 11 stycznia 2012 r. w sprawie stosowania reguł Unii Europejskiej w dziedzinie pomocy państwa w odniesieniu do rekompensaty z tytułu usług świadczonych w ogólnym interesie gospodarczym (2012/C 8/02), </a:t>
            </a:r>
            <a:r>
              <a:rPr lang="pl-PL" b="1" dirty="0">
                <a:solidFill>
                  <a:srgbClr val="C00000"/>
                </a:solidFill>
              </a:rPr>
              <a:t>rekompensata z tytułu UOIG nie stanowi pomocy publicznej </a:t>
            </a:r>
            <a:r>
              <a:rPr lang="pl-PL" dirty="0">
                <a:solidFill>
                  <a:schemeClr val="tx1"/>
                </a:solidFill>
              </a:rPr>
              <a:t>w rozumieniu art. 107 ust. 1 TFUE z powodu braku jakiejkolwiek korzyści przyznanej przedsiębiorstwu, </a:t>
            </a:r>
            <a:r>
              <a:rPr lang="pl-PL" b="1" dirty="0">
                <a:solidFill>
                  <a:srgbClr val="C00000"/>
                </a:solidFill>
              </a:rPr>
              <a:t>jeśli spełnione są równocześnie cztery kryteria wynikające z wyroku Trybunału Sprawiedliwości wydanego w sprawie C – 280/00 </a:t>
            </a:r>
            <a:r>
              <a:rPr lang="pl-PL" b="1" dirty="0" err="1">
                <a:solidFill>
                  <a:srgbClr val="C00000"/>
                </a:solidFill>
              </a:rPr>
              <a:t>Altmark</a:t>
            </a:r>
            <a:r>
              <a:rPr lang="pl-PL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.</a:t>
            </a:r>
          </a:p>
        </p:txBody>
      </p:sp>
      <p:sp>
        <p:nvSpPr>
          <p:cNvPr id="9" name="Schemat blokowy: proces alternatywny 8"/>
          <p:cNvSpPr/>
          <p:nvPr/>
        </p:nvSpPr>
        <p:spPr>
          <a:xfrm>
            <a:off x="547808" y="3808093"/>
            <a:ext cx="8980018" cy="2860358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pl-PL" b="1" dirty="0">
                <a:solidFill>
                  <a:srgbClr val="C00000"/>
                </a:solidFill>
              </a:rPr>
              <a:t>Natomiast jeżeli rekompensata z tytułu UOIG nie spełnia wszystkich warunków określonych w ww. wyroku, to wówczas taka rekompensata jest kwalifikowana jako pomoc publiczna</a:t>
            </a:r>
            <a:r>
              <a:rPr lang="pl-PL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, która powinna być notyfikowana Komisji Europejskiej w trybie art. 108 ust. 3 TFUE (z wyjątkiem niewielkiej pomocy poniżej progu 15 mln EUR w skali </a:t>
            </a:r>
            <a:r>
              <a:rPr lang="pl-PL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roku, której nie trzeba notyfikować po spełnieniu dodatkowych warunków). </a:t>
            </a:r>
            <a:r>
              <a:rPr lang="pl-PL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Pomoc taka </a:t>
            </a:r>
            <a:r>
              <a:rPr lang="pl-PL" b="1" dirty="0">
                <a:solidFill>
                  <a:srgbClr val="C00000"/>
                </a:solidFill>
              </a:rPr>
              <a:t>może</a:t>
            </a:r>
            <a:r>
              <a:rPr lang="pl-PL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</a:t>
            </a:r>
            <a:r>
              <a:rPr lang="pl-PL" b="1" dirty="0">
                <a:solidFill>
                  <a:srgbClr val="C00000"/>
                </a:solidFill>
              </a:rPr>
              <a:t>nadal zostać uznana za zgodną z rynkiem wewnętrznym na podstawie art. 106 TFUE ust.2</a:t>
            </a:r>
            <a:r>
              <a:rPr lang="pl-PL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. </a:t>
            </a:r>
            <a:r>
              <a:rPr lang="pl-PL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K</a:t>
            </a:r>
            <a:r>
              <a:rPr lang="pl-PL" dirty="0" smtClean="0"/>
              <a:t>omunikat </a:t>
            </a:r>
            <a:r>
              <a:rPr lang="pl-PL" dirty="0"/>
              <a:t>Komisji z dnia 11 stycznia 2012 r. </a:t>
            </a:r>
            <a:r>
              <a:rPr lang="pl-PL" b="1" dirty="0">
                <a:solidFill>
                  <a:srgbClr val="C00000"/>
                </a:solidFill>
              </a:rPr>
              <a:t>Zasady ramowe </a:t>
            </a:r>
            <a:r>
              <a:rPr lang="pl-PL" b="1" dirty="0" smtClean="0">
                <a:solidFill>
                  <a:srgbClr val="C00000"/>
                </a:solidFill>
              </a:rPr>
              <a:t>UE dotyczące pomocy </a:t>
            </a:r>
            <a:r>
              <a:rPr lang="pl-PL" b="1" dirty="0">
                <a:solidFill>
                  <a:srgbClr val="C00000"/>
                </a:solidFill>
              </a:rPr>
              <a:t>państwa w formie rekompensaty z tytułu </a:t>
            </a:r>
            <a:r>
              <a:rPr lang="pl-PL" b="1" dirty="0" smtClean="0">
                <a:solidFill>
                  <a:srgbClr val="C00000"/>
                </a:solidFill>
              </a:rPr>
              <a:t>UOIG </a:t>
            </a:r>
            <a:r>
              <a:rPr lang="pl-PL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określa warunki </a:t>
            </a:r>
            <a:r>
              <a:rPr lang="pl-PL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uznania rekompensaty z tytułu UOIG za zgodną z art. 106 ust. 2 TFUE.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22AC35BD-5ABE-4DA4-B9E4-684F8AFE5F21}" type="slidenum">
              <a:rPr lang="pl-PL" sz="1600" smtClean="0"/>
              <a:t>14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pic>
        <p:nvPicPr>
          <p:cNvPr id="7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chemat blokowy: proces alternatywny 11"/>
          <p:cNvSpPr/>
          <p:nvPr/>
        </p:nvSpPr>
        <p:spPr>
          <a:xfrm>
            <a:off x="547808" y="513893"/>
            <a:ext cx="8980018" cy="102155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313" algn="just">
              <a:spcBef>
                <a:spcPts val="600"/>
              </a:spcBef>
              <a:spcAft>
                <a:spcPts val="0"/>
              </a:spcAft>
            </a:pP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UOIG to usługi,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 bez interwencji publicznej </a:t>
            </a:r>
            <a:r>
              <a:rPr lang="pl-PL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 </a:t>
            </a:r>
            <a: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byłyby świadczone na rynku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(lub byłyby świadczone na innych warunkach, jeżeli chodzi o jakość, bezpieczeństwo, przystępność cenową, równe traktowanie czy powszechny dostęp</a:t>
            </a:r>
            <a:r>
              <a:rPr lang="pl-PL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lang="pl-PL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4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87351" y="106141"/>
            <a:ext cx="9137647" cy="8297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7313">
              <a:lnSpc>
                <a:spcPct val="100000"/>
              </a:lnSpc>
              <a:spcBef>
                <a:spcPts val="0"/>
              </a:spcBef>
            </a:pPr>
            <a:r>
              <a:rPr lang="pl-PL" sz="2400" dirty="0" smtClean="0">
                <a:latin typeface="+mn-lt"/>
              </a:rPr>
              <a:t>Wyrok </a:t>
            </a:r>
            <a:r>
              <a:rPr lang="pl-PL" sz="2400" dirty="0" err="1" smtClean="0">
                <a:latin typeface="+mn-lt"/>
              </a:rPr>
              <a:t>Altmark</a:t>
            </a:r>
            <a:r>
              <a:rPr lang="pl-PL" sz="2400" dirty="0" smtClean="0">
                <a:latin typeface="+mn-lt"/>
              </a:rPr>
              <a:t> – rekompensata niestanowiąca pomocy publicznej</a:t>
            </a:r>
            <a:endParaRPr lang="pl-PL" sz="2400" dirty="0">
              <a:latin typeface="+mn-lt"/>
            </a:endParaRPr>
          </a:p>
        </p:txBody>
      </p:sp>
      <p:cxnSp>
        <p:nvCxnSpPr>
          <p:cNvPr id="48" name="Straight Connector 17"/>
          <p:cNvCxnSpPr/>
          <p:nvPr/>
        </p:nvCxnSpPr>
        <p:spPr>
          <a:xfrm>
            <a:off x="526182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1"/>
          <p:cNvCxnSpPr/>
          <p:nvPr/>
        </p:nvCxnSpPr>
        <p:spPr>
          <a:xfrm>
            <a:off x="524538" y="4592988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0" y="6514942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DF9FDB31-5613-45AC-B865-1503FB705C3A}" type="slidenum">
              <a:rPr lang="pl-PL" sz="1600" smtClean="0"/>
              <a:t>15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pic>
        <p:nvPicPr>
          <p:cNvPr id="16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15992654"/>
              </p:ext>
            </p:extLst>
          </p:nvPr>
        </p:nvGraphicFramePr>
        <p:xfrm>
          <a:off x="387350" y="1143000"/>
          <a:ext cx="9137647" cy="516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898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6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57001" y="106428"/>
            <a:ext cx="8988235" cy="8297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74625" algn="just">
              <a:lnSpc>
                <a:spcPct val="100000"/>
              </a:lnSpc>
              <a:spcBef>
                <a:spcPts val="0"/>
              </a:spcBef>
            </a:pPr>
            <a:r>
              <a:rPr lang="pl-PL" sz="2400" dirty="0" smtClean="0">
                <a:latin typeface="+mn-lt"/>
              </a:rPr>
              <a:t>Schemat oceny rekompensaty z tytułu UOIG pod kątem zidentyfikowania pomocy publicznej </a:t>
            </a:r>
            <a:endParaRPr lang="pl-PL" sz="2400" dirty="0">
              <a:latin typeface="+mn-lt"/>
            </a:endParaRPr>
          </a:p>
        </p:txBody>
      </p:sp>
      <p:cxnSp>
        <p:nvCxnSpPr>
          <p:cNvPr id="48" name="Straight Connector 17"/>
          <p:cNvCxnSpPr/>
          <p:nvPr/>
        </p:nvCxnSpPr>
        <p:spPr>
          <a:xfrm>
            <a:off x="795594" y="357259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1"/>
          <p:cNvCxnSpPr/>
          <p:nvPr/>
        </p:nvCxnSpPr>
        <p:spPr>
          <a:xfrm>
            <a:off x="793950" y="4633808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DF9FDB31-5613-45AC-B865-1503FB705C3A}" type="slidenum">
              <a:rPr lang="pl-PL" sz="1600" smtClean="0"/>
              <a:t>16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pic>
        <p:nvPicPr>
          <p:cNvPr id="16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Tekstowe 4"/>
          <p:cNvSpPr txBox="1"/>
          <p:nvPr/>
        </p:nvSpPr>
        <p:spPr>
          <a:xfrm>
            <a:off x="955210" y="1108571"/>
            <a:ext cx="2702954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Kryteria z wyroku </a:t>
            </a:r>
            <a:r>
              <a:rPr lang="pl-PL" dirty="0" err="1" smtClean="0"/>
              <a:t>Altmark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206573" y="1108571"/>
            <a:ext cx="230531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600" dirty="0" smtClean="0"/>
              <a:t>Brak </a:t>
            </a:r>
            <a:r>
              <a:rPr lang="pl-PL" dirty="0" smtClean="0"/>
              <a:t>pomocy</a:t>
            </a:r>
            <a:r>
              <a:rPr lang="pl-PL" sz="1600" dirty="0" smtClean="0"/>
              <a:t> publicznej</a:t>
            </a:r>
            <a:endParaRPr lang="pl-PL" sz="1600" dirty="0"/>
          </a:p>
        </p:txBody>
      </p:sp>
      <p:cxnSp>
        <p:nvCxnSpPr>
          <p:cNvPr id="14" name="Łącznik prosty ze strzałką 13"/>
          <p:cNvCxnSpPr>
            <a:stCxn id="12" idx="3"/>
          </p:cNvCxnSpPr>
          <p:nvPr/>
        </p:nvCxnSpPr>
        <p:spPr>
          <a:xfrm>
            <a:off x="3658164" y="1293237"/>
            <a:ext cx="2548409" cy="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4452737" y="964627"/>
            <a:ext cx="888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TAK</a:t>
            </a:r>
            <a:endParaRPr lang="pl-PL" sz="1600" dirty="0"/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149727" y="1477903"/>
            <a:ext cx="0" cy="378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oleTekstowe 4"/>
          <p:cNvSpPr txBox="1"/>
          <p:nvPr/>
        </p:nvSpPr>
        <p:spPr>
          <a:xfrm>
            <a:off x="955212" y="1856741"/>
            <a:ext cx="270295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Czy rekompensata jest mniejsza niż 15 mln euro?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053135" y="1522874"/>
            <a:ext cx="888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NIE</a:t>
            </a:r>
            <a:endParaRPr lang="pl-PL" sz="1600" dirty="0"/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2149727" y="2503072"/>
            <a:ext cx="0" cy="3839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2053135" y="2503072"/>
            <a:ext cx="888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NIE</a:t>
            </a:r>
            <a:endParaRPr lang="pl-PL" sz="1600" dirty="0"/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3658166" y="2171245"/>
            <a:ext cx="796880" cy="8661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3658166" y="1815262"/>
            <a:ext cx="79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TAK</a:t>
            </a:r>
            <a:endParaRPr lang="pl-PL" sz="1600" dirty="0"/>
          </a:p>
        </p:txBody>
      </p:sp>
      <p:sp>
        <p:nvSpPr>
          <p:cNvPr id="24" name="PoleTekstowe 4"/>
          <p:cNvSpPr txBox="1"/>
          <p:nvPr/>
        </p:nvSpPr>
        <p:spPr>
          <a:xfrm>
            <a:off x="4455046" y="1692151"/>
            <a:ext cx="2408349" cy="12003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Czy są spełnione wszystkie warunki określone w </a:t>
            </a:r>
            <a:r>
              <a:rPr lang="pl-PL" dirty="0"/>
              <a:t>Decyzji 2012/21/UE?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712873" y="1849242"/>
            <a:ext cx="79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TAK</a:t>
            </a:r>
            <a:endParaRPr lang="pl-PL" sz="1600" dirty="0"/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5659220" y="2894335"/>
            <a:ext cx="0" cy="327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5659219" y="2877458"/>
            <a:ext cx="59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NIE</a:t>
            </a:r>
            <a:endParaRPr lang="pl-PL" sz="1600" dirty="0"/>
          </a:p>
        </p:txBody>
      </p:sp>
      <p:sp>
        <p:nvSpPr>
          <p:cNvPr id="28" name="PoleTekstowe 4"/>
          <p:cNvSpPr txBox="1"/>
          <p:nvPr/>
        </p:nvSpPr>
        <p:spPr>
          <a:xfrm>
            <a:off x="4455045" y="3216012"/>
            <a:ext cx="2408349" cy="12003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Procedura notyfikacyjna i test nadmiernej rekompensaty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6712873" y="3607301"/>
            <a:ext cx="79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TAK</a:t>
            </a:r>
            <a:endParaRPr lang="pl-PL" sz="1600" dirty="0"/>
          </a:p>
        </p:txBody>
      </p:sp>
      <p:cxnSp>
        <p:nvCxnSpPr>
          <p:cNvPr id="30" name="Łącznik łamany 29"/>
          <p:cNvCxnSpPr/>
          <p:nvPr/>
        </p:nvCxnSpPr>
        <p:spPr>
          <a:xfrm flipV="1">
            <a:off x="6882713" y="3116623"/>
            <a:ext cx="1004552" cy="769441"/>
          </a:xfrm>
          <a:prstGeom prst="bentConnector3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>
            <a:off x="6882713" y="2292315"/>
            <a:ext cx="1004552" cy="754420"/>
          </a:xfrm>
          <a:prstGeom prst="bentConnector3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oleTekstowe 4"/>
          <p:cNvSpPr txBox="1"/>
          <p:nvPr/>
        </p:nvSpPr>
        <p:spPr>
          <a:xfrm>
            <a:off x="7887264" y="2725058"/>
            <a:ext cx="1152661" cy="64633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Pomoc zgodna</a:t>
            </a:r>
            <a:endParaRPr lang="pl-PL" dirty="0"/>
          </a:p>
        </p:txBody>
      </p:sp>
      <p:cxnSp>
        <p:nvCxnSpPr>
          <p:cNvPr id="33" name="Łącznik łamany 32"/>
          <p:cNvCxnSpPr>
            <a:stCxn id="28" idx="2"/>
          </p:cNvCxnSpPr>
          <p:nvPr/>
        </p:nvCxnSpPr>
        <p:spPr>
          <a:xfrm rot="16200000" flipH="1">
            <a:off x="6707200" y="3368360"/>
            <a:ext cx="132085" cy="222804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6712873" y="4260585"/>
            <a:ext cx="888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NIE</a:t>
            </a:r>
            <a:endParaRPr lang="pl-PL" sz="1600" dirty="0"/>
          </a:p>
        </p:txBody>
      </p:sp>
      <p:sp>
        <p:nvSpPr>
          <p:cNvPr id="35" name="PoleTekstowe 4"/>
          <p:cNvSpPr txBox="1"/>
          <p:nvPr/>
        </p:nvSpPr>
        <p:spPr>
          <a:xfrm>
            <a:off x="7887266" y="4225259"/>
            <a:ext cx="115266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Pomoc niezgodna</a:t>
            </a:r>
            <a:endParaRPr lang="pl-PL" dirty="0"/>
          </a:p>
        </p:txBody>
      </p:sp>
      <p:sp>
        <p:nvSpPr>
          <p:cNvPr id="36" name="PoleTekstowe 4"/>
          <p:cNvSpPr txBox="1"/>
          <p:nvPr/>
        </p:nvSpPr>
        <p:spPr>
          <a:xfrm>
            <a:off x="955212" y="2897783"/>
            <a:ext cx="2702954" cy="127727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/>
              <a:t>Procedura notyfikacyjna</a:t>
            </a:r>
          </a:p>
          <a:p>
            <a:pPr lvl="0" algn="ctr">
              <a:spcAft>
                <a:spcPts val="600"/>
              </a:spcAft>
            </a:pPr>
            <a:r>
              <a:rPr lang="pl-PL" dirty="0" smtClean="0"/>
              <a:t>Czy są spełnione wszystkie warunki określone w Zasadach ramowych?</a:t>
            </a:r>
            <a:endParaRPr lang="pl-PL" dirty="0"/>
          </a:p>
        </p:txBody>
      </p:sp>
      <p:cxnSp>
        <p:nvCxnSpPr>
          <p:cNvPr id="37" name="Łącznik prosty ze strzałką 36"/>
          <p:cNvCxnSpPr/>
          <p:nvPr/>
        </p:nvCxnSpPr>
        <p:spPr>
          <a:xfrm>
            <a:off x="1235327" y="4175056"/>
            <a:ext cx="0" cy="1287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1011556" y="4587995"/>
            <a:ext cx="888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NIE</a:t>
            </a:r>
            <a:endParaRPr lang="pl-PL" sz="1600" dirty="0"/>
          </a:p>
        </p:txBody>
      </p:sp>
      <p:sp>
        <p:nvSpPr>
          <p:cNvPr id="39" name="PoleTekstowe 4"/>
          <p:cNvSpPr txBox="1"/>
          <p:nvPr/>
        </p:nvSpPr>
        <p:spPr>
          <a:xfrm>
            <a:off x="720173" y="5462826"/>
            <a:ext cx="123315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Pomoc niezgodna</a:t>
            </a:r>
            <a:endParaRPr lang="pl-PL" dirty="0"/>
          </a:p>
        </p:txBody>
      </p:sp>
      <p:cxnSp>
        <p:nvCxnSpPr>
          <p:cNvPr id="40" name="Łącznik prosty ze strzałką 39"/>
          <p:cNvCxnSpPr/>
          <p:nvPr/>
        </p:nvCxnSpPr>
        <p:spPr>
          <a:xfrm flipH="1">
            <a:off x="2690640" y="4175056"/>
            <a:ext cx="1" cy="28760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/>
          <p:cNvSpPr txBox="1"/>
          <p:nvPr/>
        </p:nvSpPr>
        <p:spPr>
          <a:xfrm>
            <a:off x="2861284" y="4170834"/>
            <a:ext cx="79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TAK</a:t>
            </a:r>
            <a:endParaRPr lang="pl-PL" sz="1600" dirty="0"/>
          </a:p>
        </p:txBody>
      </p:sp>
      <p:sp>
        <p:nvSpPr>
          <p:cNvPr id="42" name="PoleTekstowe 4"/>
          <p:cNvSpPr txBox="1"/>
          <p:nvPr/>
        </p:nvSpPr>
        <p:spPr>
          <a:xfrm>
            <a:off x="1656674" y="4482382"/>
            <a:ext cx="2099257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Poważne zakłócenia konkurencji</a:t>
            </a:r>
            <a:endParaRPr lang="pl-PL" dirty="0"/>
          </a:p>
        </p:txBody>
      </p:sp>
      <p:cxnSp>
        <p:nvCxnSpPr>
          <p:cNvPr id="43" name="Łącznik prosty ze strzałką 42"/>
          <p:cNvCxnSpPr/>
          <p:nvPr/>
        </p:nvCxnSpPr>
        <p:spPr>
          <a:xfrm>
            <a:off x="2690640" y="5128713"/>
            <a:ext cx="0" cy="382389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2861284" y="5150630"/>
            <a:ext cx="79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TAK</a:t>
            </a:r>
            <a:endParaRPr lang="pl-PL" sz="1600" dirty="0"/>
          </a:p>
        </p:txBody>
      </p:sp>
      <p:sp>
        <p:nvSpPr>
          <p:cNvPr id="45" name="PoleTekstowe 4"/>
          <p:cNvSpPr txBox="1"/>
          <p:nvPr/>
        </p:nvSpPr>
        <p:spPr>
          <a:xfrm>
            <a:off x="2114570" y="5511102"/>
            <a:ext cx="2376152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Pomoc zgodna przy spełnieniu określonych warunków</a:t>
            </a:r>
            <a:endParaRPr lang="pl-PL" dirty="0"/>
          </a:p>
        </p:txBody>
      </p:sp>
      <p:cxnSp>
        <p:nvCxnSpPr>
          <p:cNvPr id="46" name="Łącznik łamany 45"/>
          <p:cNvCxnSpPr/>
          <p:nvPr/>
        </p:nvCxnSpPr>
        <p:spPr>
          <a:xfrm>
            <a:off x="3740269" y="4575520"/>
            <a:ext cx="682581" cy="597846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PoleTekstowe 4"/>
          <p:cNvSpPr txBox="1"/>
          <p:nvPr/>
        </p:nvSpPr>
        <p:spPr>
          <a:xfrm>
            <a:off x="4430897" y="4696312"/>
            <a:ext cx="1410239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l-PL" dirty="0" smtClean="0"/>
              <a:t>Pomoc zgodna</a:t>
            </a:r>
            <a:endParaRPr lang="pl-PL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3521330" y="4313105"/>
            <a:ext cx="888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NIE</a:t>
            </a:r>
            <a:endParaRPr lang="pl-PL" sz="1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41380" y="6064737"/>
            <a:ext cx="154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Źródło: ACER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5889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WEW prez 02 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6"/>
          <a:stretch/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742950" y="1825004"/>
            <a:ext cx="85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Wingdings" panose="05000000000000000000" pitchFamily="2" charset="2"/>
              <a:buChar char="q"/>
            </a:pPr>
            <a:endParaRPr lang="pl-P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91789" y="1281683"/>
            <a:ext cx="8603760" cy="9541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pl-PL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Dziękujemy za uwagę,</a:t>
            </a:r>
          </a:p>
          <a:p>
            <a:pPr algn="ctr" defTabSz="457200"/>
            <a:r>
              <a:rPr lang="pl-PL" dirty="0" smtClean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www.wawrzynowicz.eu</a:t>
            </a:r>
            <a:endParaRPr lang="pl-PL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271518" y="3105831"/>
            <a:ext cx="3134435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492656" y="3105832"/>
            <a:ext cx="31356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Klaudia.Kaczmarek\Dropbox (W&amp;W)\sekretariat-Poznań\grafika WiW\Grafiki WiW przekazane w dniu 09.11.2015\grafiki-png\ilustracja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34" y="2954352"/>
            <a:ext cx="483433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udia.Kaczmarek\Dropbox (W&amp;W)\sekretariat-Poznań\grafika WiW\W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05" y="242094"/>
            <a:ext cx="2869187" cy="48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476498" y="2121097"/>
            <a:ext cx="4953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dirty="0">
                <a:hlinkClick r:id="rId6"/>
              </a:rPr>
              <a:t>adam.wawrzynowicz@wawrzynowicz.eu</a:t>
            </a:r>
          </a:p>
          <a:p>
            <a:pPr algn="ctr">
              <a:lnSpc>
                <a:spcPct val="90000"/>
              </a:lnSpc>
            </a:pPr>
            <a:endParaRPr lang="pl-PL" altLang="pl-PL" dirty="0">
              <a:hlinkClick r:id="rId6"/>
            </a:endParaRPr>
          </a:p>
          <a:p>
            <a:pPr algn="ctr">
              <a:lnSpc>
                <a:spcPct val="90000"/>
              </a:lnSpc>
            </a:pPr>
            <a:r>
              <a:rPr lang="pl-PL" altLang="pl-PL" dirty="0">
                <a:hlinkClick r:id="rId6"/>
              </a:rPr>
              <a:t>tomasz.brzezinski@wawrzynowicz.eu</a:t>
            </a:r>
          </a:p>
        </p:txBody>
      </p:sp>
    </p:spTree>
    <p:extLst>
      <p:ext uri="{BB962C8B-B14F-4D97-AF65-F5344CB8AC3E}">
        <p14:creationId xmlns:p14="http://schemas.microsoft.com/office/powerpoint/2010/main" val="29828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1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0687" y="129051"/>
            <a:ext cx="8909050" cy="861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74625">
              <a:lnSpc>
                <a:spcPts val="1999"/>
              </a:lnSpc>
              <a:spcBef>
                <a:spcPts val="0"/>
              </a:spcBef>
            </a:pPr>
            <a:r>
              <a:rPr lang="pl-PL" spc="-26" dirty="0" smtClean="0">
                <a:latin typeface="+mn-lt"/>
              </a:rPr>
              <a:t>Zarys prezentacji</a:t>
            </a:r>
            <a:endParaRPr lang="pl-PL" dirty="0">
              <a:latin typeface="+mn-lt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40" y="5858769"/>
            <a:ext cx="1848823" cy="7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Connector 16"/>
          <p:cNvCxnSpPr/>
          <p:nvPr/>
        </p:nvCxnSpPr>
        <p:spPr>
          <a:xfrm>
            <a:off x="518243" y="2744917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526182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1"/>
          <p:cNvCxnSpPr/>
          <p:nvPr/>
        </p:nvCxnSpPr>
        <p:spPr>
          <a:xfrm>
            <a:off x="524538" y="4592988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4"/>
          <p:cNvSpPr txBox="1">
            <a:spLocks/>
          </p:cNvSpPr>
          <p:nvPr/>
        </p:nvSpPr>
        <p:spPr>
          <a:xfrm>
            <a:off x="480687" y="1322887"/>
            <a:ext cx="8867124" cy="4239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1611" tIns="40125" rIns="31611" bIns="40125"/>
          <a:lstStyle/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  <a:cs typeface="Arial" pitchFamily="34" charset="0"/>
              </a:rPr>
              <a:t>Strategiczne projekty dywersyfikacyjne</a:t>
            </a:r>
            <a:endParaRPr lang="pl-PL" sz="2000" dirty="0">
              <a:solidFill>
                <a:schemeClr val="tx1"/>
              </a:solidFill>
              <a:cs typeface="Arial" pitchFamily="34" charset="0"/>
            </a:endParaRP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000" dirty="0" smtClean="0"/>
              <a:t>Finansowanie </a:t>
            </a:r>
            <a:r>
              <a:rPr lang="pl-PL" sz="2000" dirty="0"/>
              <a:t>projektów dywersyfikacyjnych </a:t>
            </a:r>
            <a:r>
              <a:rPr lang="pl-PL" sz="2000" dirty="0" smtClean="0"/>
              <a:t>poprzez taryfy</a:t>
            </a: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000" dirty="0" smtClean="0"/>
              <a:t>Instrumenty </a:t>
            </a:r>
            <a:r>
              <a:rPr lang="pl-PL" sz="2000" dirty="0"/>
              <a:t>wsparcia </a:t>
            </a:r>
            <a:r>
              <a:rPr lang="pl-PL" sz="2000" dirty="0" smtClean="0"/>
              <a:t>projektów </a:t>
            </a:r>
            <a:r>
              <a:rPr lang="pl-PL" sz="2000" dirty="0"/>
              <a:t>dywersyfikacyjnych </a:t>
            </a:r>
            <a:endParaRPr lang="pl-PL" sz="2000" dirty="0" smtClean="0"/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000" dirty="0" smtClean="0"/>
              <a:t>Transgraniczna </a:t>
            </a:r>
            <a:r>
              <a:rPr lang="pl-PL" sz="2000" dirty="0"/>
              <a:t>alokacja kosztów </a:t>
            </a:r>
            <a:r>
              <a:rPr lang="pl-PL" sz="2000" dirty="0" smtClean="0"/>
              <a:t>GIPL</a:t>
            </a: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000" dirty="0" smtClean="0"/>
              <a:t>Mechanizm </a:t>
            </a:r>
            <a:r>
              <a:rPr lang="pl-PL" sz="2000" dirty="0"/>
              <a:t>wsparcia greckiego terminalu LNG </a:t>
            </a:r>
            <a:r>
              <a:rPr lang="pl-PL" sz="2000" dirty="0" err="1" smtClean="0"/>
              <a:t>Revithoussa</a:t>
            </a:r>
            <a:endParaRPr lang="pl-PL" sz="2000" dirty="0" smtClean="0"/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000" dirty="0"/>
              <a:t>Mechanizm wsparcia litewskiego terminalu LNG w</a:t>
            </a:r>
            <a:r>
              <a:rPr lang="pl-PL" sz="2000" dirty="0" smtClean="0"/>
              <a:t> Kłajpedzie</a:t>
            </a: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pl-PL" sz="2000" dirty="0" smtClean="0"/>
              <a:t>Rekompensata z tytułu usług w ogólnym interesie gospodarczym</a:t>
            </a:r>
          </a:p>
          <a:p>
            <a:pPr marL="0" lvl="1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</a:pPr>
            <a:endParaRPr lang="pl-PL" sz="2000" dirty="0" smtClean="0"/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endParaRPr lang="pl-PL" sz="2000" dirty="0"/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endParaRPr lang="pl-PL" sz="2000" dirty="0"/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182" y="6546627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477EB559-8406-4923-996D-AC893529BFDA}" type="slidenum">
              <a:rPr lang="pl-PL" sz="1600" smtClean="0"/>
              <a:t>2</a:t>
            </a:fld>
            <a:r>
              <a:rPr lang="pl-PL" sz="1600" dirty="0" smtClean="0"/>
              <a:t>/17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122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01649" y="141596"/>
            <a:ext cx="8909050" cy="65830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7313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>
                <a:latin typeface="+mn-lt"/>
              </a:rPr>
              <a:t>Strategiczne projekty dywersyfikacyjne</a:t>
            </a:r>
            <a:endParaRPr lang="pl-PL" sz="2000" dirty="0">
              <a:latin typeface="+mn-lt"/>
            </a:endParaRPr>
          </a:p>
        </p:txBody>
      </p:sp>
      <p:cxnSp>
        <p:nvCxnSpPr>
          <p:cNvPr id="47" name="Straight Connector 16"/>
          <p:cNvCxnSpPr/>
          <p:nvPr/>
        </p:nvCxnSpPr>
        <p:spPr>
          <a:xfrm>
            <a:off x="12075" y="2744917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20014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DF9FDB31-5613-45AC-B865-1503FB705C3A}" type="slidenum">
              <a:rPr lang="pl-PL" sz="1600" smtClean="0"/>
              <a:t>3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501650" y="928452"/>
            <a:ext cx="89090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/>
              <a:t>PEP 2030 – cel strategiczny w </a:t>
            </a:r>
            <a:r>
              <a:rPr lang="pl-PL" sz="1600" b="1" dirty="0"/>
              <a:t>obszarze </a:t>
            </a:r>
            <a:r>
              <a:rPr lang="pl-PL" sz="1600" b="1" dirty="0" smtClean="0"/>
              <a:t>gazu - zapewnienie </a:t>
            </a:r>
            <a:r>
              <a:rPr lang="pl-PL" sz="1600" b="1" dirty="0"/>
              <a:t>bezpieczeństwa energetycznego Polski</a:t>
            </a:r>
            <a:r>
              <a:rPr lang="pl-PL" sz="1600" dirty="0"/>
              <a:t> </a:t>
            </a:r>
            <a:r>
              <a:rPr lang="pl-PL" sz="1600" b="1" dirty="0"/>
              <a:t>poprzez dywersyfikację źródeł i kierunków dostaw gazu </a:t>
            </a:r>
            <a:r>
              <a:rPr lang="pl-PL" sz="1600" b="1" dirty="0" smtClean="0"/>
              <a:t>ziemnego</a:t>
            </a:r>
            <a:r>
              <a:rPr lang="pl-PL" sz="1600" dirty="0" smtClean="0"/>
              <a:t>. Realizacji tego </a:t>
            </a:r>
            <a:r>
              <a:rPr lang="pl-PL" sz="1600" dirty="0"/>
              <a:t>celu służą strategiczne projekty </a:t>
            </a:r>
            <a:r>
              <a:rPr lang="pl-PL" sz="1600" dirty="0" smtClean="0"/>
              <a:t>inwestycyjne</a:t>
            </a:r>
            <a:r>
              <a:rPr lang="pl-PL" sz="1600" dirty="0"/>
              <a:t> </a:t>
            </a:r>
            <a:r>
              <a:rPr lang="pl-PL" sz="1600" dirty="0" smtClean="0"/>
              <a:t>będące na różnych etapach realizacji, w tym: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0230330"/>
              </p:ext>
            </p:extLst>
          </p:nvPr>
        </p:nvGraphicFramePr>
        <p:xfrm>
          <a:off x="501650" y="1741714"/>
          <a:ext cx="8909049" cy="483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2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18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02772" y="160267"/>
            <a:ext cx="8906636" cy="68364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74625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>
                <a:latin typeface="+mn-lt"/>
              </a:rPr>
              <a:t>Finansowanie projektów dywersyfikacyjnych poprzez taryfy (1/3 )</a:t>
            </a:r>
            <a:endParaRPr lang="pl-PL" sz="2000" dirty="0">
              <a:latin typeface="+mn-lt"/>
            </a:endParaRPr>
          </a:p>
        </p:txBody>
      </p:sp>
      <p:cxnSp>
        <p:nvCxnSpPr>
          <p:cNvPr id="47" name="Straight Connector 16"/>
          <p:cNvCxnSpPr/>
          <p:nvPr/>
        </p:nvCxnSpPr>
        <p:spPr>
          <a:xfrm>
            <a:off x="518243" y="2744917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526182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1"/>
          <p:cNvCxnSpPr/>
          <p:nvPr/>
        </p:nvCxnSpPr>
        <p:spPr>
          <a:xfrm>
            <a:off x="524538" y="4592988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22690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DF9FDB31-5613-45AC-B865-1503FB705C3A}" type="slidenum">
              <a:rPr lang="pl-PL" sz="1600" smtClean="0"/>
              <a:t>4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44765624"/>
              </p:ext>
            </p:extLst>
          </p:nvPr>
        </p:nvGraphicFramePr>
        <p:xfrm>
          <a:off x="360607" y="3096590"/>
          <a:ext cx="8906638" cy="3213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402771" y="1048859"/>
            <a:ext cx="890663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7313" algn="just"/>
            <a:r>
              <a:rPr lang="pl-PL" sz="2000" dirty="0" smtClean="0"/>
              <a:t>Strategiczne projekty </a:t>
            </a:r>
            <a:r>
              <a:rPr lang="pl-PL" sz="2000" dirty="0"/>
              <a:t>inwestycyjne są </a:t>
            </a:r>
            <a:r>
              <a:rPr lang="pl-PL" sz="2000" dirty="0" smtClean="0"/>
              <a:t>ujmowane </a:t>
            </a:r>
            <a:r>
              <a:rPr lang="pl-PL" sz="2000" dirty="0"/>
              <a:t>w </a:t>
            </a:r>
            <a:r>
              <a:rPr lang="pl-PL" sz="2000" b="1" dirty="0" smtClean="0"/>
              <a:t>10-letnim </a:t>
            </a:r>
            <a:r>
              <a:rPr lang="pl-PL" sz="2000" b="1" dirty="0"/>
              <a:t>planie rozwoju</a:t>
            </a:r>
            <a:r>
              <a:rPr lang="pl-PL" sz="2000" dirty="0"/>
              <a:t>, </a:t>
            </a:r>
            <a:r>
              <a:rPr lang="pl-PL" sz="2000" dirty="0" smtClean="0"/>
              <a:t>sporządzanym przez OSP </a:t>
            </a:r>
            <a:r>
              <a:rPr lang="pl-PL" sz="2000" dirty="0"/>
              <a:t>na podstawie art. 16 PE </a:t>
            </a:r>
            <a:r>
              <a:rPr lang="pl-PL" sz="2000" dirty="0" smtClean="0"/>
              <a:t>i podlegającym uzgodnieniu z Prezesem URE. Plan podlega aktualizacji co 2 lata.</a:t>
            </a:r>
            <a:endParaRPr lang="pl-PL" sz="2000" dirty="0"/>
          </a:p>
        </p:txBody>
      </p:sp>
      <p:sp>
        <p:nvSpPr>
          <p:cNvPr id="3" name="Prostokąt zaokrąglony 2"/>
          <p:cNvSpPr/>
          <p:nvPr/>
        </p:nvSpPr>
        <p:spPr>
          <a:xfrm>
            <a:off x="402770" y="2269468"/>
            <a:ext cx="8906637" cy="16506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/>
              <a:t>Plany rozwoju 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/>
              <a:t>powinny</a:t>
            </a:r>
            <a:r>
              <a:rPr lang="pl-PL" sz="2000" dirty="0"/>
              <a:t> </a:t>
            </a:r>
            <a:r>
              <a:rPr lang="pl-PL" sz="2000" b="1" dirty="0"/>
              <a:t>zapewniać długookresową maksymalizację efektywności nakładów i kosztów ponoszonych przez przedsiębiorstwa </a:t>
            </a:r>
            <a:r>
              <a:rPr lang="pl-PL" sz="2000" b="1" dirty="0" smtClean="0"/>
              <a:t>energetyczne</a:t>
            </a:r>
            <a:r>
              <a:rPr lang="pl-PL" sz="2000" dirty="0" smtClean="0"/>
              <a:t>, tak </a:t>
            </a:r>
            <a:r>
              <a:rPr lang="pl-PL" sz="2000" dirty="0"/>
              <a:t>aby nakłady i koszty nie powodowały w poszczególnych latach nadmiernego wzrostu cen i stawek opłat dla paliw </a:t>
            </a:r>
            <a:r>
              <a:rPr lang="pl-PL" sz="2000" dirty="0" smtClean="0"/>
              <a:t>gazowych (</a:t>
            </a:r>
            <a:r>
              <a:rPr lang="pl-PL" sz="2000" dirty="0"/>
              <a:t>art. 16 ust. 10 PE).</a:t>
            </a:r>
          </a:p>
        </p:txBody>
      </p:sp>
    </p:spTree>
    <p:extLst>
      <p:ext uri="{BB962C8B-B14F-4D97-AF65-F5344CB8AC3E}">
        <p14:creationId xmlns:p14="http://schemas.microsoft.com/office/powerpoint/2010/main" val="3870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34736" y="106141"/>
            <a:ext cx="9233624" cy="64497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7313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/>
              <a:t>Finansowanie </a:t>
            </a:r>
            <a:r>
              <a:rPr lang="pl-PL" sz="2000" dirty="0"/>
              <a:t>projektów dywersyfikacyjnych poprzez </a:t>
            </a:r>
            <a:r>
              <a:rPr lang="pl-PL" sz="2000" dirty="0" smtClean="0"/>
              <a:t>taryfy </a:t>
            </a:r>
            <a:r>
              <a:rPr lang="pl-PL" sz="2000" dirty="0" smtClean="0">
                <a:latin typeface="+mn-lt"/>
              </a:rPr>
              <a:t>(2/3 </a:t>
            </a:r>
            <a:r>
              <a:rPr lang="pl-PL" sz="2000" dirty="0">
                <a:latin typeface="+mn-lt"/>
              </a:rPr>
              <a:t>)</a:t>
            </a:r>
          </a:p>
        </p:txBody>
      </p:sp>
      <p:cxnSp>
        <p:nvCxnSpPr>
          <p:cNvPr id="47" name="Straight Connector 16"/>
          <p:cNvCxnSpPr/>
          <p:nvPr/>
        </p:nvCxnSpPr>
        <p:spPr>
          <a:xfrm>
            <a:off x="518243" y="2744917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526182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1"/>
          <p:cNvCxnSpPr/>
          <p:nvPr/>
        </p:nvCxnSpPr>
        <p:spPr>
          <a:xfrm>
            <a:off x="524538" y="4592988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F4096B95-1AFE-4767-883C-2D020755991E}" type="slidenum">
              <a:rPr lang="pl-PL" sz="1600" smtClean="0"/>
              <a:t>5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pic>
        <p:nvPicPr>
          <p:cNvPr id="27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59897820"/>
              </p:ext>
            </p:extLst>
          </p:nvPr>
        </p:nvGraphicFramePr>
        <p:xfrm>
          <a:off x="334736" y="1143000"/>
          <a:ext cx="9233624" cy="4539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542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01650" y="106141"/>
            <a:ext cx="8997168" cy="82972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b="0" dirty="0">
              <a:solidFill>
                <a:srgbClr val="C00000"/>
              </a:solidFill>
            </a:endParaRPr>
          </a:p>
        </p:txBody>
      </p:sp>
      <p:cxnSp>
        <p:nvCxnSpPr>
          <p:cNvPr id="47" name="Straight Connector 16"/>
          <p:cNvCxnSpPr/>
          <p:nvPr/>
        </p:nvCxnSpPr>
        <p:spPr>
          <a:xfrm>
            <a:off x="518243" y="2744917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526182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3D629902-A7AA-4B2C-9D91-14DDCDAD7C26}" type="slidenum">
              <a:rPr lang="pl-PL" sz="1600" smtClean="0"/>
              <a:t>6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pic>
        <p:nvPicPr>
          <p:cNvPr id="27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4782175"/>
              </p:ext>
            </p:extLst>
          </p:nvPr>
        </p:nvGraphicFramePr>
        <p:xfrm>
          <a:off x="379428" y="651672"/>
          <a:ext cx="9119390" cy="598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79428" y="138356"/>
            <a:ext cx="9119390" cy="4811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87313" algn="l"/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400" b="1" dirty="0" smtClean="0"/>
              <a:t>Finansowanie </a:t>
            </a:r>
            <a:r>
              <a:rPr lang="pl-PL" sz="2400" b="1" dirty="0"/>
              <a:t>projektów dywersyfikacyjnych poprzez </a:t>
            </a:r>
            <a:r>
              <a:rPr lang="pl-PL" sz="2400" b="1" dirty="0" smtClean="0"/>
              <a:t>taryfy (3/3)</a:t>
            </a:r>
            <a:r>
              <a:rPr lang="pl-PL" b="1" dirty="0" smtClean="0">
                <a:solidFill>
                  <a:srgbClr val="C00000"/>
                </a:solidFill>
              </a:rPr>
              <a:t/>
            </a:r>
            <a:br>
              <a:rPr lang="pl-PL" b="1" dirty="0" smtClean="0">
                <a:solidFill>
                  <a:srgbClr val="C00000"/>
                </a:solidFill>
              </a:rPr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683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6909" y="106142"/>
            <a:ext cx="9072851" cy="7160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74625"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>
                <a:latin typeface="+mn-lt"/>
              </a:rPr>
              <a:t>Instrumenty wsparcia dla projektów dywersyfikacyjnych (1/2) </a:t>
            </a:r>
            <a:endParaRPr lang="pl-PL" sz="2000" dirty="0">
              <a:latin typeface="+mn-lt"/>
            </a:endParaRPr>
          </a:p>
        </p:txBody>
      </p:sp>
      <p:cxnSp>
        <p:nvCxnSpPr>
          <p:cNvPr id="47" name="Straight Connector 16"/>
          <p:cNvCxnSpPr/>
          <p:nvPr/>
        </p:nvCxnSpPr>
        <p:spPr>
          <a:xfrm>
            <a:off x="518243" y="2744917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526182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459D4A56-4DCA-47F1-925B-9A17903DD54F}" type="slidenum">
              <a:rPr lang="pl-PL" sz="1600" smtClean="0"/>
              <a:t>7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pic>
        <p:nvPicPr>
          <p:cNvPr id="27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hemat blokowy: proces alternatywny 2"/>
          <p:cNvSpPr/>
          <p:nvPr/>
        </p:nvSpPr>
        <p:spPr>
          <a:xfrm>
            <a:off x="526182" y="910492"/>
            <a:ext cx="9011517" cy="119181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Osiągnięcie przez Polskę celów w zakresie dywersyfikacji źródeł i kierunków dostaw gazu wymaga realizacji szeregu zadań inwestycyjnych angażujących znaczące środki finansowe, przez co zasadne staje się szerokie zastosowanie instrumentów wsparcia, służących zarówno finansowaniu budowy nowej infrastruktury jak i zapewnieniu jej konkurencyjności oraz wykorzystania </a:t>
            </a:r>
            <a:r>
              <a:rPr lang="pl-PL" sz="1600" dirty="0"/>
              <a:t>przez </a:t>
            </a:r>
            <a:r>
              <a:rPr lang="pl-PL" sz="1600" dirty="0" smtClean="0"/>
              <a:t>rynek.</a:t>
            </a:r>
            <a:endParaRPr lang="pl-PL" sz="1600" dirty="0"/>
          </a:p>
        </p:txBody>
      </p:sp>
      <p:sp>
        <p:nvSpPr>
          <p:cNvPr id="4" name="Schemat blokowy: proces alternatywny 3"/>
          <p:cNvSpPr/>
          <p:nvPr/>
        </p:nvSpPr>
        <p:spPr>
          <a:xfrm>
            <a:off x="519074" y="2162567"/>
            <a:ext cx="8980018" cy="374571"/>
          </a:xfrm>
          <a:prstGeom prst="flowChartAlternateProcess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/>
              <a:t>Wytyczne </a:t>
            </a:r>
            <a:r>
              <a:rPr lang="pl-PL" sz="1600" b="1" dirty="0" smtClean="0"/>
              <a:t>KE </a:t>
            </a:r>
            <a:r>
              <a:rPr lang="pl-PL" sz="1600" b="1" dirty="0" err="1" smtClean="0"/>
              <a:t>ws</a:t>
            </a:r>
            <a:r>
              <a:rPr lang="pl-PL" sz="1600" b="1" dirty="0" smtClean="0"/>
              <a:t>. pomocy </a:t>
            </a:r>
            <a:r>
              <a:rPr lang="pl-PL" sz="1600" b="1" dirty="0"/>
              <a:t>państwa na ochronę środowiska i cele związane z energią </a:t>
            </a:r>
            <a:r>
              <a:rPr lang="pl-PL" sz="1600" b="1" dirty="0" smtClean="0"/>
              <a:t>w l. 2014-2020</a:t>
            </a:r>
            <a:endParaRPr lang="pl-PL" sz="1600" b="1" dirty="0"/>
          </a:p>
        </p:txBody>
      </p:sp>
      <p:sp>
        <p:nvSpPr>
          <p:cNvPr id="6" name="Schemat blokowy: proces alternatywny 5"/>
          <p:cNvSpPr/>
          <p:nvPr/>
        </p:nvSpPr>
        <p:spPr>
          <a:xfrm>
            <a:off x="479765" y="2611400"/>
            <a:ext cx="8980018" cy="200906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600" dirty="0" smtClean="0"/>
              <a:t>W </a:t>
            </a:r>
            <a:r>
              <a:rPr lang="pl-PL" sz="1600" dirty="0"/>
              <a:t>przypadku projektów </a:t>
            </a:r>
            <a:r>
              <a:rPr lang="pl-PL" sz="1600" dirty="0" smtClean="0"/>
              <a:t>będących przedmiotem wspólnego zainteresowania, </a:t>
            </a:r>
            <a:r>
              <a:rPr lang="pl-PL" sz="1600" b="1" dirty="0"/>
              <a:t>finansowanie za pomocą taryf może nie być wystarczające do skorygowania niedoskonałości rynku związanych z pozytywnymi efektami zewnętrznymi </a:t>
            </a:r>
            <a:r>
              <a:rPr lang="pl-PL" sz="1600" dirty="0" smtClean="0"/>
              <a:t>(gdy część </a:t>
            </a:r>
            <a:r>
              <a:rPr lang="pl-PL" sz="1600" dirty="0"/>
              <a:t>korzyści z inwestycji przypadnie uczestnikom rynku innym niż </a:t>
            </a:r>
            <a:r>
              <a:rPr lang="pl-PL" sz="1600" dirty="0" smtClean="0"/>
              <a:t>inwestor), </a:t>
            </a:r>
            <a:r>
              <a:rPr lang="pl-PL" sz="1600" b="1" dirty="0" smtClean="0"/>
              <a:t>i </a:t>
            </a:r>
            <a:r>
              <a:rPr lang="pl-PL" sz="1600" b="1" dirty="0"/>
              <a:t>problemami z </a:t>
            </a:r>
            <a:r>
              <a:rPr lang="pl-PL" sz="1600" b="1" dirty="0" smtClean="0"/>
              <a:t>koordynacją</a:t>
            </a:r>
            <a:r>
              <a:rPr lang="pl-PL" sz="1600" dirty="0"/>
              <a:t> </a:t>
            </a:r>
            <a:r>
              <a:rPr lang="pl-PL" sz="1600" dirty="0" smtClean="0"/>
              <a:t>(np. wynikającymi z potrzeby oczekiwania na zaistnienie warunków, w których rozpoczęcie </a:t>
            </a:r>
            <a:r>
              <a:rPr lang="pl-PL" sz="1600" dirty="0"/>
              <a:t>projektu stanie się atrakcyjne pod względem </a:t>
            </a:r>
            <a:r>
              <a:rPr lang="pl-PL" sz="1600" dirty="0" smtClean="0"/>
              <a:t>komercyjnym, co może mieć znaczenie w przypadku projektów transgranicznych)</a:t>
            </a:r>
            <a:r>
              <a:rPr lang="pl-PL" sz="1600" b="1" dirty="0" smtClean="0"/>
              <a:t>. Sposobem </a:t>
            </a:r>
            <a:r>
              <a:rPr lang="pl-PL" sz="1600" b="1" dirty="0"/>
              <a:t>przezwyciężenia niedoskonałości </a:t>
            </a:r>
            <a:r>
              <a:rPr lang="pl-PL" sz="1600" b="1" dirty="0" smtClean="0"/>
              <a:t>rynku, </a:t>
            </a:r>
            <a:r>
              <a:rPr lang="pl-PL" sz="1600" b="1" dirty="0"/>
              <a:t>innym niż obowiązkowe </a:t>
            </a:r>
            <a:r>
              <a:rPr lang="pl-PL" sz="1600" b="1" dirty="0" smtClean="0"/>
              <a:t>taryfy, </a:t>
            </a:r>
            <a:r>
              <a:rPr lang="pl-PL" sz="1600" b="1" dirty="0"/>
              <a:t>jest </a:t>
            </a:r>
            <a:r>
              <a:rPr lang="pl-PL" sz="1600" b="1" dirty="0" smtClean="0"/>
              <a:t>w takiej sytuacji przyznanie </a:t>
            </a:r>
            <a:r>
              <a:rPr lang="pl-PL" sz="1600" b="1" dirty="0"/>
              <a:t>pomocy państwa</a:t>
            </a:r>
            <a:r>
              <a:rPr lang="pl-PL" sz="1600" dirty="0"/>
              <a:t>. </a:t>
            </a:r>
          </a:p>
        </p:txBody>
      </p:sp>
      <p:sp>
        <p:nvSpPr>
          <p:cNvPr id="7" name="Schemat blokowy: proces alternatywny 6"/>
          <p:cNvSpPr/>
          <p:nvPr/>
        </p:nvSpPr>
        <p:spPr>
          <a:xfrm>
            <a:off x="456909" y="5142260"/>
            <a:ext cx="8965804" cy="119181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pl-PL" sz="1600" dirty="0" smtClean="0"/>
              <a:t>Nawet w przypadku należytego uzasadnienia ekonomicznego finansowanie terminali LNG bądź innych inwestycji w infrastrukturę może nadal napotykać trudności. </a:t>
            </a:r>
            <a:r>
              <a:rPr lang="pl-PL" sz="1600" b="1" dirty="0" smtClean="0"/>
              <a:t>Wprawdzie zdaniem Komisji terminale LNG powinny być finansowane za pomocą odpowiednich taryf, to jednak nie wyklucza się zastosowania innych instrumentów mających zrekompensować słabą opłacalność komercyjną terminali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8" name="Schemat blokowy: proces alternatywny 7"/>
          <p:cNvSpPr/>
          <p:nvPr/>
        </p:nvSpPr>
        <p:spPr>
          <a:xfrm>
            <a:off x="487575" y="4694723"/>
            <a:ext cx="8980018" cy="374571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pl-PL" sz="1600" b="1" dirty="0" smtClean="0"/>
              <a:t>Strategia </a:t>
            </a:r>
            <a:r>
              <a:rPr lang="pl-PL" sz="1600" b="1" dirty="0"/>
              <a:t>UE dotyczącej skroplonego gazu ziemnego i magazynów gazu z dnia 16 lutego 2016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68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6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46314" y="106141"/>
            <a:ext cx="9046030" cy="8297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7313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>
                <a:latin typeface="+mn-lt"/>
              </a:rPr>
              <a:t>Instrumenty wsparcia projektów dywersyfikacyjnych (2/2)</a:t>
            </a:r>
            <a:endParaRPr lang="pl-PL" sz="2000" dirty="0">
              <a:latin typeface="+mn-lt"/>
            </a:endParaRPr>
          </a:p>
        </p:txBody>
      </p:sp>
      <p:cxnSp>
        <p:nvCxnSpPr>
          <p:cNvPr id="47" name="Straight Connector 16"/>
          <p:cNvCxnSpPr/>
          <p:nvPr/>
        </p:nvCxnSpPr>
        <p:spPr>
          <a:xfrm>
            <a:off x="575391" y="2524489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583330" y="3311346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2BA94008-9DCE-4865-8F3B-8C004F8D1F82}" type="slidenum">
              <a:rPr lang="pl-PL" sz="1600" smtClean="0"/>
              <a:t>8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6665155"/>
              </p:ext>
            </p:extLst>
          </p:nvPr>
        </p:nvGraphicFramePr>
        <p:xfrm>
          <a:off x="468086" y="989603"/>
          <a:ext cx="9024258" cy="27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Prostokąt 7"/>
          <p:cNvSpPr/>
          <p:nvPr/>
        </p:nvSpPr>
        <p:spPr>
          <a:xfrm>
            <a:off x="119278" y="3926872"/>
            <a:ext cx="2124536" cy="1600438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Pomoc inwestycyjna w formie dotacji na prace studyjne lub na roboty (po spełnieniu szczegółowych kryteriów określonych w rozporządzeniu 347/2013).</a:t>
            </a:r>
            <a:endParaRPr lang="pl-PL" sz="1400" dirty="0"/>
          </a:p>
        </p:txBody>
      </p:sp>
      <p:sp>
        <p:nvSpPr>
          <p:cNvPr id="12" name="Strzałka w dół 11"/>
          <p:cNvSpPr/>
          <p:nvPr/>
        </p:nvSpPr>
        <p:spPr>
          <a:xfrm>
            <a:off x="930766" y="3675987"/>
            <a:ext cx="506186" cy="25088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7369000" y="3932333"/>
            <a:ext cx="2470753" cy="2677656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Dotyczy projektów o wysokim ryzyku np. związanym z „majątkiem osieroconym” - Prezes URE, na wniosek, podejmuje decyzję w sprawie zachęt z uwzględnieniem wyników analizy kosztów i korzyści sporządzonej</a:t>
            </a:r>
            <a:br>
              <a:rPr lang="pl-PL" sz="1400" dirty="0" smtClean="0"/>
            </a:br>
            <a:r>
              <a:rPr lang="pl-PL" sz="1400" dirty="0" smtClean="0"/>
              <a:t>na podstawie metodologii opracowanej przez Prezesa URE zgodnie z art. 13 </a:t>
            </a:r>
            <a:r>
              <a:rPr lang="pl-PL" sz="1400" dirty="0" err="1" smtClean="0"/>
              <a:t>Rozp</a:t>
            </a:r>
            <a:r>
              <a:rPr lang="pl-PL" sz="1400" dirty="0" smtClean="0"/>
              <a:t>. 347/2013.</a:t>
            </a:r>
            <a:endParaRPr lang="pl-PL" sz="1400" dirty="0"/>
          </a:p>
        </p:txBody>
      </p:sp>
      <p:sp>
        <p:nvSpPr>
          <p:cNvPr id="20" name="Strzałka w dół 19"/>
          <p:cNvSpPr/>
          <p:nvPr/>
        </p:nvSpPr>
        <p:spPr>
          <a:xfrm>
            <a:off x="5391651" y="3681762"/>
            <a:ext cx="506186" cy="25057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702629" y="3926872"/>
            <a:ext cx="2652273" cy="2246769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1400" dirty="0" smtClean="0"/>
              <a:t>Rzeczywiście poniesione przez OSP koszty PWZ ponoszą w części OSP lub projektodawcy infrastruktury przesyłowej z innych państw członkowskich, w których projekt generuje </a:t>
            </a:r>
            <a:r>
              <a:rPr lang="pl-PL" sz="1400" dirty="0"/>
              <a:t>pozytywne skutki netto</a:t>
            </a:r>
            <a:r>
              <a:rPr lang="pl-PL" sz="1400" dirty="0" smtClean="0"/>
              <a:t>, a opłacają je użytkownicy sieci </a:t>
            </a:r>
            <a:r>
              <a:rPr lang="pl-PL" sz="1400" dirty="0"/>
              <a:t>w tych </a:t>
            </a:r>
            <a:r>
              <a:rPr lang="pl-PL" sz="1400" dirty="0" smtClean="0"/>
              <a:t>państwach, poprzez opłaty taryfowe za dostęp do sieci.</a:t>
            </a:r>
            <a:endParaRPr lang="pl-PL" sz="1400" dirty="0"/>
          </a:p>
        </p:txBody>
      </p:sp>
      <p:sp>
        <p:nvSpPr>
          <p:cNvPr id="21" name="Strzałka w dół 20"/>
          <p:cNvSpPr/>
          <p:nvPr/>
        </p:nvSpPr>
        <p:spPr>
          <a:xfrm>
            <a:off x="8453402" y="3685845"/>
            <a:ext cx="425294" cy="25478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2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243814" y="3940629"/>
            <a:ext cx="2458815" cy="1384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Pomoc inwestycyjna na m.in. na projekty umieszczone w krajowym planie rozwoju OSP i wpisane na Listę Projektów Strategicznych dla infrastruktury energetycznej.</a:t>
            </a:r>
            <a:endParaRPr lang="pl-PL" sz="1400" dirty="0"/>
          </a:p>
        </p:txBody>
      </p:sp>
      <p:sp>
        <p:nvSpPr>
          <p:cNvPr id="19" name="Strzałka w dół 18"/>
          <p:cNvSpPr/>
          <p:nvPr/>
        </p:nvSpPr>
        <p:spPr>
          <a:xfrm>
            <a:off x="2908115" y="3687794"/>
            <a:ext cx="506186" cy="25088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1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5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20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01650" y="106141"/>
            <a:ext cx="8909050" cy="8297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87313">
              <a:lnSpc>
                <a:spcPct val="100000"/>
              </a:lnSpc>
              <a:spcBef>
                <a:spcPts val="0"/>
              </a:spcBef>
            </a:pPr>
            <a:r>
              <a:rPr lang="pl-PL" sz="2000" dirty="0" smtClean="0">
                <a:latin typeface="+mn-lt"/>
              </a:rPr>
              <a:t>Transgraniczna alokacja kosztów projektu GIPL </a:t>
            </a:r>
          </a:p>
          <a:p>
            <a:pPr marL="87313">
              <a:lnSpc>
                <a:spcPct val="100000"/>
              </a:lnSpc>
              <a:spcBef>
                <a:spcPts val="0"/>
              </a:spcBef>
            </a:pPr>
            <a:r>
              <a:rPr lang="pl-PL" sz="1600" b="0" dirty="0" smtClean="0">
                <a:latin typeface="+mn-lt"/>
              </a:rPr>
              <a:t>Decyzja ACER </a:t>
            </a:r>
            <a:r>
              <a:rPr lang="pl-PL" sz="1600" b="0" dirty="0" err="1" smtClean="0">
                <a:latin typeface="+mn-lt"/>
              </a:rPr>
              <a:t>ws</a:t>
            </a:r>
            <a:r>
              <a:rPr lang="pl-PL" sz="1600" b="0" dirty="0" smtClean="0">
                <a:latin typeface="+mn-lt"/>
              </a:rPr>
              <a:t>. transgranicznej alokacji kosztów dla projektu GIPL (11.08.2014 r.)</a:t>
            </a:r>
            <a:endParaRPr lang="pl-PL" sz="1600" b="0" dirty="0">
              <a:latin typeface="+mn-lt"/>
            </a:endParaRPr>
          </a:p>
        </p:txBody>
      </p:sp>
      <p:cxnSp>
        <p:nvCxnSpPr>
          <p:cNvPr id="47" name="Straight Connector 16"/>
          <p:cNvCxnSpPr/>
          <p:nvPr/>
        </p:nvCxnSpPr>
        <p:spPr>
          <a:xfrm>
            <a:off x="518243" y="2744917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>
            <a:off x="526182" y="3531774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1"/>
          <p:cNvCxnSpPr/>
          <p:nvPr/>
        </p:nvCxnSpPr>
        <p:spPr>
          <a:xfrm>
            <a:off x="524538" y="4592988"/>
            <a:ext cx="9094859" cy="0"/>
          </a:xfrm>
          <a:prstGeom prst="line">
            <a:avLst/>
          </a:prstGeom>
          <a:ln w="22225">
            <a:solidFill>
              <a:schemeClr val="bg1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182" y="6580374"/>
            <a:ext cx="11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Slajd </a:t>
            </a:r>
            <a:fld id="{35599208-E390-4E3E-AB29-24B0E2B663CA}" type="slidenum">
              <a:rPr lang="pl-PL" sz="1600" smtClean="0"/>
              <a:t>9</a:t>
            </a:fld>
            <a:r>
              <a:rPr lang="pl-PL" sz="1600" dirty="0" smtClean="0"/>
              <a:t>/17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1650" y="1012377"/>
            <a:ext cx="8898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Zgodnie z decyzją ACER, polski OSP ma otrzymać, po uruchomieniu GIPL, rekompensaty od OSP z Litwy, Łotwy i Estonii, dla których projekt GIPL generuje pozytywne skutki netto. Koszty projektu GIPL poniesione przez polskiego OSP i alokowane do operatorów systemów </a:t>
            </a:r>
            <a:r>
              <a:rPr lang="pl-PL" sz="1600" dirty="0"/>
              <a:t>przesyłowych Litwy, Łotwy i Estonii, </a:t>
            </a:r>
            <a:r>
              <a:rPr lang="pl-PL" sz="1600" dirty="0" smtClean="0"/>
              <a:t>zostaną następnie przyjęte przez tych operatorów do kalkulacji taryf przesyłowych.</a:t>
            </a:r>
            <a:endParaRPr lang="pl-PL" sz="1600" dirty="0"/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4027900296"/>
              </p:ext>
            </p:extLst>
          </p:nvPr>
        </p:nvGraphicFramePr>
        <p:xfrm>
          <a:off x="572179" y="1822941"/>
          <a:ext cx="8780199" cy="362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501650" y="4990860"/>
            <a:ext cx="8804731" cy="119181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 smtClean="0"/>
              <a:t>Zgodnie z decyzją GAZ-SYSTEM S.A. ma otrzymać 85,5 mln euro rekompensaty od ww. OSP.</a:t>
            </a:r>
          </a:p>
          <a:p>
            <a:pPr algn="just"/>
            <a:r>
              <a:rPr lang="pl-PL" sz="1600" b="1" dirty="0" smtClean="0"/>
              <a:t>Transgraniczna alokacja kosztów umożliwia przeniesienie części kosztów inwestycyjnych na odbiorców końcowych w tych państwach UE, które odnoszą znaczące pozytywne skutki netto realizacji danego projektu infrastrukturalnego mającego status PWZ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pic>
        <p:nvPicPr>
          <p:cNvPr id="16" name="Picture 3" descr="C:\Users\Klaudia.Kaczmarek\Dropbox (W&amp;W)\sekretariat-Poznań\grafika WiW\W_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97" y="6307811"/>
            <a:ext cx="431963" cy="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27593" y="6272687"/>
            <a:ext cx="801960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1200" dirty="0" smtClean="0"/>
              <a:t>Źródło: </a:t>
            </a:r>
            <a:r>
              <a:rPr lang="pl-PL" sz="1200" dirty="0"/>
              <a:t>D</a:t>
            </a:r>
            <a:r>
              <a:rPr lang="en-US" sz="1200" dirty="0" err="1" smtClean="0"/>
              <a:t>ecision</a:t>
            </a:r>
            <a:r>
              <a:rPr lang="en-US" sz="1200" dirty="0" smtClean="0"/>
              <a:t> of the </a:t>
            </a:r>
            <a:r>
              <a:rPr lang="pl-PL" sz="1200" dirty="0" smtClean="0"/>
              <a:t>A</a:t>
            </a:r>
            <a:r>
              <a:rPr lang="en-US" sz="1200" dirty="0" err="1" smtClean="0"/>
              <a:t>gency</a:t>
            </a:r>
            <a:r>
              <a:rPr lang="en-US" sz="1200" dirty="0" smtClean="0"/>
              <a:t> for the</a:t>
            </a:r>
            <a:r>
              <a:rPr lang="pl-PL" sz="1200" dirty="0" smtClean="0"/>
              <a:t> </a:t>
            </a:r>
            <a:r>
              <a:rPr lang="en-US" sz="1200" dirty="0" smtClean="0"/>
              <a:t>cooperation of energy</a:t>
            </a:r>
            <a:r>
              <a:rPr lang="pl-PL" sz="1200" dirty="0" smtClean="0"/>
              <a:t> </a:t>
            </a:r>
            <a:r>
              <a:rPr lang="pl-PL" sz="1200" dirty="0" err="1" smtClean="0"/>
              <a:t>regulators</a:t>
            </a:r>
            <a:r>
              <a:rPr lang="pl-PL" sz="1200" dirty="0" smtClean="0"/>
              <a:t> no 01/2014 of 11 </a:t>
            </a:r>
            <a:r>
              <a:rPr lang="pl-PL" sz="1200" dirty="0"/>
              <a:t>A</a:t>
            </a:r>
            <a:r>
              <a:rPr lang="pl-PL" sz="1200" dirty="0" smtClean="0"/>
              <a:t>ugust 2014, </a:t>
            </a:r>
            <a:r>
              <a:rPr lang="en-US" sz="1200" dirty="0" smtClean="0"/>
              <a:t>on the investment request including cross-border cost</a:t>
            </a:r>
            <a:r>
              <a:rPr lang="pl-PL" sz="1200" dirty="0" smtClean="0"/>
              <a:t> </a:t>
            </a:r>
            <a:r>
              <a:rPr lang="en-US" sz="1200" dirty="0" smtClean="0"/>
              <a:t>allocation for the gas interconnection Poland</a:t>
            </a:r>
            <a:r>
              <a:rPr lang="pl-PL" sz="1200" dirty="0" smtClean="0"/>
              <a:t> </a:t>
            </a:r>
            <a:r>
              <a:rPr lang="en-US" sz="1200" dirty="0" smtClean="0"/>
              <a:t>Lithuania</a:t>
            </a:r>
            <a:r>
              <a:rPr lang="pl-PL" sz="1200" dirty="0" smtClean="0"/>
              <a:t> </a:t>
            </a:r>
            <a:r>
              <a:rPr lang="en-US" sz="1200" dirty="0" smtClean="0"/>
              <a:t>Project of Common Interest no 8.5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7078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54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#m/%#d/%Y&lt;/m_strFormatTime&gt;&lt;/m_precDefaultDate&gt;&lt;m_precDefaultYear&gt;&lt;m_strFormatTime&gt;%Y&lt;/m_strFormatTime&gt;&lt;/m_precDefaultYear&gt;&lt;m_precDefaultQuarter&gt;&lt;m_strFormatTime&gt;Q%5&lt;/m_strFormatTime&gt;&lt;/m_precDefaultQuarter&gt;&lt;m_precDefaultMonth/&gt;&lt;m_precDefaultWeek/&gt;&lt;m_precDefaultDay&gt;&lt;m_strFormatTime&gt;%#d&lt;/m_strFormatTime&gt;&lt;/m_precDefaultDay&gt;&lt;m_mruColor&gt;&lt;m_vecMRU length=&quot;4&quot;&gt;&lt;elem m_fUsage=&quot;5.22243945551447820000E+000&quot;&gt;&lt;m_ppcolschidx val=&quot;0&quot;/&gt;&lt;m_rgb r=&quot;ff&quot; g=&quot;e6&quot; b=&quot;0&quot;/&gt;&lt;m_nBrightness val=&quot;0&quot;/&gt;&lt;/elem&gt;&lt;elem m_fUsage=&quot;4.70759709154636140000E+000&quot;&gt;&lt;m_ppcolschidx val=&quot;0&quot;/&gt;&lt;m_rgb r=&quot;0&quot; g=&quot;a3&quot; b=&quot;ae&quot;/&gt;&lt;m_nBrightness val=&quot;0&quot;/&gt;&lt;/elem&gt;&lt;elem m_fUsage=&quot;9.69773729787524670000E-003&quot;&gt;&lt;m_ppcolschidx val=&quot;0&quot;/&gt;&lt;m_rgb r=&quot;53&quot; g=&quot;a6&quot; b=&quot;ac&quot;/&gt;&lt;m_nBrightness val=&quot;0&quot;/&gt;&lt;/elem&gt;&lt;elem m_fUsage=&quot;8.72796356808772270000E-003&quot;&gt;&lt;m_ppcolschidx val=&quot;0&quot;/&gt;&lt;m_rgb r=&quot;3c&quot; g=&quot;7a&quot; b=&quot;16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0.xml><?xml version="1.0" encoding="utf-8"?>
<a:theme xmlns:a="http://schemas.openxmlformats.org/drawingml/2006/main" name="8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1.xml><?xml version="1.0" encoding="utf-8"?>
<a:theme xmlns:a="http://schemas.openxmlformats.org/drawingml/2006/main" name="9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2.xml><?xml version="1.0" encoding="utf-8"?>
<a:theme xmlns:a="http://schemas.openxmlformats.org/drawingml/2006/main" name="10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3.xml><?xml version="1.0" encoding="utf-8"?>
<a:theme xmlns:a="http://schemas.openxmlformats.org/drawingml/2006/main" name="11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4.xml><?xml version="1.0" encoding="utf-8"?>
<a:theme xmlns:a="http://schemas.openxmlformats.org/drawingml/2006/main" name="1_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6.xml><?xml version="1.0" encoding="utf-8"?>
<a:theme xmlns:a="http://schemas.openxmlformats.org/drawingml/2006/main" name="12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7.xml><?xml version="1.0" encoding="utf-8"?>
<a:theme xmlns:a="http://schemas.openxmlformats.org/drawingml/2006/main" name="13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18.xml><?xml version="1.0" encoding="utf-8"?>
<a:theme xmlns:a="http://schemas.openxmlformats.org/drawingml/2006/main" name="2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2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3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6.xml><?xml version="1.0" encoding="utf-8"?>
<a:theme xmlns:a="http://schemas.openxmlformats.org/drawingml/2006/main" name="4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7.xml><?xml version="1.0" encoding="utf-8"?>
<a:theme xmlns:a="http://schemas.openxmlformats.org/drawingml/2006/main" name="5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8.xml><?xml version="1.0" encoding="utf-8"?>
<a:theme xmlns:a="http://schemas.openxmlformats.org/drawingml/2006/main" name="6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9.xml><?xml version="1.0" encoding="utf-8"?>
<a:theme xmlns:a="http://schemas.openxmlformats.org/drawingml/2006/main" name="7_EY regular presentation_2010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48117</TotalTime>
  <Words>2232</Words>
  <Application>Microsoft Office PowerPoint</Application>
  <PresentationFormat>Papier A4 (210x297 mm)</PresentationFormat>
  <Paragraphs>176</Paragraphs>
  <Slides>17</Slides>
  <Notes>14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18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41" baseType="lpstr">
      <vt:lpstr>MS Mincho</vt:lpstr>
      <vt:lpstr>Arial</vt:lpstr>
      <vt:lpstr>Calibri</vt:lpstr>
      <vt:lpstr>Times New Roman</vt:lpstr>
      <vt:lpstr>Wingdings</vt:lpstr>
      <vt:lpstr>EY regular presentation_2010</vt:lpstr>
      <vt:lpstr>Custom Design</vt:lpstr>
      <vt:lpstr>1_EY regular presentation_2010</vt:lpstr>
      <vt:lpstr>2_EY regular presentation_2010</vt:lpstr>
      <vt:lpstr>3_EY regular presentation_2010</vt:lpstr>
      <vt:lpstr>4_EY regular presentation_2010</vt:lpstr>
      <vt:lpstr>5_EY regular presentation_2010</vt:lpstr>
      <vt:lpstr>6_EY regular presentation_2010</vt:lpstr>
      <vt:lpstr>7_EY regular presentation_2010</vt:lpstr>
      <vt:lpstr>8_EY regular presentation_2010</vt:lpstr>
      <vt:lpstr>9_EY regular presentation_2010</vt:lpstr>
      <vt:lpstr>10_EY regular presentation_2010</vt:lpstr>
      <vt:lpstr>11_EY regular presentation_2010</vt:lpstr>
      <vt:lpstr>1_Motyw pakietu Office</vt:lpstr>
      <vt:lpstr>14_EY regular presentation_2010</vt:lpstr>
      <vt:lpstr>12_EY regular presentation_2010</vt:lpstr>
      <vt:lpstr>13_EY regular presentation_2010</vt:lpstr>
      <vt:lpstr>2_Motyw pakietu Office</vt:lpstr>
      <vt:lpstr>think-cell Slide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Finansowanie projektów dywersyfikacyjnych poprzez taryfy (3/3)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(Arial bold 30 point)</dc:title>
  <dc:creator>Laura Lorenz</dc:creator>
  <cp:lastModifiedBy>W&amp;W TB</cp:lastModifiedBy>
  <cp:revision>4079</cp:revision>
  <cp:lastPrinted>2014-07-04T19:27:17Z</cp:lastPrinted>
  <dcterms:created xsi:type="dcterms:W3CDTF">2013-03-27T20:21:17Z</dcterms:created>
  <dcterms:modified xsi:type="dcterms:W3CDTF">2016-04-30T10:58:02Z</dcterms:modified>
</cp:coreProperties>
</file>