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tags/tag4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37" r:id="rId2"/>
    <p:sldId id="348" r:id="rId3"/>
    <p:sldId id="339" r:id="rId4"/>
    <p:sldId id="344" r:id="rId5"/>
    <p:sldId id="355" r:id="rId6"/>
    <p:sldId id="351" r:id="rId7"/>
    <p:sldId id="347" r:id="rId8"/>
    <p:sldId id="341" r:id="rId9"/>
    <p:sldId id="340" r:id="rId10"/>
    <p:sldId id="342" r:id="rId11"/>
    <p:sldId id="343" r:id="rId12"/>
    <p:sldId id="346" r:id="rId13"/>
    <p:sldId id="345" r:id="rId14"/>
    <p:sldId id="354" r:id="rId15"/>
    <p:sldId id="356" r:id="rId16"/>
    <p:sldId id="338"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3" autoAdjust="0"/>
    <p:restoredTop sz="89427" autoAdjust="0"/>
  </p:normalViewPr>
  <p:slideViewPr>
    <p:cSldViewPr>
      <p:cViewPr varScale="1">
        <p:scale>
          <a:sx n="81" d="100"/>
          <a:sy n="81" d="100"/>
        </p:scale>
        <p:origin x="372" y="96"/>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3" d="100"/>
          <a:sy n="83" d="100"/>
        </p:scale>
        <p:origin x="27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791-4EC2-8F61-CC2E6B470800}"/>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791-4EC2-8F61-CC2E6B470800}"/>
              </c:ext>
            </c:extLst>
          </c:dPt>
          <c:cat>
            <c:strRef>
              <c:f>Sheet1!$A$2:$A$3</c:f>
              <c:strCache>
                <c:ptCount val="2"/>
                <c:pt idx="0">
                  <c:v>1st Qtr</c:v>
                </c:pt>
                <c:pt idx="1">
                  <c:v>2nd Qtr</c:v>
                </c:pt>
              </c:strCache>
            </c:strRef>
          </c:cat>
          <c:val>
            <c:numRef>
              <c:f>Sheet1!$B$2:$B$3</c:f>
              <c:numCache>
                <c:formatCode>0%</c:formatCode>
                <c:ptCount val="2"/>
                <c:pt idx="0">
                  <c:v>0.27</c:v>
                </c:pt>
                <c:pt idx="1">
                  <c:v>0.73</c:v>
                </c:pt>
              </c:numCache>
            </c:numRef>
          </c:val>
          <c:extLst xmlns:c16r2="http://schemas.microsoft.com/office/drawing/2015/06/chart">
            <c:ext xmlns:c16="http://schemas.microsoft.com/office/drawing/2014/chart" uri="{C3380CC4-5D6E-409C-BE32-E72D297353CC}">
              <c16:uniqueId val="{00000004-5791-4EC2-8F61-CC2E6B470800}"/>
            </c:ext>
          </c:extLst>
        </c:ser>
        <c:dLbls>
          <c:showLegendKey val="0"/>
          <c:showVal val="0"/>
          <c:showCatName val="0"/>
          <c:showSerName val="0"/>
          <c:showPercent val="0"/>
          <c:showBubbleSize val="0"/>
          <c:showLeaderLines val="1"/>
        </c:dLbls>
        <c:firstSliceAng val="0"/>
        <c:holeSize val="78"/>
      </c:doughnutChart>
      <c:spPr>
        <a:noFill/>
        <a:ln w="25400">
          <a:noFill/>
        </a:ln>
        <a:effectLst/>
      </c:spPr>
    </c:plotArea>
    <c:plotVisOnly val="1"/>
    <c:dispBlanksAs val="zero"/>
    <c:showDLblsOverMax val="0"/>
  </c:chart>
  <c:spPr>
    <a:solidFill>
      <a:schemeClr val="bg2">
        <a:lumMod val="40000"/>
        <a:lumOff val="60000"/>
      </a:schemeClr>
    </a:solidFill>
    <a:ln w="9525" cap="flat" cmpd="sng" algn="ctr">
      <a:noFill/>
      <a:round/>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791-4EC2-8F61-CC2E6B470800}"/>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791-4EC2-8F61-CC2E6B470800}"/>
              </c:ext>
            </c:extLst>
          </c:dPt>
          <c:cat>
            <c:strRef>
              <c:f>Sheet1!$A$2:$A$3</c:f>
              <c:strCache>
                <c:ptCount val="2"/>
                <c:pt idx="0">
                  <c:v>1st Qtr</c:v>
                </c:pt>
                <c:pt idx="1">
                  <c:v>2nd Qtr</c:v>
                </c:pt>
              </c:strCache>
            </c:strRef>
          </c:cat>
          <c:val>
            <c:numRef>
              <c:f>Sheet1!$B$2:$B$3</c:f>
              <c:numCache>
                <c:formatCode>0%</c:formatCode>
                <c:ptCount val="2"/>
                <c:pt idx="0">
                  <c:v>0.54</c:v>
                </c:pt>
                <c:pt idx="1">
                  <c:v>0.46</c:v>
                </c:pt>
              </c:numCache>
            </c:numRef>
          </c:val>
          <c:extLst xmlns:c16r2="http://schemas.microsoft.com/office/drawing/2015/06/chart">
            <c:ext xmlns:c16="http://schemas.microsoft.com/office/drawing/2014/chart" uri="{C3380CC4-5D6E-409C-BE32-E72D297353CC}">
              <c16:uniqueId val="{00000004-5791-4EC2-8F61-CC2E6B470800}"/>
            </c:ext>
          </c:extLst>
        </c:ser>
        <c:dLbls>
          <c:showLegendKey val="0"/>
          <c:showVal val="0"/>
          <c:showCatName val="0"/>
          <c:showSerName val="0"/>
          <c:showPercent val="0"/>
          <c:showBubbleSize val="0"/>
          <c:showLeaderLines val="1"/>
        </c:dLbls>
        <c:firstSliceAng val="0"/>
        <c:holeSize val="78"/>
      </c:doughnutChart>
      <c:spPr>
        <a:noFill/>
        <a:ln w="25400">
          <a:noFill/>
        </a:ln>
        <a:effectLst/>
      </c:spPr>
    </c:plotArea>
    <c:plotVisOnly val="1"/>
    <c:dispBlanksAs val="zero"/>
    <c:showDLblsOverMax val="0"/>
  </c:chart>
  <c:spPr>
    <a:solidFill>
      <a:schemeClr val="bg2">
        <a:lumMod val="40000"/>
        <a:lumOff val="60000"/>
      </a:schemeClr>
    </a:solidFill>
    <a:ln w="9525" cap="flat" cmpd="sng" algn="ctr">
      <a:no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791-4EC2-8F61-CC2E6B470800}"/>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791-4EC2-8F61-CC2E6B470800}"/>
              </c:ext>
            </c:extLst>
          </c:dPt>
          <c:cat>
            <c:strRef>
              <c:f>Sheet1!$A$2:$A$3</c:f>
              <c:strCache>
                <c:ptCount val="2"/>
                <c:pt idx="0">
                  <c:v>1st Qtr</c:v>
                </c:pt>
                <c:pt idx="1">
                  <c:v>2nd Qtr</c:v>
                </c:pt>
              </c:strCache>
            </c:strRef>
          </c:cat>
          <c:val>
            <c:numRef>
              <c:f>Sheet1!$B$2:$B$3</c:f>
              <c:numCache>
                <c:formatCode>0%</c:formatCode>
                <c:ptCount val="2"/>
                <c:pt idx="0">
                  <c:v>0.35</c:v>
                </c:pt>
                <c:pt idx="1">
                  <c:v>0.65</c:v>
                </c:pt>
              </c:numCache>
            </c:numRef>
          </c:val>
          <c:extLst xmlns:c16r2="http://schemas.microsoft.com/office/drawing/2015/06/chart">
            <c:ext xmlns:c16="http://schemas.microsoft.com/office/drawing/2014/chart" uri="{C3380CC4-5D6E-409C-BE32-E72D297353CC}">
              <c16:uniqueId val="{00000004-5791-4EC2-8F61-CC2E6B470800}"/>
            </c:ext>
          </c:extLst>
        </c:ser>
        <c:dLbls>
          <c:showLegendKey val="0"/>
          <c:showVal val="0"/>
          <c:showCatName val="0"/>
          <c:showSerName val="0"/>
          <c:showPercent val="0"/>
          <c:showBubbleSize val="0"/>
          <c:showLeaderLines val="1"/>
        </c:dLbls>
        <c:firstSliceAng val="0"/>
        <c:holeSize val="78"/>
      </c:doughnutChart>
      <c:spPr>
        <a:noFill/>
        <a:ln w="25400">
          <a:noFill/>
        </a:ln>
        <a:effectLst/>
      </c:spPr>
    </c:plotArea>
    <c:plotVisOnly val="1"/>
    <c:dispBlanksAs val="zero"/>
    <c:showDLblsOverMax val="0"/>
  </c:chart>
  <c:spPr>
    <a:solidFill>
      <a:schemeClr val="bg2">
        <a:lumMod val="40000"/>
        <a:lumOff val="60000"/>
      </a:schemeClr>
    </a:solidFill>
    <a:ln w="9525" cap="flat" cmpd="sng" algn="ctr">
      <a:no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791-4EC2-8F61-CC2E6B470800}"/>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791-4EC2-8F61-CC2E6B470800}"/>
              </c:ext>
            </c:extLst>
          </c:dPt>
          <c:cat>
            <c:strRef>
              <c:f>Sheet1!$A$2:$A$3</c:f>
              <c:strCache>
                <c:ptCount val="2"/>
                <c:pt idx="0">
                  <c:v>1st Qtr</c:v>
                </c:pt>
                <c:pt idx="1">
                  <c:v>2nd Qtr</c:v>
                </c:pt>
              </c:strCache>
            </c:strRef>
          </c:cat>
          <c:val>
            <c:numRef>
              <c:f>Sheet1!$B$2:$B$3</c:f>
              <c:numCache>
                <c:formatCode>0%</c:formatCode>
                <c:ptCount val="2"/>
                <c:pt idx="0">
                  <c:v>0.76</c:v>
                </c:pt>
                <c:pt idx="1">
                  <c:v>0.24</c:v>
                </c:pt>
              </c:numCache>
            </c:numRef>
          </c:val>
          <c:extLst xmlns:c16r2="http://schemas.microsoft.com/office/drawing/2015/06/chart">
            <c:ext xmlns:c16="http://schemas.microsoft.com/office/drawing/2014/chart" uri="{C3380CC4-5D6E-409C-BE32-E72D297353CC}">
              <c16:uniqueId val="{00000004-5791-4EC2-8F61-CC2E6B470800}"/>
            </c:ext>
          </c:extLst>
        </c:ser>
        <c:dLbls>
          <c:showLegendKey val="0"/>
          <c:showVal val="0"/>
          <c:showCatName val="0"/>
          <c:showSerName val="0"/>
          <c:showPercent val="0"/>
          <c:showBubbleSize val="0"/>
          <c:showLeaderLines val="1"/>
        </c:dLbls>
        <c:firstSliceAng val="0"/>
        <c:holeSize val="78"/>
      </c:doughnutChart>
      <c:spPr>
        <a:noFill/>
        <a:ln w="25400">
          <a:noFill/>
        </a:ln>
        <a:effectLst/>
      </c:spPr>
    </c:plotArea>
    <c:plotVisOnly val="1"/>
    <c:dispBlanksAs val="zero"/>
    <c:showDLblsOverMax val="0"/>
  </c:chart>
  <c:spPr>
    <a:solidFill>
      <a:schemeClr val="bg2">
        <a:lumMod val="40000"/>
        <a:lumOff val="60000"/>
      </a:schemeClr>
    </a:solidFill>
    <a:ln w="9525" cap="flat" cmpd="sng" algn="ctr">
      <a:noFill/>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HP</c:v>
                </c:pt>
              </c:strCache>
            </c:strRef>
          </c:tx>
          <c:dPt>
            <c:idx val="0"/>
            <c:bubble3D val="0"/>
            <c:spPr>
              <a:solidFill>
                <a:schemeClr val="accent6"/>
              </a:solidFill>
              <a:ln>
                <a:noFill/>
              </a:ln>
              <a:effectLst/>
            </c:spPr>
          </c:dPt>
          <c:dPt>
            <c:idx val="1"/>
            <c:bubble3D val="0"/>
            <c:spPr>
              <a:solidFill>
                <a:srgbClr val="00B388"/>
              </a:solidFill>
              <a:ln>
                <a:noFill/>
              </a:ln>
              <a:effectLst/>
            </c:spPr>
          </c:dPt>
          <c:dPt>
            <c:idx val="2"/>
            <c:bubble3D val="0"/>
            <c:spPr>
              <a:solidFill>
                <a:srgbClr val="425563"/>
              </a:solidFill>
              <a:ln>
                <a:noFill/>
              </a:ln>
              <a:effectLst/>
            </c:spPr>
          </c:dPt>
          <c:dPt>
            <c:idx val="3"/>
            <c:bubble3D val="0"/>
            <c:spPr>
              <a:solidFill>
                <a:schemeClr val="accent6">
                  <a:lumMod val="60000"/>
                </a:schemeClr>
              </a:solidFill>
              <a:ln>
                <a:noFill/>
              </a:ln>
              <a:effectLst/>
            </c:spPr>
          </c:dPt>
          <c:dPt>
            <c:idx val="4"/>
            <c:bubble3D val="0"/>
            <c:spPr>
              <a:solidFill>
                <a:schemeClr val="accent5">
                  <a:lumMod val="60000"/>
                </a:schemeClr>
              </a:solidFill>
              <a:ln>
                <a:noFill/>
              </a:ln>
              <a:effectLst/>
            </c:spPr>
          </c:dPt>
          <c:cat>
            <c:strRef>
              <c:f>Sheet1!$A$2:$A$5</c:f>
              <c:strCache>
                <c:ptCount val="4"/>
                <c:pt idx="0">
                  <c:v>EG</c:v>
                </c:pt>
                <c:pt idx="1">
                  <c:v>ES</c:v>
                </c:pt>
                <c:pt idx="2">
                  <c:v>SW</c:v>
                </c:pt>
                <c:pt idx="3">
                  <c:v>HPFS</c:v>
                </c:pt>
              </c:strCache>
            </c:strRef>
          </c:cat>
          <c:val>
            <c:numRef>
              <c:f>Sheet1!$B$2:$B$5</c:f>
              <c:numCache>
                <c:formatCode>General</c:formatCode>
                <c:ptCount val="4"/>
                <c:pt idx="0">
                  <c:v>27907</c:v>
                </c:pt>
                <c:pt idx="1">
                  <c:v>19806</c:v>
                </c:pt>
                <c:pt idx="2">
                  <c:v>3622</c:v>
                </c:pt>
                <c:pt idx="3">
                  <c:v>3216</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772277227723E-2"/>
          <c:y val="2.46575342465753E-2"/>
          <c:w val="0.96782178217821802"/>
          <c:h val="0.96164383561643896"/>
        </c:manualLayout>
      </c:layout>
      <c:barChart>
        <c:barDir val="col"/>
        <c:grouping val="stacked"/>
        <c:varyColors val="0"/>
        <c:ser>
          <c:idx val="0"/>
          <c:order val="0"/>
          <c:tx>
            <c:strRef>
              <c:f>Sheet1!$A$2</c:f>
              <c:strCache>
                <c:ptCount val="1"/>
              </c:strCache>
            </c:strRef>
          </c:tx>
          <c:spPr>
            <a:solidFill>
              <a:schemeClr val="accent1"/>
            </a:solidFill>
            <a:ln>
              <a:noFill/>
            </a:ln>
            <a:effectLst/>
          </c:spPr>
          <c:invertIfNegative val="0"/>
          <c:cat>
            <c:numRef>
              <c:f>Sheet1!$B$1:$E$1</c:f>
              <c:numCache>
                <c:formatCode>General</c:formatCode>
                <c:ptCount val="4"/>
              </c:numCache>
            </c:numRef>
          </c:cat>
          <c:val>
            <c:numRef>
              <c:f>Sheet1!$B$2:$E$2</c:f>
              <c:numCache>
                <c:formatCode>General</c:formatCode>
                <c:ptCount val="4"/>
                <c:pt idx="0">
                  <c:v>70.078928425170545</c:v>
                </c:pt>
                <c:pt idx="1">
                  <c:v>75.611044944250665</c:v>
                </c:pt>
                <c:pt idx="2">
                  <c:v>81.494827714156671</c:v>
                </c:pt>
                <c:pt idx="3">
                  <c:v>87.753801079545056</c:v>
                </c:pt>
              </c:numCache>
            </c:numRef>
          </c:val>
        </c:ser>
        <c:ser>
          <c:idx val="1"/>
          <c:order val="1"/>
          <c:tx>
            <c:strRef>
              <c:f>Sheet1!$A$3</c:f>
              <c:strCache>
                <c:ptCount val="1"/>
              </c:strCache>
            </c:strRef>
          </c:tx>
          <c:spPr>
            <a:solidFill>
              <a:schemeClr val="accent2"/>
            </a:solidFill>
            <a:ln>
              <a:noFill/>
            </a:ln>
            <a:effectLst/>
          </c:spPr>
          <c:invertIfNegative val="0"/>
          <c:cat>
            <c:numRef>
              <c:f>Sheet1!$B$1:$E$1</c:f>
              <c:numCache>
                <c:formatCode>General</c:formatCode>
                <c:ptCount val="4"/>
              </c:numCache>
            </c:numRef>
          </c:cat>
          <c:val>
            <c:numRef>
              <c:f>Sheet1!$B$3:$E$3</c:f>
              <c:numCache>
                <c:formatCode>General</c:formatCode>
                <c:ptCount val="4"/>
                <c:pt idx="0">
                  <c:v>56.724723420179231</c:v>
                </c:pt>
                <c:pt idx="1">
                  <c:v>86.174240126953137</c:v>
                </c:pt>
                <c:pt idx="2">
                  <c:v>114.25672222264259</c:v>
                </c:pt>
                <c:pt idx="3">
                  <c:v>145.58996311270531</c:v>
                </c:pt>
              </c:numCache>
            </c:numRef>
          </c:val>
        </c:ser>
        <c:ser>
          <c:idx val="2"/>
          <c:order val="2"/>
          <c:tx>
            <c:strRef>
              <c:f>Sheet1!$A$4</c:f>
              <c:strCache>
                <c:ptCount val="1"/>
              </c:strCache>
            </c:strRef>
          </c:tx>
          <c:spPr>
            <a:solidFill>
              <a:schemeClr val="accent4">
                <a:lumMod val="60000"/>
                <a:lumOff val="40000"/>
              </a:schemeClr>
            </a:solidFill>
            <a:ln>
              <a:noFill/>
            </a:ln>
            <a:effectLst/>
          </c:spPr>
          <c:invertIfNegative val="0"/>
          <c:cat>
            <c:numRef>
              <c:f>Sheet1!$B$1:$E$1</c:f>
              <c:numCache>
                <c:formatCode>General</c:formatCode>
                <c:ptCount val="4"/>
              </c:numCache>
            </c:numRef>
          </c:cat>
          <c:val>
            <c:numRef>
              <c:f>Sheet1!$B$4:$E$4</c:f>
              <c:numCache>
                <c:formatCode>General</c:formatCode>
                <c:ptCount val="4"/>
                <c:pt idx="0">
                  <c:v>107.684900011419</c:v>
                </c:pt>
                <c:pt idx="1">
                  <c:v>111.33768998522849</c:v>
                </c:pt>
                <c:pt idx="2">
                  <c:v>116.07167999446879</c:v>
                </c:pt>
                <c:pt idx="3">
                  <c:v>120.71251000864871</c:v>
                </c:pt>
              </c:numCache>
            </c:numRef>
          </c:val>
        </c:ser>
        <c:ser>
          <c:idx val="3"/>
          <c:order val="3"/>
          <c:tx>
            <c:strRef>
              <c:f>Sheet1!$A$5</c:f>
              <c:strCache>
                <c:ptCount val="1"/>
              </c:strCache>
            </c:strRef>
          </c:tx>
          <c:spPr>
            <a:solidFill>
              <a:schemeClr val="accent3"/>
            </a:solidFill>
            <a:ln>
              <a:noFill/>
            </a:ln>
            <a:effectLst/>
          </c:spPr>
          <c:invertIfNegative val="0"/>
          <c:cat>
            <c:numRef>
              <c:f>Sheet1!$B$1:$E$1</c:f>
              <c:numCache>
                <c:formatCode>General</c:formatCode>
                <c:ptCount val="4"/>
              </c:numCache>
            </c:numRef>
          </c:cat>
          <c:val>
            <c:numRef>
              <c:f>Sheet1!$B$5:$E$5</c:f>
              <c:numCache>
                <c:formatCode>General</c:formatCode>
                <c:ptCount val="4"/>
                <c:pt idx="0">
                  <c:v>31.72935672758749</c:v>
                </c:pt>
                <c:pt idx="1">
                  <c:v>32.784053959990352</c:v>
                </c:pt>
                <c:pt idx="2">
                  <c:v>33.964138994261361</c:v>
                </c:pt>
                <c:pt idx="3">
                  <c:v>35.303123768081868</c:v>
                </c:pt>
              </c:numCache>
            </c:numRef>
          </c:val>
        </c:ser>
        <c:ser>
          <c:idx val="4"/>
          <c:order val="4"/>
          <c:tx>
            <c:strRef>
              <c:f>Sheet1!$A$6</c:f>
              <c:strCache>
                <c:ptCount val="1"/>
              </c:strCache>
            </c:strRef>
          </c:tx>
          <c:spPr>
            <a:solidFill>
              <a:schemeClr val="accent5"/>
            </a:solidFill>
            <a:ln>
              <a:noFill/>
            </a:ln>
            <a:effectLst/>
          </c:spPr>
          <c:invertIfNegative val="0"/>
          <c:cat>
            <c:numRef>
              <c:f>Sheet1!$B$1:$E$1</c:f>
              <c:numCache>
                <c:formatCode>General</c:formatCode>
                <c:ptCount val="4"/>
              </c:numCache>
            </c:numRef>
          </c:cat>
          <c:val>
            <c:numRef>
              <c:f>Sheet1!$B$6:$E$6</c:f>
              <c:numCache>
                <c:formatCode>General</c:formatCode>
                <c:ptCount val="4"/>
                <c:pt idx="0">
                  <c:v>33.032683789877638</c:v>
                </c:pt>
                <c:pt idx="1">
                  <c:v>33.69276644096086</c:v>
                </c:pt>
                <c:pt idx="2">
                  <c:v>34.4596349461006</c:v>
                </c:pt>
                <c:pt idx="3">
                  <c:v>35.23677457807576</c:v>
                </c:pt>
              </c:numCache>
            </c:numRef>
          </c:val>
        </c:ser>
        <c:ser>
          <c:idx val="5"/>
          <c:order val="5"/>
          <c:tx>
            <c:strRef>
              <c:f>Sheet1!$A$7</c:f>
              <c:strCache>
                <c:ptCount val="1"/>
              </c:strCache>
            </c:strRef>
          </c:tx>
          <c:spPr>
            <a:solidFill>
              <a:schemeClr val="accent6">
                <a:lumMod val="75000"/>
              </a:schemeClr>
            </a:solidFill>
            <a:ln>
              <a:noFill/>
            </a:ln>
            <a:effectLst/>
          </c:spPr>
          <c:invertIfNegative val="0"/>
          <c:cat>
            <c:numRef>
              <c:f>Sheet1!$B$1:$E$1</c:f>
              <c:numCache>
                <c:formatCode>General</c:formatCode>
                <c:ptCount val="4"/>
              </c:numCache>
            </c:numRef>
          </c:cat>
          <c:val>
            <c:numRef>
              <c:f>Sheet1!$B$7:$E$7</c:f>
              <c:numCache>
                <c:formatCode>General</c:formatCode>
                <c:ptCount val="4"/>
                <c:pt idx="0">
                  <c:v>54.674821914598247</c:v>
                </c:pt>
                <c:pt idx="1">
                  <c:v>55.722808750446212</c:v>
                </c:pt>
                <c:pt idx="2">
                  <c:v>56.795244472006488</c:v>
                </c:pt>
                <c:pt idx="3">
                  <c:v>58.014041917389093</c:v>
                </c:pt>
              </c:numCache>
            </c:numRef>
          </c:val>
        </c:ser>
        <c:dLbls>
          <c:showLegendKey val="0"/>
          <c:showVal val="0"/>
          <c:showCatName val="0"/>
          <c:showSerName val="0"/>
          <c:showPercent val="0"/>
          <c:showBubbleSize val="0"/>
        </c:dLbls>
        <c:gapWidth val="80"/>
        <c:overlap val="100"/>
        <c:axId val="681001544"/>
        <c:axId val="680991744"/>
      </c:barChart>
      <c:catAx>
        <c:axId val="681001544"/>
        <c:scaling>
          <c:orientation val="minMax"/>
        </c:scaling>
        <c:delete val="0"/>
        <c:axPos val="b"/>
        <c:numFmt formatCode="General" sourceLinked="1"/>
        <c:majorTickMark val="none"/>
        <c:minorTickMark val="none"/>
        <c:tickLblPos val="none"/>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a:ea typeface="Calibri"/>
                <a:cs typeface="Calibri"/>
              </a:defRPr>
            </a:pPr>
            <a:endParaRPr lang="en-US"/>
          </a:p>
        </c:txPr>
        <c:crossAx val="680991744"/>
        <c:crossesAt val="0"/>
        <c:auto val="1"/>
        <c:lblAlgn val="ctr"/>
        <c:lblOffset val="100"/>
        <c:tickLblSkip val="1"/>
        <c:tickMarkSkip val="1"/>
        <c:noMultiLvlLbl val="0"/>
      </c:catAx>
      <c:valAx>
        <c:axId val="680991744"/>
        <c:scaling>
          <c:orientation val="minMax"/>
          <c:max val="482.61021446439082"/>
          <c:min val="0"/>
        </c:scaling>
        <c:delete val="0"/>
        <c:axPos val="l"/>
        <c:numFmt formatCode="General" sourceLinked="1"/>
        <c:majorTickMark val="none"/>
        <c:minorTickMark val="none"/>
        <c:tickLblPos val="none"/>
        <c:spPr>
          <a:noFill/>
          <a:ln w="6350"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a:ea typeface="Calibri"/>
                <a:cs typeface="Calibri"/>
              </a:defRPr>
            </a:pPr>
            <a:endParaRPr lang="en-US"/>
          </a:p>
        </c:txPr>
        <c:crossAx val="681001544"/>
        <c:crosses val="autoZero"/>
        <c:crossBetween val="between"/>
      </c:valAx>
      <c:spPr>
        <a:noFill/>
        <a:ln w="25399">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tx1"/>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0.48962</cdr:x>
      <cdr:y>0.15172</cdr:y>
    </cdr:from>
    <cdr:to>
      <cdr:x>0.69886</cdr:x>
      <cdr:y>0.45013</cdr:y>
    </cdr:to>
    <cdr:sp macro="" textlink="">
      <cdr:nvSpPr>
        <cdr:cNvPr id="2" name="Rectangle 1"/>
        <cdr:cNvSpPr/>
      </cdr:nvSpPr>
      <cdr:spPr>
        <a:xfrm xmlns:a="http://schemas.openxmlformats.org/drawingml/2006/main">
          <a:off x="2897460" y="589964"/>
          <a:ext cx="1238221" cy="1160353"/>
        </a:xfrm>
        <a:prstGeom xmlns:a="http://schemas.openxmlformats.org/drawingml/2006/main" prst="rect">
          <a:avLst/>
        </a:prstGeom>
      </cdr:spPr>
      <cdr:txBody>
        <a:bodyPr xmlns:a="http://schemas.openxmlformats.org/drawingml/2006/main" wrap="none"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r">
            <a:lnSpc>
              <a:spcPct val="80000"/>
            </a:lnSpc>
            <a:spcBef>
              <a:spcPts val="600"/>
            </a:spcBef>
          </a:pPr>
          <a:r>
            <a:rPr lang="pl-PL" sz="4400" b="1" smtClean="0">
              <a:solidFill>
                <a:srgbClr val="03B388"/>
              </a:solidFill>
              <a:latin typeface="Metric Bold" panose="020B0803030202060203" pitchFamily="34" charset="0"/>
              <a:ea typeface="Metric" charset="0"/>
              <a:cs typeface="Metric" charset="0"/>
            </a:rPr>
            <a:t>27</a:t>
          </a:r>
          <a:r>
            <a:rPr lang="en-US" sz="4400" b="1" smtClean="0">
              <a:solidFill>
                <a:srgbClr val="03B388"/>
              </a:solidFill>
              <a:latin typeface="Metric Bold" panose="020B0803030202060203" pitchFamily="34" charset="0"/>
              <a:ea typeface="Metric" charset="0"/>
              <a:cs typeface="Metric" charset="0"/>
            </a:rPr>
            <a:t>%</a:t>
          </a:r>
          <a:r>
            <a:rPr lang="en-US" smtClean="0">
              <a:solidFill>
                <a:srgbClr val="FF8D6D"/>
              </a:solidFill>
              <a:latin typeface="Metric Bold" panose="020B0803030202060203" pitchFamily="34" charset="0"/>
              <a:ea typeface="Metric" charset="0"/>
              <a:cs typeface="Metric" charset="0"/>
            </a:rPr>
            <a:t> </a:t>
          </a:r>
          <a:endParaRPr lang="en-US" dirty="0">
            <a:solidFill>
              <a:prstClr val="black"/>
            </a:solidFill>
            <a:latin typeface="Metric Bold" panose="020B0803030202060203" pitchFamily="34" charset="0"/>
            <a:ea typeface="Metric" charset="0"/>
            <a:cs typeface="Metric" charset="0"/>
          </a:endParaRPr>
        </a:p>
      </cdr:txBody>
    </cdr:sp>
  </cdr:relSizeAnchor>
  <cdr:relSizeAnchor xmlns:cdr="http://schemas.openxmlformats.org/drawingml/2006/chartDrawing">
    <cdr:from>
      <cdr:x>0.45238</cdr:x>
      <cdr:y>0.34752</cdr:y>
    </cdr:from>
    <cdr:to>
      <cdr:x>0.6624</cdr:x>
      <cdr:y>0.40212</cdr:y>
    </cdr:to>
    <cdr:sp macro="" textlink="">
      <cdr:nvSpPr>
        <cdr:cNvPr id="3" name="TextBox 19"/>
        <cdr:cNvSpPr txBox="1"/>
      </cdr:nvSpPr>
      <cdr:spPr>
        <a:xfrm xmlns:a="http://schemas.openxmlformats.org/drawingml/2006/main">
          <a:off x="2677068" y="1351302"/>
          <a:ext cx="1242849" cy="212319"/>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pl-PL" b="1" dirty="0" smtClean="0">
              <a:latin typeface="Metric Bold" panose="020B0803030202060203" pitchFamily="34" charset="0"/>
              <a:ea typeface="Metric" charset="0"/>
              <a:cs typeface="Metric" charset="0"/>
            </a:rPr>
            <a:t>biznes</a:t>
          </a:r>
          <a:endParaRPr lang="en-US" b="1" dirty="0">
            <a:latin typeface="Metric Bold" panose="020B0803030202060203" pitchFamily="34" charset="0"/>
            <a:ea typeface="Metric" charset="0"/>
            <a:cs typeface="Metric" charset="0"/>
          </a:endParaRPr>
        </a:p>
      </cdr:txBody>
    </cdr:sp>
  </cdr:relSizeAnchor>
  <cdr:relSizeAnchor xmlns:cdr="http://schemas.openxmlformats.org/drawingml/2006/chartDrawing">
    <cdr:from>
      <cdr:x>0.31927</cdr:x>
      <cdr:y>0.71057</cdr:y>
    </cdr:from>
    <cdr:to>
      <cdr:x>0.48486</cdr:x>
      <cdr:y>0.75197</cdr:y>
    </cdr:to>
    <cdr:sp macro="" textlink="">
      <cdr:nvSpPr>
        <cdr:cNvPr id="4" name="TextBox 36"/>
        <cdr:cNvSpPr txBox="1"/>
      </cdr:nvSpPr>
      <cdr:spPr>
        <a:xfrm xmlns:a="http://schemas.openxmlformats.org/drawingml/2006/main">
          <a:off x="1889348" y="2762999"/>
          <a:ext cx="979918" cy="160981"/>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lnSpc>
              <a:spcPct val="90000"/>
            </a:lnSpc>
          </a:pPr>
          <a:r>
            <a:rPr lang="pl-PL" b="1" dirty="0" smtClean="0">
              <a:latin typeface="Metric Bold" panose="020B0803030202060203" pitchFamily="34" charset="0"/>
              <a:ea typeface="Metric" charset="0"/>
              <a:cs typeface="Metric" charset="0"/>
            </a:rPr>
            <a:t>IT</a:t>
          </a:r>
          <a:endParaRPr lang="en-US" b="1" dirty="0">
            <a:latin typeface="Metric Bold" panose="020B0803030202060203" pitchFamily="34" charset="0"/>
            <a:ea typeface="Metric" charset="0"/>
            <a:cs typeface="Metric" charset="0"/>
          </a:endParaRPr>
        </a:p>
      </cdr:txBody>
    </cdr:sp>
  </cdr:relSizeAnchor>
  <cdr:relSizeAnchor xmlns:cdr="http://schemas.openxmlformats.org/drawingml/2006/chartDrawing">
    <cdr:from>
      <cdr:x>0.31927</cdr:x>
      <cdr:y>0.56959</cdr:y>
    </cdr:from>
    <cdr:to>
      <cdr:x>0.4816</cdr:x>
      <cdr:y>0.71755</cdr:y>
    </cdr:to>
    <cdr:sp macro="" textlink="">
      <cdr:nvSpPr>
        <cdr:cNvPr id="5" name="TextBox 37"/>
        <cdr:cNvSpPr txBox="1"/>
      </cdr:nvSpPr>
      <cdr:spPr>
        <a:xfrm xmlns:a="http://schemas.openxmlformats.org/drawingml/2006/main">
          <a:off x="1889348" y="2214794"/>
          <a:ext cx="960626" cy="575333"/>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pl-PL" sz="4400" b="1" smtClean="0">
              <a:solidFill>
                <a:schemeClr val="accent4"/>
              </a:solidFill>
              <a:latin typeface="Metric Bold" panose="020B0803030202060203" pitchFamily="34" charset="0"/>
              <a:ea typeface="Metric" charset="0"/>
              <a:cs typeface="Metric" charset="0"/>
            </a:rPr>
            <a:t>73</a:t>
          </a:r>
          <a:r>
            <a:rPr lang="en-US" sz="4400" b="1" smtClean="0">
              <a:solidFill>
                <a:schemeClr val="accent4"/>
              </a:solidFill>
              <a:latin typeface="Metric Bold" panose="020B0803030202060203" pitchFamily="34" charset="0"/>
              <a:ea typeface="Metric" charset="0"/>
              <a:cs typeface="Metric" charset="0"/>
            </a:rPr>
            <a:t>%</a:t>
          </a:r>
          <a:endParaRPr lang="en-US" sz="4400" b="1" dirty="0">
            <a:solidFill>
              <a:schemeClr val="accent4"/>
            </a:solidFill>
            <a:latin typeface="Metric Bold" panose="020B0803030202060203" pitchFamily="34" charset="0"/>
            <a:ea typeface="Metric" charset="0"/>
            <a:cs typeface="Metric"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0.39228</cdr:x>
      <cdr:y>0.19495</cdr:y>
    </cdr:from>
    <cdr:to>
      <cdr:x>0.7246</cdr:x>
      <cdr:y>0.52832</cdr:y>
    </cdr:to>
    <cdr:sp macro="" textlink="">
      <cdr:nvSpPr>
        <cdr:cNvPr id="2" name="Rectangle 1"/>
        <cdr:cNvSpPr/>
      </cdr:nvSpPr>
      <cdr:spPr>
        <a:xfrm xmlns:a="http://schemas.openxmlformats.org/drawingml/2006/main">
          <a:off x="2321396" y="758049"/>
          <a:ext cx="1966611" cy="1296282"/>
        </a:xfrm>
        <a:prstGeom xmlns:a="http://schemas.openxmlformats.org/drawingml/2006/main" prst="rect">
          <a:avLst/>
        </a:prstGeom>
      </cdr:spPr>
      <cdr:txBody>
        <a:bodyPr xmlns:a="http://schemas.openxmlformats.org/drawingml/2006/main" wrap="none"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r">
            <a:lnSpc>
              <a:spcPct val="80000"/>
            </a:lnSpc>
            <a:spcBef>
              <a:spcPts val="600"/>
            </a:spcBef>
          </a:pPr>
          <a:r>
            <a:rPr lang="pl-PL" sz="4400" b="1" dirty="0">
              <a:solidFill>
                <a:srgbClr val="03B388"/>
              </a:solidFill>
              <a:latin typeface="Metric Bold" panose="020B0803030202060203" pitchFamily="34" charset="0"/>
              <a:ea typeface="Metric" charset="0"/>
              <a:cs typeface="Metric" charset="0"/>
            </a:rPr>
            <a:t>5</a:t>
          </a:r>
          <a:r>
            <a:rPr lang="en-US" sz="4400" b="1" dirty="0" smtClean="0">
              <a:solidFill>
                <a:srgbClr val="03B388"/>
              </a:solidFill>
              <a:latin typeface="Metric Bold" panose="020B0803030202060203" pitchFamily="34" charset="0"/>
              <a:ea typeface="Metric" charset="0"/>
              <a:cs typeface="Metric" charset="0"/>
            </a:rPr>
            <a:t>4</a:t>
          </a:r>
          <a:r>
            <a:rPr lang="en-US" sz="4400" b="1" dirty="0" smtClean="0">
              <a:solidFill>
                <a:srgbClr val="03B388"/>
              </a:solidFill>
              <a:latin typeface="Metric Bold" panose="020B0803030202060203" pitchFamily="34" charset="0"/>
              <a:ea typeface="Metric" charset="0"/>
              <a:cs typeface="Metric" charset="0"/>
            </a:rPr>
            <a:t>%</a:t>
          </a:r>
          <a:r>
            <a:rPr lang="en-US" dirty="0" smtClean="0">
              <a:solidFill>
                <a:srgbClr val="FF8D6D"/>
              </a:solidFill>
              <a:latin typeface="Metric Bold" panose="020B0803030202060203" pitchFamily="34" charset="0"/>
              <a:ea typeface="Metric" charset="0"/>
              <a:cs typeface="Metric" charset="0"/>
            </a:rPr>
            <a:t> </a:t>
          </a:r>
          <a:endParaRPr lang="en-US" dirty="0">
            <a:solidFill>
              <a:prstClr val="black"/>
            </a:solidFill>
            <a:latin typeface="Metric Bold" panose="020B0803030202060203" pitchFamily="34" charset="0"/>
            <a:ea typeface="Metric" charset="0"/>
            <a:cs typeface="Metric" charset="0"/>
          </a:endParaRPr>
        </a:p>
      </cdr:txBody>
    </cdr:sp>
  </cdr:relSizeAnchor>
  <cdr:relSizeAnchor xmlns:cdr="http://schemas.openxmlformats.org/drawingml/2006/chartDrawing">
    <cdr:from>
      <cdr:x>0.46608</cdr:x>
      <cdr:y>0.41877</cdr:y>
    </cdr:from>
    <cdr:to>
      <cdr:x>0.70347</cdr:x>
      <cdr:y>0.48149</cdr:y>
    </cdr:to>
    <cdr:sp macro="" textlink="">
      <cdr:nvSpPr>
        <cdr:cNvPr id="3" name="TextBox 19"/>
        <cdr:cNvSpPr txBox="1"/>
      </cdr:nvSpPr>
      <cdr:spPr>
        <a:xfrm xmlns:a="http://schemas.openxmlformats.org/drawingml/2006/main">
          <a:off x="2758151" y="1628378"/>
          <a:ext cx="1404819" cy="243877"/>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pl-PL" b="1" dirty="0" smtClean="0">
              <a:latin typeface="Metric Bold" panose="020B0803030202060203" pitchFamily="34" charset="0"/>
              <a:ea typeface="Metric" charset="0"/>
              <a:cs typeface="Metric" charset="0"/>
            </a:rPr>
            <a:t>biznes</a:t>
          </a:r>
          <a:endParaRPr lang="en-US" b="1" dirty="0">
            <a:latin typeface="Metric Bold" panose="020B0803030202060203" pitchFamily="34" charset="0"/>
            <a:ea typeface="Metric" charset="0"/>
            <a:cs typeface="Metric" charset="0"/>
          </a:endParaRPr>
        </a:p>
      </cdr:txBody>
    </cdr:sp>
  </cdr:relSizeAnchor>
  <cdr:relSizeAnchor xmlns:cdr="http://schemas.openxmlformats.org/drawingml/2006/chartDrawing">
    <cdr:from>
      <cdr:x>0.31186</cdr:x>
      <cdr:y>0.68987</cdr:y>
    </cdr:from>
    <cdr:to>
      <cdr:x>0.47745</cdr:x>
      <cdr:y>0.73127</cdr:y>
    </cdr:to>
    <cdr:sp macro="" textlink="">
      <cdr:nvSpPr>
        <cdr:cNvPr id="4" name="TextBox 36"/>
        <cdr:cNvSpPr txBox="1"/>
      </cdr:nvSpPr>
      <cdr:spPr>
        <a:xfrm xmlns:a="http://schemas.openxmlformats.org/drawingml/2006/main">
          <a:off x="1845509" y="2682505"/>
          <a:ext cx="979943" cy="160986"/>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lnSpc>
              <a:spcPct val="90000"/>
            </a:lnSpc>
          </a:pPr>
          <a:r>
            <a:rPr lang="pl-PL" b="1" dirty="0" smtClean="0">
              <a:latin typeface="Metric Bold" panose="020B0803030202060203" pitchFamily="34" charset="0"/>
              <a:ea typeface="Metric" charset="0"/>
              <a:cs typeface="Metric" charset="0"/>
            </a:rPr>
            <a:t>IT</a:t>
          </a:r>
          <a:endParaRPr lang="en-US" b="1" dirty="0">
            <a:latin typeface="Metric Bold" panose="020B0803030202060203" pitchFamily="34" charset="0"/>
            <a:ea typeface="Metric" charset="0"/>
            <a:cs typeface="Metric" charset="0"/>
          </a:endParaRPr>
        </a:p>
      </cdr:txBody>
    </cdr:sp>
  </cdr:relSizeAnchor>
  <cdr:relSizeAnchor xmlns:cdr="http://schemas.openxmlformats.org/drawingml/2006/chartDrawing">
    <cdr:from>
      <cdr:x>0.3071</cdr:x>
      <cdr:y>0.54987</cdr:y>
    </cdr:from>
    <cdr:to>
      <cdr:x>0.46943</cdr:x>
      <cdr:y>0.69783</cdr:y>
    </cdr:to>
    <cdr:sp macro="" textlink="">
      <cdr:nvSpPr>
        <cdr:cNvPr id="5" name="TextBox 37"/>
        <cdr:cNvSpPr txBox="1"/>
      </cdr:nvSpPr>
      <cdr:spPr>
        <a:xfrm xmlns:a="http://schemas.openxmlformats.org/drawingml/2006/main">
          <a:off x="1817340" y="2138115"/>
          <a:ext cx="960630" cy="575332"/>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pl-PL" sz="4400" b="1" dirty="0">
              <a:solidFill>
                <a:schemeClr val="accent4"/>
              </a:solidFill>
              <a:latin typeface="Metric Bold" panose="020B0803030202060203" pitchFamily="34" charset="0"/>
              <a:ea typeface="Metric" charset="0"/>
              <a:cs typeface="Metric" charset="0"/>
            </a:rPr>
            <a:t>4</a:t>
          </a:r>
          <a:r>
            <a:rPr lang="en-US" sz="4400" b="1" dirty="0" smtClean="0">
              <a:solidFill>
                <a:schemeClr val="accent4"/>
              </a:solidFill>
              <a:latin typeface="Metric Bold" panose="020B0803030202060203" pitchFamily="34" charset="0"/>
              <a:ea typeface="Metric" charset="0"/>
              <a:cs typeface="Metric" charset="0"/>
            </a:rPr>
            <a:t>6</a:t>
          </a:r>
          <a:r>
            <a:rPr lang="en-US" sz="4400" b="1" dirty="0" smtClean="0">
              <a:solidFill>
                <a:schemeClr val="accent4"/>
              </a:solidFill>
              <a:latin typeface="Metric Bold" panose="020B0803030202060203" pitchFamily="34" charset="0"/>
              <a:ea typeface="Metric" charset="0"/>
              <a:cs typeface="Metric" charset="0"/>
            </a:rPr>
            <a:t>%</a:t>
          </a:r>
          <a:endParaRPr lang="en-US" sz="4400" b="1" dirty="0">
            <a:solidFill>
              <a:schemeClr val="accent4"/>
            </a:solidFill>
            <a:latin typeface="Metric Bold" panose="020B0803030202060203" pitchFamily="34" charset="0"/>
            <a:ea typeface="Metric" charset="0"/>
            <a:cs typeface="Metric"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0.48962</cdr:x>
      <cdr:y>0.15172</cdr:y>
    </cdr:from>
    <cdr:to>
      <cdr:x>0.69886</cdr:x>
      <cdr:y>0.45013</cdr:y>
    </cdr:to>
    <cdr:sp macro="" textlink="">
      <cdr:nvSpPr>
        <cdr:cNvPr id="2" name="Rectangle 1"/>
        <cdr:cNvSpPr/>
      </cdr:nvSpPr>
      <cdr:spPr>
        <a:xfrm xmlns:a="http://schemas.openxmlformats.org/drawingml/2006/main">
          <a:off x="2897460" y="589964"/>
          <a:ext cx="1238221" cy="1160353"/>
        </a:xfrm>
        <a:prstGeom xmlns:a="http://schemas.openxmlformats.org/drawingml/2006/main" prst="rect">
          <a:avLst/>
        </a:prstGeom>
      </cdr:spPr>
      <cdr:txBody>
        <a:bodyPr xmlns:a="http://schemas.openxmlformats.org/drawingml/2006/main" wrap="none"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r">
            <a:lnSpc>
              <a:spcPct val="80000"/>
            </a:lnSpc>
            <a:spcBef>
              <a:spcPts val="600"/>
            </a:spcBef>
          </a:pPr>
          <a:r>
            <a:rPr lang="pl-PL" sz="4400" b="1" smtClean="0">
              <a:solidFill>
                <a:srgbClr val="03B388"/>
              </a:solidFill>
              <a:latin typeface="Metric Bold" panose="020B0803030202060203" pitchFamily="34" charset="0"/>
              <a:ea typeface="Metric" charset="0"/>
              <a:cs typeface="Metric" charset="0"/>
            </a:rPr>
            <a:t>35</a:t>
          </a:r>
          <a:r>
            <a:rPr lang="en-US" sz="4400" b="1" smtClean="0">
              <a:solidFill>
                <a:srgbClr val="03B388"/>
              </a:solidFill>
              <a:latin typeface="Metric Bold" panose="020B0803030202060203" pitchFamily="34" charset="0"/>
              <a:ea typeface="Metric" charset="0"/>
              <a:cs typeface="Metric" charset="0"/>
            </a:rPr>
            <a:t>%</a:t>
          </a:r>
          <a:r>
            <a:rPr lang="en-US" smtClean="0">
              <a:solidFill>
                <a:srgbClr val="FF8D6D"/>
              </a:solidFill>
              <a:latin typeface="Metric Bold" panose="020B0803030202060203" pitchFamily="34" charset="0"/>
              <a:ea typeface="Metric" charset="0"/>
              <a:cs typeface="Metric" charset="0"/>
            </a:rPr>
            <a:t> </a:t>
          </a:r>
          <a:endParaRPr lang="en-US" dirty="0">
            <a:solidFill>
              <a:prstClr val="black"/>
            </a:solidFill>
            <a:latin typeface="Metric Bold" panose="020B0803030202060203" pitchFamily="34" charset="0"/>
            <a:ea typeface="Metric" charset="0"/>
            <a:cs typeface="Metric" charset="0"/>
          </a:endParaRPr>
        </a:p>
      </cdr:txBody>
    </cdr:sp>
  </cdr:relSizeAnchor>
  <cdr:relSizeAnchor xmlns:cdr="http://schemas.openxmlformats.org/drawingml/2006/chartDrawing">
    <cdr:from>
      <cdr:x>0.45238</cdr:x>
      <cdr:y>0.34752</cdr:y>
    </cdr:from>
    <cdr:to>
      <cdr:x>0.6624</cdr:x>
      <cdr:y>0.40212</cdr:y>
    </cdr:to>
    <cdr:sp macro="" textlink="">
      <cdr:nvSpPr>
        <cdr:cNvPr id="3" name="TextBox 19"/>
        <cdr:cNvSpPr txBox="1"/>
      </cdr:nvSpPr>
      <cdr:spPr>
        <a:xfrm xmlns:a="http://schemas.openxmlformats.org/drawingml/2006/main">
          <a:off x="2677068" y="1351302"/>
          <a:ext cx="1242849" cy="212319"/>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pl-PL" b="1" dirty="0" smtClean="0">
              <a:latin typeface="Metric Bold" panose="020B0803030202060203" pitchFamily="34" charset="0"/>
              <a:ea typeface="Metric" charset="0"/>
              <a:cs typeface="Metric" charset="0"/>
            </a:rPr>
            <a:t>biznes</a:t>
          </a:r>
          <a:endParaRPr lang="en-US" b="1" dirty="0">
            <a:latin typeface="Metric Bold" panose="020B0803030202060203" pitchFamily="34" charset="0"/>
            <a:ea typeface="Metric" charset="0"/>
            <a:cs typeface="Metric" charset="0"/>
          </a:endParaRPr>
        </a:p>
      </cdr:txBody>
    </cdr:sp>
  </cdr:relSizeAnchor>
  <cdr:relSizeAnchor xmlns:cdr="http://schemas.openxmlformats.org/drawingml/2006/chartDrawing">
    <cdr:from>
      <cdr:x>0.31927</cdr:x>
      <cdr:y>0.71057</cdr:y>
    </cdr:from>
    <cdr:to>
      <cdr:x>0.48486</cdr:x>
      <cdr:y>0.75197</cdr:y>
    </cdr:to>
    <cdr:sp macro="" textlink="">
      <cdr:nvSpPr>
        <cdr:cNvPr id="4" name="TextBox 36"/>
        <cdr:cNvSpPr txBox="1"/>
      </cdr:nvSpPr>
      <cdr:spPr>
        <a:xfrm xmlns:a="http://schemas.openxmlformats.org/drawingml/2006/main">
          <a:off x="1889348" y="2762999"/>
          <a:ext cx="979918" cy="160981"/>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lnSpc>
              <a:spcPct val="90000"/>
            </a:lnSpc>
          </a:pPr>
          <a:r>
            <a:rPr lang="pl-PL" b="1" dirty="0" smtClean="0">
              <a:latin typeface="Metric Bold" panose="020B0803030202060203" pitchFamily="34" charset="0"/>
              <a:ea typeface="Metric" charset="0"/>
              <a:cs typeface="Metric" charset="0"/>
            </a:rPr>
            <a:t>IT</a:t>
          </a:r>
          <a:endParaRPr lang="en-US" b="1" dirty="0">
            <a:latin typeface="Metric Bold" panose="020B0803030202060203" pitchFamily="34" charset="0"/>
            <a:ea typeface="Metric" charset="0"/>
            <a:cs typeface="Metric" charset="0"/>
          </a:endParaRPr>
        </a:p>
      </cdr:txBody>
    </cdr:sp>
  </cdr:relSizeAnchor>
  <cdr:relSizeAnchor xmlns:cdr="http://schemas.openxmlformats.org/drawingml/2006/chartDrawing">
    <cdr:from>
      <cdr:x>0.31927</cdr:x>
      <cdr:y>0.56959</cdr:y>
    </cdr:from>
    <cdr:to>
      <cdr:x>0.4816</cdr:x>
      <cdr:y>0.71755</cdr:y>
    </cdr:to>
    <cdr:sp macro="" textlink="">
      <cdr:nvSpPr>
        <cdr:cNvPr id="5" name="TextBox 37"/>
        <cdr:cNvSpPr txBox="1"/>
      </cdr:nvSpPr>
      <cdr:spPr>
        <a:xfrm xmlns:a="http://schemas.openxmlformats.org/drawingml/2006/main">
          <a:off x="1889348" y="2214794"/>
          <a:ext cx="960626" cy="575333"/>
        </a:xfrm>
        <a:prstGeom xmlns:a="http://schemas.openxmlformats.org/drawingml/2006/main" prst="rect">
          <a:avLst/>
        </a:prstGeom>
        <a:noFill xmlns:a="http://schemas.openxmlformats.org/drawingml/2006/main"/>
      </cdr:spPr>
      <cdr:txBody>
        <a:bodyPr xmlns:a="http://schemas.openxmlformats.org/drawingml/2006/main" wrap="non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pl-PL" sz="4400" b="1" smtClean="0">
              <a:solidFill>
                <a:schemeClr val="accent4"/>
              </a:solidFill>
              <a:latin typeface="Metric Bold" panose="020B0803030202060203" pitchFamily="34" charset="0"/>
              <a:ea typeface="Metric" charset="0"/>
              <a:cs typeface="Metric" charset="0"/>
            </a:rPr>
            <a:t>65</a:t>
          </a:r>
          <a:r>
            <a:rPr lang="en-US" sz="4400" b="1" smtClean="0">
              <a:solidFill>
                <a:schemeClr val="accent4"/>
              </a:solidFill>
              <a:latin typeface="Metric Bold" panose="020B0803030202060203" pitchFamily="34" charset="0"/>
              <a:ea typeface="Metric" charset="0"/>
              <a:cs typeface="Metric" charset="0"/>
            </a:rPr>
            <a:t>%</a:t>
          </a:r>
          <a:endParaRPr lang="en-US" sz="4400" b="1" dirty="0">
            <a:solidFill>
              <a:schemeClr val="accent4"/>
            </a:solidFill>
            <a:latin typeface="Metric Bold" panose="020B0803030202060203" pitchFamily="34" charset="0"/>
            <a:ea typeface="Metric" charset="0"/>
            <a:cs typeface="Metric"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cdr:x>
      <cdr:y>0.24601</cdr:y>
    </cdr:from>
    <cdr:to>
      <cdr:x>0.70924</cdr:x>
      <cdr:y>0.54442</cdr:y>
    </cdr:to>
    <cdr:sp macro="" textlink="">
      <cdr:nvSpPr>
        <cdr:cNvPr id="2" name="Rectangle 1"/>
        <cdr:cNvSpPr/>
      </cdr:nvSpPr>
      <cdr:spPr>
        <a:xfrm xmlns:a="http://schemas.openxmlformats.org/drawingml/2006/main">
          <a:off x="2958869" y="956607"/>
          <a:ext cx="1238228" cy="1160347"/>
        </a:xfrm>
        <a:prstGeom xmlns:a="http://schemas.openxmlformats.org/drawingml/2006/main" prst="rect">
          <a:avLst/>
        </a:prstGeom>
      </cdr:spPr>
      <cdr:txBody>
        <a:bodyPr xmlns:a="http://schemas.openxmlformats.org/drawingml/2006/main" wrap="none"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r">
            <a:lnSpc>
              <a:spcPct val="80000"/>
            </a:lnSpc>
            <a:spcBef>
              <a:spcPts val="600"/>
            </a:spcBef>
          </a:pPr>
          <a:r>
            <a:rPr lang="pl-PL" sz="4400" b="1" smtClean="0">
              <a:solidFill>
                <a:srgbClr val="03B388"/>
              </a:solidFill>
              <a:latin typeface="Metric Bold" panose="020B0803030202060203" pitchFamily="34" charset="0"/>
              <a:ea typeface="Metric" charset="0"/>
              <a:cs typeface="Metric" charset="0"/>
            </a:rPr>
            <a:t>76</a:t>
          </a:r>
          <a:r>
            <a:rPr lang="en-US" sz="4400" b="1" smtClean="0">
              <a:solidFill>
                <a:srgbClr val="03B388"/>
              </a:solidFill>
              <a:latin typeface="Metric Bold" panose="020B0803030202060203" pitchFamily="34" charset="0"/>
              <a:ea typeface="Metric" charset="0"/>
              <a:cs typeface="Metric" charset="0"/>
            </a:rPr>
            <a:t>%</a:t>
          </a:r>
          <a:r>
            <a:rPr lang="en-US" smtClean="0">
              <a:solidFill>
                <a:srgbClr val="FF8D6D"/>
              </a:solidFill>
              <a:latin typeface="Metric Bold" panose="020B0803030202060203" pitchFamily="34" charset="0"/>
              <a:ea typeface="Metric" charset="0"/>
              <a:cs typeface="Metric" charset="0"/>
            </a:rPr>
            <a:t> </a:t>
          </a:r>
          <a:endParaRPr lang="en-US" dirty="0">
            <a:solidFill>
              <a:prstClr val="black"/>
            </a:solidFill>
            <a:latin typeface="Metric Bold" panose="020B0803030202060203" pitchFamily="34" charset="0"/>
            <a:ea typeface="Metric" charset="0"/>
            <a:cs typeface="Metric"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16/05/2016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apexecutivenetwork.com/phocadownload/RTDP/retfeb/idc%20predictions%202014%20%20%20%20battles%20for%20dominance%20-%20and%20survival%20-%20on%20the%203rd%20platform%202.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HP Simplified"/>
                <a:ea typeface="+mn-ea"/>
                <a:cs typeface="HP Simplified"/>
              </a:rPr>
              <a:t>We live and work in the Idea Economy. It has never been easier to turn ideas into new products, services, applications, and industries. It’s easier for you, easier for your competitors, and easier for companies that you may not even be aware of yet. </a:t>
            </a:r>
          </a:p>
          <a:p>
            <a:endParaRPr lang="en-US" sz="120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In the Idea Economy, anyone can change the world, creating an age of relentless change.  Every enterprise is at risk of missing a market opportunity and being disrupted by a new idea or business model.  The winners in this world are companies of every size that can execute on good ideas and deliver value faster and better than their competitors.</a:t>
            </a:r>
          </a:p>
          <a:p>
            <a:r>
              <a:rPr lang="en-US" sz="1200" kern="1200" dirty="0" smtClean="0">
                <a:solidFill>
                  <a:schemeClr val="tx1"/>
                </a:solidFill>
                <a:effectLst/>
                <a:latin typeface="HP Simplified"/>
                <a:ea typeface="+mn-ea"/>
                <a:cs typeface="HP Simplified"/>
              </a:rPr>
              <a:t>Did you know …</a:t>
            </a:r>
            <a:br>
              <a:rPr lang="en-US" sz="1200" kern="1200" dirty="0" smtClean="0">
                <a:solidFill>
                  <a:schemeClr val="tx1"/>
                </a:solidFill>
                <a:effectLst/>
                <a:latin typeface="HP Simplified"/>
                <a:ea typeface="+mn-ea"/>
                <a:cs typeface="HP Simplified"/>
              </a:rPr>
            </a:br>
            <a:r>
              <a:rPr lang="en-US" sz="1200" kern="1200" dirty="0" smtClean="0">
                <a:solidFill>
                  <a:schemeClr val="tx1"/>
                </a:solidFill>
                <a:effectLst/>
                <a:latin typeface="HP Simplified"/>
                <a:ea typeface="+mn-ea"/>
                <a:cs typeface="HP Simplified"/>
              </a:rPr>
              <a:t>•   33% of the top 20 market leaders will be disrupted by competitors by 2018 (IDC Predictions 2015)</a:t>
            </a:r>
          </a:p>
          <a:p>
            <a:r>
              <a:rPr lang="en-US" sz="1200" kern="1200" dirty="0" smtClean="0">
                <a:solidFill>
                  <a:schemeClr val="tx1"/>
                </a:solidFill>
                <a:effectLst/>
                <a:latin typeface="HP Simplified"/>
                <a:ea typeface="+mn-ea"/>
                <a:cs typeface="HP Simplified"/>
              </a:rPr>
              <a:t>•   </a:t>
            </a:r>
            <a:r>
              <a:rPr lang="en-US" baseline="0" dirty="0" smtClean="0"/>
              <a:t>Businesses are realizing the importance of velocity, with 68% indicating that time to market is a critical differentiator (Coleman Parkers)</a:t>
            </a:r>
            <a:endParaRPr lang="en-US" sz="1200" kern="1200" dirty="0" smtClean="0">
              <a:solidFill>
                <a:schemeClr val="tx1"/>
              </a:solidFill>
              <a:effectLst/>
              <a:latin typeface="HP Simplified"/>
              <a:ea typeface="+mn-ea"/>
              <a:cs typeface="HP Simplified"/>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HP Simplified"/>
                <a:ea typeface="+mn-ea"/>
                <a:cs typeface="HP Simplified"/>
              </a:rPr>
              <a:t>Organizations can get a 5-20%</a:t>
            </a:r>
            <a:r>
              <a:rPr lang="en-US" sz="1200" kern="1200" baseline="0" dirty="0" smtClean="0">
                <a:solidFill>
                  <a:schemeClr val="tx1"/>
                </a:solidFill>
                <a:effectLst/>
                <a:latin typeface="HP Simplified"/>
                <a:ea typeface="+mn-ea"/>
                <a:cs typeface="HP Simplified"/>
              </a:rPr>
              <a:t> increase in business value to the organization via faster time to market (CSO Insights).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effectLst/>
              <a:latin typeface="HP Simplified"/>
              <a:ea typeface="+mn-ea"/>
              <a:cs typeface="HP Simplified"/>
            </a:endParaRPr>
          </a:p>
          <a:p>
            <a:r>
              <a:rPr lang="en-US" sz="1200" kern="1200" dirty="0" smtClean="0">
                <a:solidFill>
                  <a:schemeClr val="tx1"/>
                </a:solidFill>
                <a:effectLst/>
                <a:latin typeface="HP Simplified"/>
                <a:ea typeface="+mn-ea"/>
                <a:cs typeface="HP Simplified"/>
              </a:rPr>
              <a:t>That means using the power of technology to quickly fuel the power of ideas and the creative process.  IT´s role must evolve from providing technical services to accelerating time to business value.  Although IT agrees with this new charter, and </a:t>
            </a:r>
            <a:r>
              <a:rPr lang="en-US" sz="1200" kern="1200" dirty="0" err="1" smtClean="0">
                <a:solidFill>
                  <a:schemeClr val="tx1"/>
                </a:solidFill>
                <a:effectLst/>
                <a:latin typeface="HP Simplified"/>
                <a:ea typeface="+mn-ea"/>
                <a:cs typeface="HP Simplified"/>
              </a:rPr>
              <a:t>DevOps</a:t>
            </a:r>
            <a:r>
              <a:rPr lang="en-US" sz="1200" kern="1200" dirty="0" smtClean="0">
                <a:solidFill>
                  <a:schemeClr val="tx1"/>
                </a:solidFill>
                <a:effectLst/>
                <a:latin typeface="HP Simplified"/>
                <a:ea typeface="+mn-ea"/>
                <a:cs typeface="HP Simplified"/>
              </a:rPr>
              <a:t> is demanding more, it is difficult for many organizations to deliver on these priorities when today’s complex infrastructure is not designed for continuous delivery.  In the Ideal Economy, infrastructure must be the engine of value creation, not the bottleneck to success.</a:t>
            </a:r>
          </a:p>
          <a:p>
            <a:endParaRPr lang="en-US" dirty="0" smtClean="0"/>
          </a:p>
          <a:p>
            <a:r>
              <a:rPr lang="en-US" dirty="0" smtClean="0"/>
              <a:t>Sources:</a:t>
            </a:r>
          </a:p>
          <a:p>
            <a:r>
              <a:rPr lang="en-US" sz="1200" kern="1200" dirty="0" smtClean="0">
                <a:solidFill>
                  <a:schemeClr val="tx1"/>
                </a:solidFill>
                <a:effectLst/>
                <a:latin typeface="HP Simplified"/>
                <a:ea typeface="+mn-ea"/>
                <a:cs typeface="HP Simplified"/>
              </a:rPr>
              <a:t>Disruption - IDC Predictions 2014: Battles for Dominance and Survival – on the 3rd Platform (http://</a:t>
            </a:r>
            <a:r>
              <a:rPr lang="en-US" sz="1200" kern="1200" dirty="0" err="1" smtClean="0">
                <a:solidFill>
                  <a:schemeClr val="tx1"/>
                </a:solidFill>
                <a:effectLst/>
                <a:latin typeface="HP Simplified"/>
                <a:ea typeface="+mn-ea"/>
                <a:cs typeface="HP Simplified"/>
              </a:rPr>
              <a:t>bit.ly</a:t>
            </a:r>
            <a:r>
              <a:rPr lang="en-US" sz="1200" kern="1200" dirty="0" smtClean="0">
                <a:solidFill>
                  <a:schemeClr val="tx1"/>
                </a:solidFill>
                <a:effectLst/>
                <a:latin typeface="HP Simplified"/>
                <a:ea typeface="+mn-ea"/>
                <a:cs typeface="HP Simplified"/>
              </a:rPr>
              <a:t>/1gRtmKq) </a:t>
            </a:r>
            <a:br>
              <a:rPr lang="en-US" sz="1200" kern="1200" dirty="0" smtClean="0">
                <a:solidFill>
                  <a:schemeClr val="tx1"/>
                </a:solidFill>
                <a:effectLst/>
                <a:latin typeface="HP Simplified"/>
                <a:ea typeface="+mn-ea"/>
                <a:cs typeface="HP Simplified"/>
              </a:rPr>
            </a:br>
            <a:r>
              <a:rPr lang="en-US" sz="1200" kern="1200" dirty="0" smtClean="0">
                <a:solidFill>
                  <a:schemeClr val="tx1"/>
                </a:solidFill>
                <a:effectLst/>
                <a:latin typeface="HP Simplified"/>
                <a:ea typeface="+mn-ea"/>
                <a:cs typeface="HP Simplified"/>
              </a:rPr>
              <a:t/>
            </a:r>
            <a:br>
              <a:rPr lang="en-US" sz="1200" kern="1200" dirty="0" smtClean="0">
                <a:solidFill>
                  <a:schemeClr val="tx1"/>
                </a:solidFill>
                <a:effectLst/>
                <a:latin typeface="HP Simplified"/>
                <a:ea typeface="+mn-ea"/>
                <a:cs typeface="HP Simplified"/>
              </a:rPr>
            </a:br>
            <a:r>
              <a:rPr lang="en-US" sz="1200" kern="1200" dirty="0" smtClean="0">
                <a:solidFill>
                  <a:schemeClr val="tx1"/>
                </a:solidFill>
                <a:effectLst/>
                <a:latin typeface="HP Simplified"/>
                <a:ea typeface="+mn-ea"/>
                <a:cs typeface="HP Simplified"/>
              </a:rPr>
              <a:t>IDC Predictions 2014 - </a:t>
            </a:r>
            <a:r>
              <a:rPr lang="en-US" sz="1200" u="sng" kern="1200" dirty="0" smtClean="0">
                <a:solidFill>
                  <a:schemeClr val="tx1"/>
                </a:solidFill>
                <a:effectLst/>
                <a:latin typeface="HP Simplified"/>
                <a:ea typeface="+mn-ea"/>
                <a:cs typeface="HP Simplified"/>
                <a:hlinkClick r:id="rId3"/>
              </a:rPr>
              <a:t>http://www.sapexecutivenetwork.com/phocadownload/RTDP/retfeb/idc%20predictions%202014%20%20%20%20battles%20for%20dominance%20-%20and%20survival%20-%20on%20the%203rd%20platform%202.pdf</a:t>
            </a:r>
            <a:r>
              <a:rPr lang="en-US" dirty="0" smtClean="0">
                <a:effectLst/>
              </a:rPr>
              <a:t> </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HP Simplified"/>
                <a:ea typeface="+mn-ea"/>
                <a:cs typeface="HP Simplified"/>
              </a:rPr>
              <a:t>OOS Transformation, Time to Market (http://</a:t>
            </a:r>
            <a:r>
              <a:rPr lang="en-US" sz="1200" kern="1200" dirty="0" err="1" smtClean="0">
                <a:solidFill>
                  <a:schemeClr val="tx1"/>
                </a:solidFill>
                <a:effectLst/>
                <a:latin typeface="HP Simplified"/>
                <a:ea typeface="+mn-ea"/>
                <a:cs typeface="HP Simplified"/>
              </a:rPr>
              <a:t>bit.ly</a:t>
            </a:r>
            <a:r>
              <a:rPr lang="en-US" sz="1200" kern="1200" dirty="0" smtClean="0">
                <a:solidFill>
                  <a:schemeClr val="tx1"/>
                </a:solidFill>
                <a:effectLst/>
                <a:latin typeface="HP Simplified"/>
                <a:ea typeface="+mn-ea"/>
                <a:cs typeface="HP Simplified"/>
              </a:rPr>
              <a:t>/1mdFQ35)</a:t>
            </a:r>
            <a:r>
              <a:rPr lang="en-US" dirty="0" smtClean="0">
                <a:effectLst/>
              </a:rPr>
              <a:t>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latin typeface="Arial" panose="020B0604020202020204"/>
              </a:rPr>
              <a:pPr/>
              <a:t>3</a:t>
            </a:fld>
            <a:endParaRPr lang="en-GB" dirty="0">
              <a:solidFill>
                <a:prstClr val="black"/>
              </a:solidFill>
              <a:latin typeface="Arial" panose="020B0604020202020204"/>
            </a:endParaRPr>
          </a:p>
        </p:txBody>
      </p:sp>
    </p:spTree>
    <p:extLst>
      <p:ext uri="{BB962C8B-B14F-4D97-AF65-F5344CB8AC3E}">
        <p14:creationId xmlns:p14="http://schemas.microsoft.com/office/powerpoint/2010/main" val="372147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spcBef>
                <a:spcPts val="1210"/>
              </a:spcBef>
              <a:spcAft>
                <a:spcPts val="1210"/>
              </a:spcAft>
              <a:buNone/>
            </a:pPr>
            <a:endParaRPr lang="en-US" sz="1400" i="1" dirty="0"/>
          </a:p>
        </p:txBody>
      </p:sp>
      <p:sp>
        <p:nvSpPr>
          <p:cNvPr id="4" name="Slide Number Placeholder 3"/>
          <p:cNvSpPr>
            <a:spLocks noGrp="1"/>
          </p:cNvSpPr>
          <p:nvPr>
            <p:ph type="sldNum" sz="quarter" idx="10"/>
          </p:nvPr>
        </p:nvSpPr>
        <p:spPr/>
        <p:txBody>
          <a:bodyPr/>
          <a:lstStyle/>
          <a:p>
            <a:pPr defTabSz="904433">
              <a:defRPr/>
            </a:pPr>
            <a:fld id="{22A853E8-D85F-5D49-95D2-E1D96ABFE2B9}" type="slidenum">
              <a:rPr lang="en-GB" sz="1200">
                <a:solidFill>
                  <a:prstClr val="black"/>
                </a:solidFill>
                <a:latin typeface="Arial" charset="0"/>
              </a:rPr>
              <a:pPr defTabSz="904433">
                <a:defRPr/>
              </a:pPr>
              <a:t>15</a:t>
            </a:fld>
            <a:endParaRPr lang="en-GB" sz="1200" dirty="0">
              <a:solidFill>
                <a:prstClr val="black"/>
              </a:solidFill>
              <a:latin typeface="Arial" charset="0"/>
            </a:endParaRPr>
          </a:p>
        </p:txBody>
      </p:sp>
      <p:sp>
        <p:nvSpPr>
          <p:cNvPr id="7" name="Slide Image Placeholder 6"/>
          <p:cNvSpPr>
            <a:spLocks noGrp="1" noRot="1" noChangeAspect="1"/>
          </p:cNvSpPr>
          <p:nvPr>
            <p:ph type="sldImg"/>
          </p:nvPr>
        </p:nvSpPr>
        <p:spPr>
          <a:xfrm>
            <a:off x="515938" y="465138"/>
            <a:ext cx="3178175" cy="1787525"/>
          </a:xfrm>
        </p:spPr>
      </p:sp>
    </p:spTree>
    <p:extLst>
      <p:ext uri="{BB962C8B-B14F-4D97-AF65-F5344CB8AC3E}">
        <p14:creationId xmlns:p14="http://schemas.microsoft.com/office/powerpoint/2010/main" val="28330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45720" marR="0" lvl="1"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sz="1050" kern="1200" dirty="0" smtClean="0">
                <a:solidFill>
                  <a:schemeClr val="tx1"/>
                </a:solidFill>
                <a:effectLst/>
                <a:latin typeface="+mn-lt"/>
                <a:ea typeface="+mn-ea"/>
                <a:cs typeface="+mn-cs"/>
              </a:rPr>
              <a:t>If you look @ companies in the idea economy </a:t>
            </a:r>
            <a:r>
              <a:rPr lang="en-US" sz="1050" kern="1200" baseline="0" dirty="0" smtClean="0">
                <a:solidFill>
                  <a:schemeClr val="tx1"/>
                </a:solidFill>
                <a:effectLst/>
                <a:latin typeface="+mn-lt"/>
                <a:ea typeface="+mn-ea"/>
                <a:cs typeface="+mn-cs"/>
              </a:rPr>
              <a:t>- </a:t>
            </a:r>
            <a:r>
              <a:rPr lang="en-US" sz="1050" kern="1200" dirty="0" smtClean="0">
                <a:solidFill>
                  <a:schemeClr val="tx1"/>
                </a:solidFill>
                <a:effectLst/>
                <a:latin typeface="+mn-lt"/>
                <a:ea typeface="+mn-ea"/>
                <a:cs typeface="+mn-cs"/>
              </a:rPr>
              <a:t>being data-driven is at their core.  Across these 4 industries</a:t>
            </a:r>
            <a:r>
              <a:rPr lang="en-US" sz="1050" kern="1200" baseline="0" dirty="0" smtClean="0">
                <a:solidFill>
                  <a:schemeClr val="tx1"/>
                </a:solidFill>
                <a:effectLst/>
                <a:latin typeface="+mn-lt"/>
                <a:ea typeface="+mn-ea"/>
                <a:cs typeface="+mn-cs"/>
              </a:rPr>
              <a:t> – transportation, communication, retail, and banking – organizations being data driven creates both opportunity for themselves and disruption for the industry. They have all built their products, services, and businesses centered around data and analytics.  </a:t>
            </a:r>
            <a:endParaRPr lang="en-US" sz="1050" kern="1200" dirty="0" smtClean="0">
              <a:solidFill>
                <a:schemeClr val="tx1"/>
              </a:solidFill>
              <a:effectLst/>
              <a:latin typeface="+mn-lt"/>
              <a:ea typeface="+mn-ea"/>
              <a:cs typeface="+mn-cs"/>
            </a:endParaRPr>
          </a:p>
          <a:p>
            <a:pPr marL="45720" marR="0" lvl="1"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US" sz="1050" kern="1200" dirty="0" smtClean="0">
              <a:solidFill>
                <a:schemeClr val="tx1"/>
              </a:solidFill>
              <a:effectLst/>
              <a:latin typeface="+mn-lt"/>
              <a:ea typeface="+mn-ea"/>
              <a:cs typeface="+mn-cs"/>
            </a:endParaRPr>
          </a:p>
          <a:p>
            <a:pPr marL="45720" marR="0" lvl="1"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sz="1050" kern="1200" dirty="0" smtClean="0">
                <a:solidFill>
                  <a:schemeClr val="tx1"/>
                </a:solidFill>
                <a:effectLst/>
                <a:latin typeface="+mn-lt"/>
                <a:ea typeface="+mn-ea"/>
                <a:cs typeface="+mn-cs"/>
              </a:rPr>
              <a:t>Uber – the world’s largest taxi company owns</a:t>
            </a:r>
            <a:r>
              <a:rPr lang="en-US" sz="1050" kern="1200" baseline="0" dirty="0" smtClean="0">
                <a:solidFill>
                  <a:schemeClr val="tx1"/>
                </a:solidFill>
                <a:effectLst/>
                <a:latin typeface="+mn-lt"/>
                <a:ea typeface="+mn-ea"/>
                <a:cs typeface="+mn-cs"/>
              </a:rPr>
              <a:t> no vehicles</a:t>
            </a:r>
          </a:p>
          <a:p>
            <a:pPr marL="45720" marR="0" lvl="1"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sz="1050" kern="1200" baseline="0" dirty="0" smtClean="0">
                <a:solidFill>
                  <a:schemeClr val="tx1"/>
                </a:solidFill>
                <a:effectLst/>
                <a:latin typeface="+mn-lt"/>
                <a:ea typeface="+mn-ea"/>
                <a:cs typeface="+mn-cs"/>
              </a:rPr>
              <a:t>Facebook – the world’s most popular media owner creates no content</a:t>
            </a:r>
          </a:p>
          <a:p>
            <a:pPr marL="45720" marR="0" lvl="1"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sz="1050" kern="1200" baseline="0" dirty="0" smtClean="0">
                <a:solidFill>
                  <a:schemeClr val="tx1"/>
                </a:solidFill>
                <a:effectLst/>
                <a:latin typeface="+mn-lt"/>
                <a:ea typeface="+mn-ea"/>
                <a:cs typeface="+mn-cs"/>
              </a:rPr>
              <a:t>Etsy – the world’s largest custom craft retailer owns no inventory</a:t>
            </a:r>
          </a:p>
          <a:p>
            <a:pPr marL="45720" marR="0" lvl="1"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US" sz="1050" kern="1200" baseline="0" dirty="0" smtClean="0">
                <a:solidFill>
                  <a:schemeClr val="tx1"/>
                </a:solidFill>
                <a:effectLst/>
                <a:latin typeface="+mn-lt"/>
                <a:ea typeface="+mn-ea"/>
                <a:cs typeface="+mn-cs"/>
              </a:rPr>
              <a:t>Kiva - $715MM in loans without a physical bank</a:t>
            </a:r>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FEAE42-E3FE-4405-B7FC-4425D05B92A0}" type="slidenum">
              <a:rPr lang="en-US" smtClean="0"/>
              <a:pPr/>
              <a:t>4</a:t>
            </a:fld>
            <a:endParaRPr lang="en-US"/>
          </a:p>
        </p:txBody>
      </p:sp>
    </p:spTree>
    <p:extLst>
      <p:ext uri="{BB962C8B-B14F-4D97-AF65-F5344CB8AC3E}">
        <p14:creationId xmlns:p14="http://schemas.microsoft.com/office/powerpoint/2010/main" val="249739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smtClean="0"/>
          </a:p>
          <a:p>
            <a:r>
              <a:rPr lang="pl-PL" dirty="0" smtClean="0"/>
              <a:t>Otoczenie (2/3 </a:t>
            </a:r>
            <a:r>
              <a:rPr lang="pl-PL" dirty="0" err="1" smtClean="0"/>
              <a:t>najwiekszych</a:t>
            </a:r>
            <a:r>
              <a:rPr lang="pl-PL" dirty="0" smtClean="0"/>
              <a:t> 2000 firm planuje </a:t>
            </a:r>
            <a:r>
              <a:rPr lang="pl-PL" dirty="0" err="1" smtClean="0"/>
              <a:t>digital</a:t>
            </a:r>
            <a:r>
              <a:rPr lang="pl-PL" dirty="0" smtClean="0"/>
              <a:t> </a:t>
            </a:r>
            <a:r>
              <a:rPr lang="pl-PL" dirty="0" err="1" smtClean="0"/>
              <a:t>transformation</a:t>
            </a:r>
            <a:r>
              <a:rPr lang="pl-PL" dirty="0" smtClean="0"/>
              <a:t> 50% </a:t>
            </a:r>
            <a:r>
              <a:rPr lang="pl-PL" dirty="0" err="1" smtClean="0"/>
              <a:t>budrzetu</a:t>
            </a:r>
            <a:r>
              <a:rPr lang="pl-PL" dirty="0" smtClean="0"/>
              <a:t> na 3 </a:t>
            </a:r>
            <a:r>
              <a:rPr lang="pl-PL" dirty="0" err="1" smtClean="0"/>
              <a:t>platforme</a:t>
            </a:r>
            <a:r>
              <a:rPr lang="pl-PL" smtClean="0"/>
              <a:t>, 80 % przewaga konkurencyjna w zarzadzaniu informacją)</a:t>
            </a:r>
            <a:endParaRPr lang="pl-PL" dirty="0" smtClean="0"/>
          </a:p>
          <a:p>
            <a:r>
              <a:rPr lang="pl-PL" dirty="0" smtClean="0"/>
              <a:t>Technologie</a:t>
            </a:r>
          </a:p>
          <a:p>
            <a:r>
              <a:rPr lang="pl-PL" dirty="0" err="1" smtClean="0"/>
              <a:t>Czlowiek</a:t>
            </a:r>
            <a:r>
              <a:rPr lang="pl-PL" dirty="0" smtClean="0"/>
              <a:t> generacja mobilności, zdobywców (mentalność startupów),</a:t>
            </a:r>
            <a:r>
              <a:rPr lang="pl-PL" baseline="0" dirty="0" smtClean="0"/>
              <a:t> ryzyka</a:t>
            </a:r>
            <a:endParaRPr lang="pl-PL" dirty="0" smtClean="0"/>
          </a:p>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5</a:t>
            </a:fld>
            <a:endParaRPr lang="en-US"/>
          </a:p>
        </p:txBody>
      </p:sp>
    </p:spTree>
    <p:extLst>
      <p:ext uri="{BB962C8B-B14F-4D97-AF65-F5344CB8AC3E}">
        <p14:creationId xmlns:p14="http://schemas.microsoft.com/office/powerpoint/2010/main" val="717043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ea typeface="+mn-ea"/>
                <a:cs typeface="+mn-cs"/>
              </a:rPr>
              <a:t>Over the Next two Years 74% of Workloads will be Deployed in Private Clouds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a:p>
        </p:txBody>
      </p:sp>
    </p:spTree>
    <p:extLst>
      <p:ext uri="{BB962C8B-B14F-4D97-AF65-F5344CB8AC3E}">
        <p14:creationId xmlns:p14="http://schemas.microsoft.com/office/powerpoint/2010/main" val="129213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ea typeface="+mn-ea"/>
                <a:cs typeface="+mn-cs"/>
              </a:rPr>
              <a:t>Over the Next two Years 74% of Workloads will be Deployed in Private Clouds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9</a:t>
            </a:fld>
            <a:endParaRPr lang="en-US"/>
          </a:p>
        </p:txBody>
      </p:sp>
    </p:spTree>
    <p:extLst>
      <p:ext uri="{BB962C8B-B14F-4D97-AF65-F5344CB8AC3E}">
        <p14:creationId xmlns:p14="http://schemas.microsoft.com/office/powerpoint/2010/main" val="21914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ea typeface="+mn-ea"/>
                <a:cs typeface="+mn-cs"/>
              </a:rPr>
              <a:t>Over the Next two Years 74% of Workloads will be Deployed in Private Clouds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10</a:t>
            </a:fld>
            <a:endParaRPr lang="en-US"/>
          </a:p>
        </p:txBody>
      </p:sp>
    </p:spTree>
    <p:extLst>
      <p:ext uri="{BB962C8B-B14F-4D97-AF65-F5344CB8AC3E}">
        <p14:creationId xmlns:p14="http://schemas.microsoft.com/office/powerpoint/2010/main" val="406510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rtl="0"/>
            <a:r>
              <a:rPr lang="en-US" sz="1100" b="0" i="0" u="none" strike="noStrike" kern="1200" dirty="0" smtClean="0">
                <a:solidFill>
                  <a:schemeClr val="tx1"/>
                </a:solidFill>
                <a:effectLst/>
                <a:ea typeface="+mn-ea"/>
                <a:cs typeface="+mn-cs"/>
              </a:rPr>
              <a:t>Over the Next two Years 74% of Workloads will be Deployed in Private Clouds </a:t>
            </a: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11</a:t>
            </a:fld>
            <a:endParaRPr lang="en-US"/>
          </a:p>
        </p:txBody>
      </p:sp>
    </p:spTree>
    <p:extLst>
      <p:ext uri="{BB962C8B-B14F-4D97-AF65-F5344CB8AC3E}">
        <p14:creationId xmlns:p14="http://schemas.microsoft.com/office/powerpoint/2010/main" val="33919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55379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74650"/>
            <a:ext cx="4498975" cy="25304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14</a:t>
            </a:fld>
            <a:endParaRPr lang="en-US"/>
          </a:p>
        </p:txBody>
      </p:sp>
    </p:spTree>
    <p:extLst>
      <p:ext uri="{BB962C8B-B14F-4D97-AF65-F5344CB8AC3E}">
        <p14:creationId xmlns:p14="http://schemas.microsoft.com/office/powerpoint/2010/main" val="885111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098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dirty="0"/>
              <a:t>“Click to add quote here. Type quotation marks before and after text.”</a:t>
            </a:r>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add quoted person’s name, title, company</a:t>
            </a:r>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a:xfrm>
            <a:off x="5598212" y="6426104"/>
            <a:ext cx="995578" cy="210312"/>
          </a:xfrm>
          <a:prstGeom prst="rect">
            <a:avLst/>
          </a:prstGeom>
        </p:spPr>
        <p:txBody>
          <a:bodyPr/>
          <a:lstStyle/>
          <a:p>
            <a:fld id="{1D980C28-7D34-4539-8BD9-384792B5196D}" type="datetime4">
              <a:rPr lang="en-US" smtClean="0"/>
              <a:t>16 May,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a:t>“Click to add quote here. Type quotation marks before and after text.”</a:t>
            </a:r>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add quoted person’s name, title, company</a:t>
            </a:r>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a:xfrm>
            <a:off x="5598212" y="6426104"/>
            <a:ext cx="995578" cy="210312"/>
          </a:xfrm>
          <a:prstGeom prst="rect">
            <a:avLst/>
          </a:prstGeom>
        </p:spPr>
        <p:txBody>
          <a:bodyPr/>
          <a:lstStyle/>
          <a:p>
            <a:fld id="{50C080A3-67D3-4334-BBBD-2586A0E23186}" type="datetime4">
              <a:rPr lang="en-US" smtClean="0"/>
              <a:t>16 May,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Date Placeholder 1"/>
          <p:cNvSpPr>
            <a:spLocks noGrp="1"/>
          </p:cNvSpPr>
          <p:nvPr>
            <p:ph type="dt" sz="half" idx="10"/>
          </p:nvPr>
        </p:nvSpPr>
        <p:spPr>
          <a:xfrm>
            <a:off x="5598212" y="6426104"/>
            <a:ext cx="995578" cy="210312"/>
          </a:xfrm>
          <a:prstGeom prst="rect">
            <a:avLst/>
          </a:prstGeom>
        </p:spPr>
        <p:txBody>
          <a:bodyPr/>
          <a:lstStyle/>
          <a:p>
            <a:fld id="{80CAAD1B-173D-4E62-B833-0AF2E678DB5B}" type="datetime4">
              <a:rPr lang="en-US" smtClean="0"/>
              <a:t>16 May, 2016</a:t>
            </a:fld>
            <a:endParaRPr/>
          </a:p>
        </p:txBody>
      </p:sp>
      <p:sp>
        <p:nvSpPr>
          <p:cNvPr id="8" name="Footer Placeholder 7"/>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5598212" y="6426104"/>
            <a:ext cx="995578" cy="210312"/>
          </a:xfrm>
          <a:prstGeom prst="rect">
            <a:avLst/>
          </a:prstGeom>
        </p:spPr>
        <p:txBody>
          <a:bodyPr/>
          <a:lstStyle/>
          <a:p>
            <a:fld id="{357CE476-A3A9-47EC-ACB1-2D0024860F8E}" type="datetime4">
              <a:rPr lang="en-US" smtClean="0"/>
              <a:t>16 May, 2016</a:t>
            </a:fld>
            <a:endParaRPr/>
          </a:p>
        </p:txBody>
      </p:sp>
      <p:sp>
        <p:nvSpPr>
          <p:cNvPr id="5" name="Footer Placeholder 4"/>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5598212" y="6426104"/>
            <a:ext cx="995578" cy="210312"/>
          </a:xfrm>
          <a:prstGeom prst="rect">
            <a:avLst/>
          </a:prstGeom>
        </p:spPr>
        <p:txBody>
          <a:bodyPr/>
          <a:lstStyle/>
          <a:p>
            <a:fld id="{EE82B2E7-D875-4E89-BEB0-DF13336BC9CE}" type="datetime4">
              <a:rPr lang="en-US" smtClean="0"/>
              <a:t>16 May, 2016</a:t>
            </a:fld>
            <a:endParaRPr/>
          </a:p>
        </p:txBody>
      </p:sp>
      <p:sp>
        <p:nvSpPr>
          <p:cNvPr id="5" name="Footer Placeholder 4"/>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5598212" y="6426104"/>
            <a:ext cx="995578" cy="210312"/>
          </a:xfrm>
          <a:prstGeom prst="rect">
            <a:avLst/>
          </a:prstGeom>
        </p:spPr>
        <p:txBody>
          <a:bodyPr/>
          <a:lstStyle/>
          <a:p>
            <a:fld id="{3926EDFA-6C48-4F15-B65F-ABE41D14A4C8}" type="datetime4">
              <a:rPr lang="en-US" smtClean="0"/>
              <a:t>16 May,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a:xfrm>
            <a:off x="5598212" y="6426104"/>
            <a:ext cx="995578" cy="210312"/>
          </a:xfrm>
          <a:prstGeom prst="rect">
            <a:avLst/>
          </a:prstGeom>
        </p:spPr>
        <p:txBody>
          <a:bodyPr/>
          <a:lstStyle/>
          <a:p>
            <a:fld id="{24C3AE83-4A36-4E0D-BF8F-4D5F09C9996E}" type="datetime4">
              <a:rPr lang="en-US" smtClean="0"/>
              <a:t>16 May,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98212" y="6426104"/>
            <a:ext cx="995578" cy="210312"/>
          </a:xfrm>
          <a:prstGeom prst="rect">
            <a:avLst/>
          </a:prstGeom>
        </p:spPr>
        <p:txBody>
          <a:bodyPr/>
          <a:lstStyle/>
          <a:p>
            <a:fld id="{03966151-5C95-458F-9D01-ADBA6339298B}" type="datetime4">
              <a:rPr lang="en-US" smtClean="0"/>
              <a:t>16 May, 2016</a:t>
            </a:fld>
            <a:endParaRPr/>
          </a:p>
        </p:txBody>
      </p:sp>
      <p:sp>
        <p:nvSpPr>
          <p:cNvPr id="3" name="Footer Placeholder 2"/>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00C57C41-464A-475D-A0CC-FA046720D321}"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5598212" y="6426104"/>
            <a:ext cx="995578" cy="210312"/>
          </a:xfrm>
          <a:prstGeom prst="rect">
            <a:avLst/>
          </a:prstGeom>
        </p:spPr>
        <p:txBody>
          <a:bodyPr/>
          <a:lstStyle/>
          <a:p>
            <a:fld id="{86CBB321-0014-4731-89E6-1BC031F3EE89}" type="datetime4">
              <a:rPr lang="en-US" smtClean="0"/>
              <a:t>16 May, 2016</a:t>
            </a:fld>
            <a:endParaRPr/>
          </a:p>
        </p:txBody>
      </p:sp>
      <p:sp>
        <p:nvSpPr>
          <p:cNvPr id="8" name="Footer Placeholder 7"/>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4186031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5598212" y="6426104"/>
            <a:ext cx="995578" cy="210312"/>
          </a:xfrm>
          <a:prstGeom prst="rect">
            <a:avLst/>
          </a:prstGeom>
        </p:spPr>
        <p:txBody>
          <a:bodyPr/>
          <a:lstStyle/>
          <a:p>
            <a:fld id="{B83A9101-7F81-4BC0-9C6D-05CA017BFC04}" type="datetime4">
              <a:rPr lang="en-US" smtClean="0"/>
              <a:t>16 May, 2016</a:t>
            </a:fld>
            <a:endParaRPr/>
          </a:p>
        </p:txBody>
      </p:sp>
      <p:sp>
        <p:nvSpPr>
          <p:cNvPr id="8" name="Footer Placeholder 7"/>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FFF52CA6-9065-4530-9FEE-3074B09FF7FD}"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C65DE5AF-321A-457F-A608-80FBE08733D7}"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B6BE40BD-D00A-4117-B47F-4C35630AD5BC}"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9D493285-0125-4EAD-BF76-1005CE54CAE9}"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05C3B2ED-7A0E-4C69-896C-C3138BD2C963}"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30E8AE39-AB37-455B-B24A-AEB729461A5B}"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smtClean="0"/>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472CE275-2ADB-4956-8B2A-9A6F2A8C468F}"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AF7E6DE7-F10B-46C5-AF7F-96F588A12604}"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49506769-C66B-42D7-90FF-D002BAB248E2}" type="datetime4">
              <a:rPr lang="en-US" smtClean="0"/>
              <a:t>16 May, 2016</a:t>
            </a:fld>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9" name="Date Placeholder 8"/>
          <p:cNvSpPr>
            <a:spLocks noGrp="1"/>
          </p:cNvSpPr>
          <p:nvPr>
            <p:ph type="dt" sz="half" idx="15"/>
          </p:nvPr>
        </p:nvSpPr>
        <p:spPr>
          <a:xfrm>
            <a:off x="5598212" y="6426104"/>
            <a:ext cx="995578" cy="210312"/>
          </a:xfrm>
          <a:prstGeom prst="rect">
            <a:avLst/>
          </a:prstGeom>
        </p:spPr>
        <p:txBody>
          <a:bodyPr/>
          <a:lstStyle/>
          <a:p>
            <a:fld id="{BF3D13FF-AA40-4ED9-80A3-1305E183FC0D}" type="datetime4">
              <a:rPr lang="en-US" smtClean="0"/>
              <a:t>16 May, 2016</a:t>
            </a:fld>
            <a:endParaRPr/>
          </a:p>
        </p:txBody>
      </p:sp>
      <p:sp>
        <p:nvSpPr>
          <p:cNvPr id="12" name="Footer Placeholder 11"/>
          <p:cNvSpPr>
            <a:spLocks noGrp="1"/>
          </p:cNvSpPr>
          <p:nvPr>
            <p:ph type="ftr" sz="quarter" idx="16"/>
          </p:nvPr>
        </p:nvSpPr>
        <p:spPr>
          <a:xfrm>
            <a:off x="6934200" y="6426104"/>
            <a:ext cx="4025198" cy="210312"/>
          </a:xfrm>
          <a:prstGeom prst="rect">
            <a:avLst/>
          </a:prstGeom>
        </p:spPr>
        <p:txBody>
          <a:bodyPr/>
          <a:lstStyle/>
          <a:p>
            <a:r>
              <a:rPr lang="en-US" smtClean="0"/>
              <a:t>Private | Confidential | Internal Use Only </a:t>
            </a:r>
            <a:endParaRPr/>
          </a:p>
        </p:txBody>
      </p:sp>
      <p:sp>
        <p:nvSpPr>
          <p:cNvPr id="13" name="Slide Number Placeholder 12"/>
          <p:cNvSpPr>
            <a:spLocks noGrp="1"/>
          </p:cNvSpPr>
          <p:nvPr>
            <p:ph type="sldNum" sz="quarter" idx="17"/>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5598212" y="6426104"/>
            <a:ext cx="995578" cy="210312"/>
          </a:xfrm>
          <a:prstGeom prst="rect">
            <a:avLst/>
          </a:prstGeom>
        </p:spPr>
        <p:txBody>
          <a:bodyPr/>
          <a:lstStyle/>
          <a:p>
            <a:fld id="{1D1F29FE-D144-43A1-B829-1A3F0513DD4B}" type="datetime4">
              <a:rPr lang="en-US" smtClean="0"/>
              <a:t>16 May, 2016</a:t>
            </a:fld>
            <a:endParaRPr/>
          </a:p>
        </p:txBody>
      </p:sp>
      <p:sp>
        <p:nvSpPr>
          <p:cNvPr id="5" name="Footer Placeholder 4"/>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5598212" y="6426104"/>
            <a:ext cx="995578" cy="210312"/>
          </a:xfrm>
          <a:prstGeom prst="rect">
            <a:avLst/>
          </a:prstGeom>
        </p:spPr>
        <p:txBody>
          <a:bodyPr/>
          <a:lstStyle/>
          <a:p>
            <a:fld id="{3C01402A-B2C1-42E8-9A70-4E8CD46CA06D}" type="datetime4">
              <a:rPr lang="en-US" smtClean="0"/>
              <a:t>16 May, 2016</a:t>
            </a:fld>
            <a:endParaRPr/>
          </a:p>
        </p:txBody>
      </p:sp>
      <p:sp>
        <p:nvSpPr>
          <p:cNvPr id="5" name="Footer Placeholder 4"/>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A Wheel White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598212" y="6426104"/>
            <a:ext cx="995578" cy="210312"/>
          </a:xfrm>
          <a:prstGeom prst="rect">
            <a:avLst/>
          </a:prstGeom>
        </p:spPr>
        <p:txBody>
          <a:bodyPr/>
          <a:lstStyle/>
          <a:p>
            <a:fld id="{B663CD04-CC7C-464E-A7B5-B4D5FEA31009}" type="datetime4">
              <a:rPr lang="en-US" smtClean="0"/>
              <a:t>17 May, 2016</a:t>
            </a:fld>
            <a:endParaRPr lang="en-US"/>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lang="en-US"/>
          </a:p>
        </p:txBody>
      </p:sp>
      <p:sp>
        <p:nvSpPr>
          <p:cNvPr id="5" name="Slide Number Placeholder 4"/>
          <p:cNvSpPr>
            <a:spLocks noGrp="1"/>
          </p:cNvSpPr>
          <p:nvPr>
            <p:ph type="sldNum" sz="quarter" idx="12"/>
          </p:nvPr>
        </p:nvSpPr>
        <p:spPr/>
        <p:txBody>
          <a:bodyPr/>
          <a:lstStyle/>
          <a:p>
            <a:fld id="{B016F8AB-BCEA-4347-8BA6-BE776009BC89}" type="slidenum">
              <a:rPr lang="en-US" smtClean="0"/>
              <a:pPr/>
              <a:t>‹#›</a:t>
            </a:fld>
            <a:endParaRPr lang="en-US" dirty="0"/>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1"/>
            <a:ext cx="12199172" cy="6906430"/>
          </a:xfrm>
          <a:prstGeom prst="rect">
            <a:avLst/>
          </a:prstGeom>
        </p:spPr>
      </p:pic>
      <p:grpSp>
        <p:nvGrpSpPr>
          <p:cNvPr id="13" name="Group 12"/>
          <p:cNvGrpSpPr/>
          <p:nvPr userDrawn="1"/>
        </p:nvGrpSpPr>
        <p:grpSpPr>
          <a:xfrm>
            <a:off x="613319" y="6246757"/>
            <a:ext cx="969471" cy="390524"/>
            <a:chOff x="3578225" y="1146175"/>
            <a:chExt cx="5038725" cy="2111375"/>
          </a:xfrm>
        </p:grpSpPr>
        <p:sp>
          <p:nvSpPr>
            <p:cNvPr id="14" name="Freeform 13"/>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Arial"/>
              </a:endParaRPr>
            </a:p>
          </p:txBody>
        </p:sp>
        <p:sp>
          <p:nvSpPr>
            <p:cNvPr id="15" name="Freeform 14"/>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Arial"/>
              </a:endParaRPr>
            </a:p>
          </p:txBody>
        </p:sp>
      </p:grpSp>
    </p:spTree>
    <p:extLst>
      <p:ext uri="{BB962C8B-B14F-4D97-AF65-F5344CB8AC3E}">
        <p14:creationId xmlns:p14="http://schemas.microsoft.com/office/powerpoint/2010/main" val="261444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smtClean="0"/>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98212" y="6426104"/>
            <a:ext cx="995578" cy="210312"/>
          </a:xfrm>
          <a:prstGeom prst="rect">
            <a:avLst/>
          </a:prstGeom>
        </p:spPr>
        <p:txBody>
          <a:bodyPr/>
          <a:lstStyle/>
          <a:p>
            <a:fld id="{CEE06036-B233-499E-9BEE-F74B970C5025}" type="datetime4">
              <a:rPr lang="en-US" smtClean="0"/>
              <a:t>16 May, 2016</a:t>
            </a:fld>
            <a:endParaRPr/>
          </a:p>
        </p:txBody>
      </p:sp>
      <p:sp>
        <p:nvSpPr>
          <p:cNvPr id="5" name="Footer Placeholder 4"/>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98212" y="6426104"/>
            <a:ext cx="995578" cy="210312"/>
          </a:xfrm>
          <a:prstGeom prst="rect">
            <a:avLst/>
          </a:prstGeom>
        </p:spPr>
        <p:txBody>
          <a:bodyPr/>
          <a:lstStyle/>
          <a:p>
            <a:fld id="{44482EA9-3B56-4A33-B12A-B2128B67CF47}" type="datetime4">
              <a:rPr lang="en-US" smtClean="0"/>
              <a:t>16 May, 2016</a:t>
            </a:fld>
            <a:endParaRPr/>
          </a:p>
        </p:txBody>
      </p:sp>
      <p:sp>
        <p:nvSpPr>
          <p:cNvPr id="5" name="Footer Placeholder 4"/>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a:xfrm>
            <a:off x="5598212" y="6426104"/>
            <a:ext cx="995578" cy="210312"/>
          </a:xfrm>
          <a:prstGeom prst="rect">
            <a:avLst/>
          </a:prstGeom>
        </p:spPr>
        <p:txBody>
          <a:bodyPr/>
          <a:lstStyle/>
          <a:p>
            <a:fld id="{285681EE-939E-420C-96CC-BBD4E0789F6E}" type="datetime4">
              <a:rPr lang="en-US" smtClean="0"/>
              <a:t>16 May,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a:xfrm>
            <a:off x="5598212" y="6426104"/>
            <a:ext cx="995578" cy="210312"/>
          </a:xfrm>
          <a:prstGeom prst="rect">
            <a:avLst/>
          </a:prstGeom>
        </p:spPr>
        <p:txBody>
          <a:bodyPr/>
          <a:lstStyle/>
          <a:p>
            <a:fld id="{BBED21DF-B372-4715-A947-87638DB6C7DB}" type="datetime4">
              <a:rPr lang="en-US" smtClean="0"/>
              <a:t>16 May,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a:xfrm>
            <a:off x="5598212" y="6426104"/>
            <a:ext cx="995578" cy="210312"/>
          </a:xfrm>
          <a:prstGeom prst="rect">
            <a:avLst/>
          </a:prstGeom>
        </p:spPr>
        <p:txBody>
          <a:bodyPr/>
          <a:lstStyle/>
          <a:p>
            <a:fld id="{8D0524BA-C79E-44DB-BAC5-44EED042838E}" type="datetime4">
              <a:rPr lang="en-US" smtClean="0"/>
              <a:t>16 May,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a:xfrm>
            <a:off x="5598212" y="6426104"/>
            <a:ext cx="995578" cy="210312"/>
          </a:xfrm>
          <a:prstGeom prst="rect">
            <a:avLst/>
          </a:prstGeom>
        </p:spPr>
        <p:txBody>
          <a:bodyPr/>
          <a:lstStyle/>
          <a:p>
            <a:fld id="{11F3DF7D-C96A-4F63-BBD4-20D694625DCA}" type="datetime4">
              <a:rPr lang="en-US" smtClean="0"/>
              <a:t>16 May, 2016</a:t>
            </a:fld>
            <a:endParaRPr/>
          </a:p>
        </p:txBody>
      </p:sp>
      <p:sp>
        <p:nvSpPr>
          <p:cNvPr id="4" name="Footer Placeholder 3"/>
          <p:cNvSpPr>
            <a:spLocks noGrp="1"/>
          </p:cNvSpPr>
          <p:nvPr>
            <p:ph type="ftr" sz="quarter" idx="11"/>
          </p:nvPr>
        </p:nvSpPr>
        <p:spPr>
          <a:xfrm>
            <a:off x="6934200" y="6426104"/>
            <a:ext cx="4025198" cy="210312"/>
          </a:xfrm>
          <a:prstGeom prst="rect">
            <a:avLst/>
          </a:prstGeom>
        </p:spPr>
        <p:txBody>
          <a:bodyPr/>
          <a:lstStyle/>
          <a:p>
            <a:r>
              <a:rPr lang="en-US" smtClean="0"/>
              <a:t>Private | Confidential | Internal Use Only </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Rectangle 6"/>
          <p:cNvSpPr/>
          <p:nvPr/>
        </p:nvSpPr>
        <p:spPr>
          <a:xfrm>
            <a:off x="608012" y="437706"/>
            <a:ext cx="10972800" cy="18288"/>
          </a:xfrm>
          <a:prstGeom prst="rect">
            <a:avLst/>
          </a:pr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pPr/>
              <a:t>‹#›</a:t>
            </a:fld>
            <a:endParaRPr lang="en-US"/>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11" name="Rectangle 7"/>
          <p:cNvSpPr/>
          <p:nvPr userDrawn="1"/>
        </p:nvSpPr>
        <p:spPr>
          <a:xfrm>
            <a:off x="1521665" y="6546941"/>
            <a:ext cx="1177225" cy="215444"/>
          </a:xfrm>
          <a:prstGeom prst="rect">
            <a:avLst/>
          </a:prstGeom>
        </p:spPr>
        <p:txBody>
          <a:bodyPr wrap="square">
            <a:spAutoFit/>
          </a:bodyPr>
          <a:lstStyle/>
          <a:p>
            <a:pPr algn="ctr"/>
            <a:r>
              <a:rPr lang="en-US" sz="800" b="1" dirty="0">
                <a:solidFill>
                  <a:srgbClr val="0070C0"/>
                </a:solidFill>
              </a:rPr>
              <a:t>Powered </a:t>
            </a:r>
            <a:r>
              <a:rPr lang="en-US" sz="800" b="1" dirty="0" smtClean="0">
                <a:solidFill>
                  <a:srgbClr val="0070C0"/>
                </a:solidFill>
              </a:rPr>
              <a:t>by Intel®</a:t>
            </a:r>
            <a:r>
              <a:rPr lang="en-US" sz="800" dirty="0" smtClean="0">
                <a:solidFill>
                  <a:srgbClr val="0070C0"/>
                </a:solidFill>
              </a:rPr>
              <a:t> </a:t>
            </a:r>
            <a:endParaRPr lang="en-US" sz="800" dirty="0">
              <a:solidFill>
                <a:srgbClr val="0070C0"/>
              </a:solidFill>
            </a:endParaRPr>
          </a:p>
        </p:txBody>
      </p:sp>
      <p:pic>
        <p:nvPicPr>
          <p:cNvPr id="12" name="Picture 2" descr="C:\Users\pat\Desktop\intel_rgb_3000.png"/>
          <p:cNvPicPr>
            <a:picLocks noChangeAspect="1" noChangeArrowheads="1"/>
          </p:cNvPicPr>
          <p:nvPr userDrawn="1"/>
        </p:nvPicPr>
        <p:blipFill>
          <a:blip r:embed="rId36"/>
          <a:srcRect/>
          <a:stretch>
            <a:fillRect/>
          </a:stretch>
        </p:blipFill>
        <p:spPr bwMode="auto">
          <a:xfrm>
            <a:off x="1861805" y="6243118"/>
            <a:ext cx="496947" cy="327654"/>
          </a:xfrm>
          <a:prstGeom prst="rect">
            <a:avLst/>
          </a:prstGeom>
          <a:noFill/>
        </p:spPr>
      </p:pic>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0" r:id="rId3"/>
    <p:sldLayoutId id="2147483651" r:id="rId4"/>
    <p:sldLayoutId id="2147483661" r:id="rId5"/>
    <p:sldLayoutId id="2147483662" r:id="rId6"/>
    <p:sldLayoutId id="2147483663" r:id="rId7"/>
    <p:sldLayoutId id="2147483664" r:id="rId8"/>
    <p:sldLayoutId id="2147483665" r:id="rId9"/>
    <p:sldLayoutId id="2147483666" r:id="rId10"/>
    <p:sldLayoutId id="2147483667" r:id="rId11"/>
    <p:sldLayoutId id="2147483650" r:id="rId12"/>
    <p:sldLayoutId id="2147483668" r:id="rId13"/>
    <p:sldLayoutId id="2147483669" r:id="rId14"/>
    <p:sldLayoutId id="2147483654" r:id="rId15"/>
    <p:sldLayoutId id="2147483679" r:id="rId16"/>
    <p:sldLayoutId id="2147483655" r:id="rId17"/>
    <p:sldLayoutId id="2147483652" r:id="rId18"/>
    <p:sldLayoutId id="2147483653" r:id="rId19"/>
    <p:sldLayoutId id="2147483670" r:id="rId20"/>
    <p:sldLayoutId id="2147483671" r:id="rId21"/>
    <p:sldLayoutId id="2147483672" r:id="rId22"/>
    <p:sldLayoutId id="2147483673" r:id="rId23"/>
    <p:sldLayoutId id="2147483656" r:id="rId24"/>
    <p:sldLayoutId id="2147483674" r:id="rId25"/>
    <p:sldLayoutId id="2147483657" r:id="rId26"/>
    <p:sldLayoutId id="2147483675" r:id="rId27"/>
    <p:sldLayoutId id="2147483676" r:id="rId28"/>
    <p:sldLayoutId id="2147483677" r:id="rId29"/>
    <p:sldLayoutId id="2147483678" r:id="rId30"/>
    <p:sldLayoutId id="2147483649" r:id="rId31"/>
    <p:sldLayoutId id="2147483658" r:id="rId32"/>
    <p:sldLayoutId id="2147483659" r:id="rId33"/>
    <p:sldLayoutId id="2147483682"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notesSlide" Target="../notesSlides/notesSlide8.xml"/><Relationship Id="rId50" Type="http://schemas.openxmlformats.org/officeDocument/2006/relationships/image" Target="../media/image16.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slideLayout" Target="../slideLayouts/slideLayout15.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image" Target="../media/image15.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chart" Target="../charts/chart5.xml"/><Relationship Id="rId8" Type="http://schemas.openxmlformats.org/officeDocument/2006/relationships/tags" Target="../tags/tag9.xml"/><Relationship Id="rId51"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34.xml"/><Relationship Id="rId7" Type="http://schemas.openxmlformats.org/officeDocument/2006/relationships/image" Target="../media/image22.emf"/><Relationship Id="rId2" Type="http://schemas.openxmlformats.org/officeDocument/2006/relationships/tags" Target="../tags/tag4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6.jpeg"/><Relationship Id="rId5" Type="http://schemas.openxmlformats.org/officeDocument/2006/relationships/image" Target="../media/image1.png"/><Relationship Id="rId10" Type="http://schemas.openxmlformats.org/officeDocument/2006/relationships/image" Target="../media/image25.png"/><Relationship Id="rId4" Type="http://schemas.openxmlformats.org/officeDocument/2006/relationships/notesSlide" Target="../notesSlides/notesSlide10.xml"/><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6600" dirty="0" smtClean="0"/>
              <a:t>Czy przyszłość Twojej firmy zależy od IT?</a:t>
            </a:r>
            <a:endParaRPr lang="en-US" sz="6600" dirty="0"/>
          </a:p>
        </p:txBody>
      </p:sp>
      <p:sp>
        <p:nvSpPr>
          <p:cNvPr id="4" name="Text Placeholder 3"/>
          <p:cNvSpPr>
            <a:spLocks noGrp="1"/>
          </p:cNvSpPr>
          <p:nvPr>
            <p:ph type="body" sz="quarter" idx="14"/>
          </p:nvPr>
        </p:nvSpPr>
        <p:spPr/>
        <p:txBody>
          <a:bodyPr/>
          <a:lstStyle/>
          <a:p>
            <a:r>
              <a:rPr lang="pl-PL" dirty="0" smtClean="0"/>
              <a:t>16-05-2016, Międzyzdroje</a:t>
            </a:r>
            <a:endParaRPr lang="en-US" dirty="0" smtClean="0"/>
          </a:p>
          <a:p>
            <a:endParaRPr lang="en-US" dirty="0"/>
          </a:p>
        </p:txBody>
      </p:sp>
      <p:pic>
        <p:nvPicPr>
          <p:cNvPr id="5" name="Picture 2" descr="C:\Users\pat\Desktop\intel_rgb_3000.png"/>
          <p:cNvPicPr>
            <a:picLocks noChangeAspect="1" noChangeArrowheads="1"/>
          </p:cNvPicPr>
          <p:nvPr/>
        </p:nvPicPr>
        <p:blipFill>
          <a:blip r:embed="rId2"/>
          <a:srcRect/>
          <a:stretch>
            <a:fillRect/>
          </a:stretch>
        </p:blipFill>
        <p:spPr bwMode="auto">
          <a:xfrm>
            <a:off x="4223792" y="476672"/>
            <a:ext cx="1800200" cy="1186933"/>
          </a:xfrm>
          <a:prstGeom prst="rect">
            <a:avLst/>
          </a:prstGeom>
          <a:noFill/>
        </p:spPr>
      </p:pic>
    </p:spTree>
    <p:extLst>
      <p:ext uri="{BB962C8B-B14F-4D97-AF65-F5344CB8AC3E}">
        <p14:creationId xmlns:p14="http://schemas.microsoft.com/office/powerpoint/2010/main" val="25603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noChangeAspect="1"/>
          </p:cNvGraphicFramePr>
          <p:nvPr>
            <p:extLst>
              <p:ext uri="{D42A27DB-BD31-4B8C-83A1-F6EECF244321}">
                <p14:modId xmlns:p14="http://schemas.microsoft.com/office/powerpoint/2010/main" val="1846840111"/>
              </p:ext>
            </p:extLst>
          </p:nvPr>
        </p:nvGraphicFramePr>
        <p:xfrm>
          <a:off x="6438900" y="1433331"/>
          <a:ext cx="5917739"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7"/>
          <p:cNvSpPr>
            <a:spLocks noGrp="1"/>
          </p:cNvSpPr>
          <p:nvPr>
            <p:ph type="title"/>
          </p:nvPr>
        </p:nvSpPr>
        <p:spPr/>
        <p:txBody>
          <a:bodyPr/>
          <a:lstStyle/>
          <a:p>
            <a:r>
              <a:rPr lang="pl-PL" b="0" dirty="0"/>
              <a:t>Trwa transformacja …</a:t>
            </a:r>
            <a:endParaRPr lang="en-US" b="0" dirty="0"/>
          </a:p>
        </p:txBody>
      </p:sp>
      <p:sp>
        <p:nvSpPr>
          <p:cNvPr id="40" name="Rectangle 39"/>
          <p:cNvSpPr/>
          <p:nvPr/>
        </p:nvSpPr>
        <p:spPr bwMode="ltGray">
          <a:xfrm>
            <a:off x="609441" y="2698503"/>
            <a:ext cx="5829459" cy="1578318"/>
          </a:xfrm>
          <a:prstGeom prst="rect">
            <a:avLst/>
          </a:prstGeom>
          <a:noFill/>
          <a:ln w="133350" cmpd="sng">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nSpc>
                <a:spcPct val="80000"/>
              </a:lnSpc>
              <a:spcBef>
                <a:spcPts val="600"/>
              </a:spcBef>
            </a:pPr>
            <a:endParaRPr lang="en-US" sz="2000" dirty="0" smtClean="0">
              <a:solidFill>
                <a:schemeClr val="tx2"/>
              </a:solidFill>
              <a:latin typeface="Metric Regular" panose="020B0503030202060203" pitchFamily="34" charset="0"/>
              <a:ea typeface="Metric" charset="0"/>
              <a:cs typeface="Metric" charset="0"/>
            </a:endParaRPr>
          </a:p>
        </p:txBody>
      </p:sp>
      <p:sp>
        <p:nvSpPr>
          <p:cNvPr id="17" name="TextBox 16"/>
          <p:cNvSpPr txBox="1"/>
          <p:nvPr/>
        </p:nvSpPr>
        <p:spPr>
          <a:xfrm>
            <a:off x="3268118" y="9217726"/>
            <a:ext cx="5655764" cy="914400"/>
          </a:xfrm>
          <a:prstGeom prst="rect">
            <a:avLst/>
          </a:prstGeom>
          <a:noFill/>
        </p:spPr>
        <p:txBody>
          <a:bodyPr wrap="none" lIns="0" tIns="0" rIns="0" bIns="0" rtlCol="0">
            <a:noAutofit/>
          </a:bodyPr>
          <a:lstStyle/>
          <a:p>
            <a:pPr algn="ctr">
              <a:lnSpc>
                <a:spcPct val="90000"/>
              </a:lnSpc>
            </a:pPr>
            <a:r>
              <a:rPr lang="en-US" sz="2000" dirty="0" smtClean="0">
                <a:latin typeface="Metric Regular" panose="020B0503030202060203" pitchFamily="34" charset="0"/>
                <a:ea typeface="Metric" charset="0"/>
                <a:cs typeface="Metric" charset="0"/>
              </a:rPr>
              <a:t>(Center Screen Visual)</a:t>
            </a:r>
            <a:endParaRPr lang="en-US" sz="2000" dirty="0">
              <a:latin typeface="Metric Regular" panose="020B0503030202060203" pitchFamily="34" charset="0"/>
              <a:ea typeface="Metric" charset="0"/>
              <a:cs typeface="Metric" charset="0"/>
            </a:endParaRPr>
          </a:p>
        </p:txBody>
      </p:sp>
      <p:sp>
        <p:nvSpPr>
          <p:cNvPr id="9" name="Rectangle 8"/>
          <p:cNvSpPr/>
          <p:nvPr/>
        </p:nvSpPr>
        <p:spPr>
          <a:xfrm>
            <a:off x="1070843" y="3118330"/>
            <a:ext cx="6105277" cy="738664"/>
          </a:xfrm>
          <a:prstGeom prst="rect">
            <a:avLst/>
          </a:prstGeom>
        </p:spPr>
        <p:txBody>
          <a:bodyPr wrap="square">
            <a:spAutoFit/>
          </a:bodyPr>
          <a:lstStyle/>
          <a:p>
            <a:pPr>
              <a:lnSpc>
                <a:spcPct val="150000"/>
              </a:lnSpc>
              <a:spcBef>
                <a:spcPts val="600"/>
              </a:spcBef>
            </a:pPr>
            <a:r>
              <a:rPr lang="pl-PL" sz="1400" dirty="0" smtClean="0">
                <a:ea typeface="Metric" charset="0"/>
                <a:cs typeface="Metric" charset="0"/>
              </a:rPr>
              <a:t>Działów biznesowych zwraca </a:t>
            </a:r>
            <a:r>
              <a:rPr lang="pl-PL" sz="1400" dirty="0">
                <a:ea typeface="Metric" charset="0"/>
                <a:cs typeface="Metric" charset="0"/>
              </a:rPr>
              <a:t>się </a:t>
            </a:r>
            <a:r>
              <a:rPr lang="pl-PL" sz="1400" dirty="0" smtClean="0">
                <a:ea typeface="Metric" charset="0"/>
                <a:cs typeface="Metric" charset="0"/>
              </a:rPr>
              <a:t>bezpośrednio </a:t>
            </a:r>
            <a:r>
              <a:rPr lang="pl-PL" sz="1400" dirty="0">
                <a:ea typeface="Metric" charset="0"/>
                <a:cs typeface="Metric" charset="0"/>
              </a:rPr>
              <a:t>do dostawców IT, jeszcze </a:t>
            </a:r>
            <a:r>
              <a:rPr lang="pl-PL" sz="1400" dirty="0" smtClean="0">
                <a:ea typeface="Metric" charset="0"/>
                <a:cs typeface="Metric" charset="0"/>
              </a:rPr>
              <a:t>przed </a:t>
            </a:r>
            <a:r>
              <a:rPr lang="pl-PL" sz="1400" dirty="0">
                <a:ea typeface="Metric" charset="0"/>
                <a:cs typeface="Metric" charset="0"/>
              </a:rPr>
              <a:t>rozpoczęciem procesu zakupowego</a:t>
            </a:r>
          </a:p>
        </p:txBody>
      </p:sp>
      <p:sp>
        <p:nvSpPr>
          <p:cNvPr id="10" name="Rectangle 9"/>
          <p:cNvSpPr/>
          <p:nvPr/>
        </p:nvSpPr>
        <p:spPr>
          <a:xfrm>
            <a:off x="1070844" y="2389938"/>
            <a:ext cx="1567595" cy="1033272"/>
          </a:xfrm>
          <a:prstGeom prst="rect">
            <a:avLst/>
          </a:prstGeom>
        </p:spPr>
        <p:txBody>
          <a:bodyPr wrap="none" anchor="ctr">
            <a:noAutofit/>
          </a:bodyPr>
          <a:lstStyle/>
          <a:p>
            <a:pPr lvl="0" algn="r">
              <a:lnSpc>
                <a:spcPct val="80000"/>
              </a:lnSpc>
              <a:spcBef>
                <a:spcPts val="600"/>
              </a:spcBef>
            </a:pPr>
            <a:r>
              <a:rPr lang="pl-PL" sz="6000" b="1" smtClean="0">
                <a:latin typeface="Metric Bold" panose="020B0803030202060203" pitchFamily="34" charset="0"/>
                <a:ea typeface="Metric" charset="0"/>
                <a:cs typeface="Metric" charset="0"/>
              </a:rPr>
              <a:t>35</a:t>
            </a:r>
            <a:r>
              <a:rPr lang="en-US" sz="6000" b="1" smtClean="0">
                <a:latin typeface="Metric Bold" panose="020B0803030202060203" pitchFamily="34" charset="0"/>
                <a:ea typeface="Metric" charset="0"/>
                <a:cs typeface="Metric" charset="0"/>
              </a:rPr>
              <a:t>%</a:t>
            </a:r>
            <a:r>
              <a:rPr lang="en-US" sz="2800" smtClean="0">
                <a:latin typeface="Metric Bold" panose="020B0803030202060203" pitchFamily="34" charset="0"/>
                <a:ea typeface="Metric" charset="0"/>
                <a:cs typeface="Metric" charset="0"/>
              </a:rPr>
              <a:t> </a:t>
            </a:r>
            <a:endParaRPr lang="en-US" sz="2800" dirty="0">
              <a:latin typeface="Metric Bold" panose="020B0803030202060203" pitchFamily="34" charset="0"/>
              <a:ea typeface="Metric" charset="0"/>
              <a:cs typeface="Metric" charset="0"/>
            </a:endParaRPr>
          </a:p>
        </p:txBody>
      </p:sp>
      <p:sp>
        <p:nvSpPr>
          <p:cNvPr id="11" name="Rectangle 10"/>
          <p:cNvSpPr/>
          <p:nvPr/>
        </p:nvSpPr>
        <p:spPr>
          <a:xfrm>
            <a:off x="1718914" y="5665215"/>
            <a:ext cx="7382406" cy="276999"/>
          </a:xfrm>
          <a:prstGeom prst="rect">
            <a:avLst/>
          </a:prstGeom>
        </p:spPr>
        <p:txBody>
          <a:bodyPr wrap="none">
            <a:spAutoFit/>
          </a:bodyPr>
          <a:lstStyle/>
          <a:p>
            <a:r>
              <a:rPr lang="pl-PL" sz="1200" smtClean="0">
                <a:solidFill>
                  <a:schemeClr val="accent1"/>
                </a:solidFill>
                <a:latin typeface="Metric Regular" panose="020B0503030202060203" pitchFamily="34" charset="0"/>
                <a:ea typeface="Metric" charset="0"/>
                <a:cs typeface="Metric" charset="0"/>
              </a:rPr>
              <a:t>Źródło</a:t>
            </a:r>
            <a:r>
              <a:rPr lang="en-US" sz="1200" i="1">
                <a:solidFill>
                  <a:schemeClr val="accent6"/>
                </a:solidFill>
                <a:latin typeface="Calibri" panose="020F0502020204030204" pitchFamily="34" charset="0"/>
              </a:rPr>
              <a:t> : Collaboration Beyond Borders: How Non-IT Decision Makers Approach IT in Central and Eastern Europe, 2016</a:t>
            </a:r>
            <a:endParaRPr lang="en-US" sz="1200" dirty="0">
              <a:solidFill>
                <a:schemeClr val="accent1"/>
              </a:solidFill>
              <a:latin typeface="Metric Regular" panose="020B0503030202060203" pitchFamily="34" charset="0"/>
              <a:ea typeface="Metric" charset="0"/>
              <a:cs typeface="Metric" charset="0"/>
            </a:endParaRPr>
          </a:p>
        </p:txBody>
      </p:sp>
      <p:cxnSp>
        <p:nvCxnSpPr>
          <p:cNvPr id="14" name="Straight Connector 13"/>
          <p:cNvCxnSpPr/>
          <p:nvPr/>
        </p:nvCxnSpPr>
        <p:spPr>
          <a:xfrm flipH="1" flipV="1">
            <a:off x="6997050" y="3423210"/>
            <a:ext cx="407528" cy="3683"/>
          </a:xfrm>
          <a:prstGeom prst="line">
            <a:avLst/>
          </a:prstGeom>
          <a:ln w="12700" cmpd="sng">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97050" y="3131382"/>
            <a:ext cx="0" cy="577132"/>
          </a:xfrm>
          <a:prstGeom prst="line">
            <a:avLst/>
          </a:prstGeom>
          <a:ln w="12700" cmpd="sng">
            <a:solidFill>
              <a:schemeClr val="tx1"/>
            </a:solidFill>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2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noChangeAspect="1"/>
          </p:cNvGraphicFramePr>
          <p:nvPr>
            <p:extLst>
              <p:ext uri="{D42A27DB-BD31-4B8C-83A1-F6EECF244321}">
                <p14:modId xmlns:p14="http://schemas.microsoft.com/office/powerpoint/2010/main" val="1279350317"/>
              </p:ext>
            </p:extLst>
          </p:nvPr>
        </p:nvGraphicFramePr>
        <p:xfrm>
          <a:off x="6438900" y="1433331"/>
          <a:ext cx="5917739"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7"/>
          <p:cNvSpPr>
            <a:spLocks noGrp="1"/>
          </p:cNvSpPr>
          <p:nvPr>
            <p:ph type="title"/>
          </p:nvPr>
        </p:nvSpPr>
        <p:spPr/>
        <p:txBody>
          <a:bodyPr/>
          <a:lstStyle/>
          <a:p>
            <a:r>
              <a:rPr lang="pl-PL" b="0" dirty="0"/>
              <a:t>Trwa transformacja …</a:t>
            </a:r>
            <a:endParaRPr lang="en-US" b="0" dirty="0"/>
          </a:p>
        </p:txBody>
      </p:sp>
      <p:sp>
        <p:nvSpPr>
          <p:cNvPr id="40" name="Rectangle 39"/>
          <p:cNvSpPr/>
          <p:nvPr/>
        </p:nvSpPr>
        <p:spPr bwMode="ltGray">
          <a:xfrm>
            <a:off x="609441" y="2698503"/>
            <a:ext cx="5829459" cy="1578318"/>
          </a:xfrm>
          <a:prstGeom prst="rect">
            <a:avLst/>
          </a:prstGeom>
          <a:noFill/>
          <a:ln w="133350" cmpd="sng">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nSpc>
                <a:spcPct val="80000"/>
              </a:lnSpc>
              <a:spcBef>
                <a:spcPts val="600"/>
              </a:spcBef>
            </a:pPr>
            <a:endParaRPr lang="en-US" sz="2000" dirty="0" smtClean="0">
              <a:solidFill>
                <a:schemeClr val="tx2"/>
              </a:solidFill>
              <a:latin typeface="Metric Regular" panose="020B0503030202060203" pitchFamily="34" charset="0"/>
              <a:ea typeface="Metric" charset="0"/>
              <a:cs typeface="Metric" charset="0"/>
            </a:endParaRPr>
          </a:p>
        </p:txBody>
      </p:sp>
      <p:sp>
        <p:nvSpPr>
          <p:cNvPr id="16" name="Rectangle 15"/>
          <p:cNvSpPr/>
          <p:nvPr/>
        </p:nvSpPr>
        <p:spPr>
          <a:xfrm>
            <a:off x="1718914" y="5665215"/>
            <a:ext cx="7382406" cy="276999"/>
          </a:xfrm>
          <a:prstGeom prst="rect">
            <a:avLst/>
          </a:prstGeom>
        </p:spPr>
        <p:txBody>
          <a:bodyPr wrap="none">
            <a:spAutoFit/>
          </a:bodyPr>
          <a:lstStyle/>
          <a:p>
            <a:r>
              <a:rPr lang="pl-PL" sz="1200" smtClean="0">
                <a:solidFill>
                  <a:schemeClr val="accent1"/>
                </a:solidFill>
                <a:latin typeface="Metric Regular" panose="020B0503030202060203" pitchFamily="34" charset="0"/>
                <a:ea typeface="Metric" charset="0"/>
                <a:cs typeface="Metric" charset="0"/>
              </a:rPr>
              <a:t>Źródło</a:t>
            </a:r>
            <a:r>
              <a:rPr lang="en-US" sz="1200" i="1">
                <a:solidFill>
                  <a:schemeClr val="accent6"/>
                </a:solidFill>
                <a:latin typeface="Calibri" panose="020F0502020204030204" pitchFamily="34" charset="0"/>
              </a:rPr>
              <a:t> : Collaboration Beyond Borders: How Non-IT Decision Makers Approach IT in Central and Eastern Europe, 2016</a:t>
            </a:r>
            <a:endParaRPr lang="en-US" sz="1200" dirty="0">
              <a:solidFill>
                <a:schemeClr val="accent1"/>
              </a:solidFill>
              <a:latin typeface="Metric Regular" panose="020B0503030202060203" pitchFamily="34" charset="0"/>
              <a:ea typeface="Metric" charset="0"/>
              <a:cs typeface="Metric" charset="0"/>
            </a:endParaRPr>
          </a:p>
        </p:txBody>
      </p:sp>
      <p:sp>
        <p:nvSpPr>
          <p:cNvPr id="17" name="TextBox 16"/>
          <p:cNvSpPr txBox="1"/>
          <p:nvPr/>
        </p:nvSpPr>
        <p:spPr>
          <a:xfrm>
            <a:off x="3268118" y="9217726"/>
            <a:ext cx="5655764" cy="914400"/>
          </a:xfrm>
          <a:prstGeom prst="rect">
            <a:avLst/>
          </a:prstGeom>
          <a:noFill/>
        </p:spPr>
        <p:txBody>
          <a:bodyPr wrap="none" lIns="0" tIns="0" rIns="0" bIns="0" rtlCol="0">
            <a:noAutofit/>
          </a:bodyPr>
          <a:lstStyle/>
          <a:p>
            <a:pPr algn="ctr">
              <a:lnSpc>
                <a:spcPct val="90000"/>
              </a:lnSpc>
            </a:pPr>
            <a:r>
              <a:rPr lang="en-US" sz="2000" dirty="0" smtClean="0">
                <a:latin typeface="Metric Regular" panose="020B0503030202060203" pitchFamily="34" charset="0"/>
                <a:ea typeface="Metric" charset="0"/>
                <a:cs typeface="Metric" charset="0"/>
              </a:rPr>
              <a:t>(Center Screen Visual)</a:t>
            </a:r>
            <a:endParaRPr lang="en-US" sz="2000" dirty="0">
              <a:latin typeface="Metric Regular" panose="020B0503030202060203" pitchFamily="34" charset="0"/>
              <a:ea typeface="Metric" charset="0"/>
              <a:cs typeface="Metric" charset="0"/>
            </a:endParaRPr>
          </a:p>
        </p:txBody>
      </p:sp>
      <p:sp>
        <p:nvSpPr>
          <p:cNvPr id="9" name="Rectangle 8"/>
          <p:cNvSpPr/>
          <p:nvPr/>
        </p:nvSpPr>
        <p:spPr>
          <a:xfrm>
            <a:off x="1077160" y="3052888"/>
            <a:ext cx="6105277" cy="375552"/>
          </a:xfrm>
          <a:prstGeom prst="rect">
            <a:avLst/>
          </a:prstGeom>
        </p:spPr>
        <p:txBody>
          <a:bodyPr wrap="square">
            <a:spAutoFit/>
          </a:bodyPr>
          <a:lstStyle/>
          <a:p>
            <a:pPr>
              <a:lnSpc>
                <a:spcPct val="150000"/>
              </a:lnSpc>
              <a:spcBef>
                <a:spcPts val="600"/>
              </a:spcBef>
            </a:pPr>
            <a:r>
              <a:rPr lang="pl-PL" sz="1400" dirty="0" smtClean="0">
                <a:ea typeface="Metric" charset="0"/>
                <a:cs typeface="Metric" charset="0"/>
              </a:rPr>
              <a:t>Działów biznesowych blisko współpracuje z IT</a:t>
            </a:r>
            <a:endParaRPr lang="pl-PL" sz="1400" dirty="0">
              <a:ea typeface="Metric" charset="0"/>
              <a:cs typeface="Metric" charset="0"/>
            </a:endParaRPr>
          </a:p>
        </p:txBody>
      </p:sp>
      <p:sp>
        <p:nvSpPr>
          <p:cNvPr id="10" name="Rectangle 9"/>
          <p:cNvSpPr/>
          <p:nvPr/>
        </p:nvSpPr>
        <p:spPr>
          <a:xfrm>
            <a:off x="1077160" y="2395168"/>
            <a:ext cx="1567595" cy="1033272"/>
          </a:xfrm>
          <a:prstGeom prst="rect">
            <a:avLst/>
          </a:prstGeom>
        </p:spPr>
        <p:txBody>
          <a:bodyPr wrap="none" anchor="ctr">
            <a:noAutofit/>
          </a:bodyPr>
          <a:lstStyle/>
          <a:p>
            <a:pPr lvl="0" algn="r">
              <a:lnSpc>
                <a:spcPct val="80000"/>
              </a:lnSpc>
              <a:spcBef>
                <a:spcPts val="600"/>
              </a:spcBef>
            </a:pPr>
            <a:r>
              <a:rPr lang="pl-PL" sz="6000" b="1" smtClean="0">
                <a:latin typeface="Metric Bold" panose="020B0803030202060203" pitchFamily="34" charset="0"/>
                <a:ea typeface="Metric" charset="0"/>
                <a:cs typeface="Metric" charset="0"/>
              </a:rPr>
              <a:t>76</a:t>
            </a:r>
            <a:r>
              <a:rPr lang="en-US" sz="6000" b="1" smtClean="0">
                <a:latin typeface="Metric Bold" panose="020B0803030202060203" pitchFamily="34" charset="0"/>
                <a:ea typeface="Metric" charset="0"/>
                <a:cs typeface="Metric" charset="0"/>
              </a:rPr>
              <a:t>%</a:t>
            </a:r>
            <a:r>
              <a:rPr lang="en-US" sz="2800" smtClean="0">
                <a:latin typeface="Metric Bold" panose="020B0803030202060203" pitchFamily="34" charset="0"/>
                <a:ea typeface="Metric" charset="0"/>
                <a:cs typeface="Metric" charset="0"/>
              </a:rPr>
              <a:t> </a:t>
            </a:r>
            <a:endParaRPr lang="en-US" sz="2800" dirty="0">
              <a:latin typeface="Metric Bold" panose="020B0803030202060203" pitchFamily="34" charset="0"/>
              <a:ea typeface="Metric" charset="0"/>
              <a:cs typeface="Metric" charset="0"/>
            </a:endParaRPr>
          </a:p>
        </p:txBody>
      </p:sp>
      <p:cxnSp>
        <p:nvCxnSpPr>
          <p:cNvPr id="15" name="Straight Connector 14"/>
          <p:cNvCxnSpPr/>
          <p:nvPr/>
        </p:nvCxnSpPr>
        <p:spPr>
          <a:xfrm flipH="1" flipV="1">
            <a:off x="6997050" y="3423210"/>
            <a:ext cx="407528" cy="3683"/>
          </a:xfrm>
          <a:prstGeom prst="line">
            <a:avLst/>
          </a:prstGeom>
          <a:ln w="12700" cmpd="sng">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97050" y="3131382"/>
            <a:ext cx="0" cy="577132"/>
          </a:xfrm>
          <a:prstGeom prst="line">
            <a:avLst/>
          </a:prstGeom>
          <a:ln w="12700" cmpd="sng">
            <a:solidFill>
              <a:schemeClr val="tx1"/>
            </a:solidFill>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67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Hewlett Packard Enterprise</a:t>
            </a:r>
            <a:endParaRPr lang="en-US" dirty="0"/>
          </a:p>
        </p:txBody>
      </p:sp>
      <p:sp>
        <p:nvSpPr>
          <p:cNvPr id="3" name="Slide Number Placeholder 2"/>
          <p:cNvSpPr>
            <a:spLocks noGrp="1"/>
          </p:cNvSpPr>
          <p:nvPr>
            <p:ph type="sldNum" sz="quarter" idx="12"/>
          </p:nvPr>
        </p:nvSpPr>
        <p:spPr/>
        <p:txBody>
          <a:bodyPr/>
          <a:lstStyle/>
          <a:p>
            <a:fld id="{B016F8AB-BCEA-4347-8BA6-BE776009BC89}" type="slidenum">
              <a:rPr lang="en-US" smtClean="0"/>
              <a:t>12</a:t>
            </a:fld>
            <a:endParaRPr lang="en-US"/>
          </a:p>
        </p:txBody>
      </p:sp>
      <p:sp>
        <p:nvSpPr>
          <p:cNvPr id="6" name="Rectangle 7"/>
          <p:cNvSpPr/>
          <p:nvPr/>
        </p:nvSpPr>
        <p:spPr>
          <a:xfrm>
            <a:off x="1521665" y="6546941"/>
            <a:ext cx="1177225" cy="215444"/>
          </a:xfrm>
          <a:prstGeom prst="rect">
            <a:avLst/>
          </a:prstGeom>
        </p:spPr>
        <p:txBody>
          <a:bodyPr wrap="square">
            <a:spAutoFit/>
          </a:bodyPr>
          <a:lstStyle/>
          <a:p>
            <a:pPr algn="ctr"/>
            <a:r>
              <a:rPr lang="en-US" sz="800" b="1" dirty="0">
                <a:solidFill>
                  <a:srgbClr val="0070C0"/>
                </a:solidFill>
              </a:rPr>
              <a:t>Powered </a:t>
            </a:r>
            <a:r>
              <a:rPr lang="en-US" sz="800" b="1" dirty="0" smtClean="0">
                <a:solidFill>
                  <a:srgbClr val="0070C0"/>
                </a:solidFill>
              </a:rPr>
              <a:t>by Intel®</a:t>
            </a:r>
            <a:r>
              <a:rPr lang="en-US" sz="800" dirty="0" smtClean="0">
                <a:solidFill>
                  <a:srgbClr val="0070C0"/>
                </a:solidFill>
              </a:rPr>
              <a:t> </a:t>
            </a:r>
            <a:endParaRPr lang="en-US" sz="800" dirty="0">
              <a:solidFill>
                <a:srgbClr val="0070C0"/>
              </a:solidFill>
            </a:endParaRPr>
          </a:p>
        </p:txBody>
      </p:sp>
      <p:pic>
        <p:nvPicPr>
          <p:cNvPr id="7" name="Picture 2" descr="C:\Users\pat\Desktop\intel_rgb_3000.png"/>
          <p:cNvPicPr>
            <a:picLocks noChangeAspect="1" noChangeArrowheads="1"/>
          </p:cNvPicPr>
          <p:nvPr/>
        </p:nvPicPr>
        <p:blipFill>
          <a:blip r:embed="rId2"/>
          <a:srcRect/>
          <a:stretch>
            <a:fillRect/>
          </a:stretch>
        </p:blipFill>
        <p:spPr bwMode="auto">
          <a:xfrm>
            <a:off x="1861805" y="6243118"/>
            <a:ext cx="496947" cy="327654"/>
          </a:xfrm>
          <a:prstGeom prst="rect">
            <a:avLst/>
          </a:prstGeom>
          <a:noFill/>
        </p:spPr>
      </p:pic>
    </p:spTree>
    <p:extLst>
      <p:ext uri="{BB962C8B-B14F-4D97-AF65-F5344CB8AC3E}">
        <p14:creationId xmlns:p14="http://schemas.microsoft.com/office/powerpoint/2010/main" val="209533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ectangle 185"/>
          <p:cNvSpPr/>
          <p:nvPr/>
        </p:nvSpPr>
        <p:spPr>
          <a:xfrm flipH="1">
            <a:off x="3507053" y="2445417"/>
            <a:ext cx="3294180" cy="337506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defTabSz="685800">
              <a:defRPr/>
            </a:pPr>
            <a:endParaRPr lang="en-US" sz="1600" b="1" kern="0" baseline="30000" dirty="0">
              <a:solidFill>
                <a:prstClr val="white"/>
              </a:solidFill>
              <a:latin typeface="Arial"/>
            </a:endParaRPr>
          </a:p>
        </p:txBody>
      </p:sp>
      <p:sp>
        <p:nvSpPr>
          <p:cNvPr id="187" name="Rectangle 186"/>
          <p:cNvSpPr/>
          <p:nvPr/>
        </p:nvSpPr>
        <p:spPr>
          <a:xfrm flipH="1">
            <a:off x="594927" y="2445417"/>
            <a:ext cx="2803841" cy="337506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defTabSz="685800">
              <a:defRPr/>
            </a:pPr>
            <a:endParaRPr lang="en-US" sz="1600" b="1" kern="0" baseline="30000" dirty="0">
              <a:solidFill>
                <a:prstClr val="white"/>
              </a:solidFill>
              <a:latin typeface="Arial"/>
            </a:endParaRPr>
          </a:p>
        </p:txBody>
      </p:sp>
      <p:sp>
        <p:nvSpPr>
          <p:cNvPr id="188" name="Rectangle 187"/>
          <p:cNvSpPr/>
          <p:nvPr/>
        </p:nvSpPr>
        <p:spPr>
          <a:xfrm flipH="1">
            <a:off x="6914785" y="2446392"/>
            <a:ext cx="4690162" cy="337506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defTabSz="685800">
              <a:defRPr/>
            </a:pPr>
            <a:endParaRPr lang="en-US" sz="1600" b="1" kern="0" baseline="30000" dirty="0">
              <a:solidFill>
                <a:prstClr val="white"/>
              </a:solidFill>
              <a:latin typeface="Arial"/>
            </a:endParaRPr>
          </a:p>
        </p:txBody>
      </p:sp>
      <p:sp>
        <p:nvSpPr>
          <p:cNvPr id="119" name="Title 1"/>
          <p:cNvSpPr>
            <a:spLocks noGrp="1"/>
          </p:cNvSpPr>
          <p:nvPr>
            <p:ph type="title"/>
          </p:nvPr>
        </p:nvSpPr>
        <p:spPr/>
        <p:txBody>
          <a:bodyPr/>
          <a:lstStyle/>
          <a:p>
            <a:r>
              <a:rPr lang="en-US" sz="2400" dirty="0" smtClean="0">
                <a:latin typeface="Arial"/>
              </a:rPr>
              <a:t>Hewlett Packard </a:t>
            </a:r>
            <a:r>
              <a:rPr lang="en-US" sz="2400" smtClean="0">
                <a:latin typeface="Arial"/>
              </a:rPr>
              <a:t>Enterprise </a:t>
            </a:r>
            <a:r>
              <a:rPr lang="pl-PL" sz="2400" smtClean="0">
                <a:latin typeface="Arial"/>
              </a:rPr>
              <a:t>lider rynku ze znaczącym potencjałem wzrostu</a:t>
            </a:r>
            <a:endParaRPr lang="en-US" sz="2400" dirty="0">
              <a:latin typeface="Arial"/>
            </a:endParaRPr>
          </a:p>
        </p:txBody>
      </p:sp>
      <p:graphicFrame>
        <p:nvGraphicFramePr>
          <p:cNvPr id="64" name="Chart 63"/>
          <p:cNvGraphicFramePr/>
          <p:nvPr>
            <p:extLst/>
          </p:nvPr>
        </p:nvGraphicFramePr>
        <p:xfrm>
          <a:off x="4128804" y="2965517"/>
          <a:ext cx="2672429" cy="1979892"/>
        </p:xfrm>
        <a:graphic>
          <a:graphicData uri="http://schemas.openxmlformats.org/drawingml/2006/chart">
            <c:chart xmlns:c="http://schemas.openxmlformats.org/drawingml/2006/chart" xmlns:r="http://schemas.openxmlformats.org/officeDocument/2006/relationships" r:id="rId48"/>
          </a:graphicData>
        </a:graphic>
      </p:graphicFrame>
      <p:sp>
        <p:nvSpPr>
          <p:cNvPr id="65" name="Rectangle 64"/>
          <p:cNvSpPr/>
          <p:nvPr/>
        </p:nvSpPr>
        <p:spPr>
          <a:xfrm flipH="1">
            <a:off x="595431" y="1090098"/>
            <a:ext cx="11015544" cy="939889"/>
          </a:xfrm>
          <a:prstGeom prst="rect">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lvl="2" defTabSz="685800">
              <a:defRPr/>
            </a:pPr>
            <a:r>
              <a:rPr lang="pl-PL" sz="1600" b="1" kern="0" dirty="0" smtClean="0">
                <a:solidFill>
                  <a:prstClr val="white"/>
                </a:solidFill>
                <a:latin typeface="Arial"/>
              </a:rPr>
              <a:t>Główne rynki</a:t>
            </a:r>
            <a:endParaRPr lang="en-US" sz="1600" b="1" kern="0" baseline="30000" dirty="0">
              <a:solidFill>
                <a:prstClr val="white"/>
              </a:solidFill>
              <a:latin typeface="Arial"/>
            </a:endParaRPr>
          </a:p>
        </p:txBody>
      </p:sp>
      <p:cxnSp>
        <p:nvCxnSpPr>
          <p:cNvPr id="66" name="Elbow Connector 65"/>
          <p:cNvCxnSpPr/>
          <p:nvPr/>
        </p:nvCxnSpPr>
        <p:spPr>
          <a:xfrm rot="10800000" flipV="1">
            <a:off x="4365557" y="3298226"/>
            <a:ext cx="660124" cy="494715"/>
          </a:xfrm>
          <a:prstGeom prst="bentConnector3">
            <a:avLst>
              <a:gd name="adj1" fmla="val 68758"/>
            </a:avLst>
          </a:prstGeom>
          <a:ln w="6350">
            <a:solidFill>
              <a:schemeClr val="tx1">
                <a:lumMod val="50000"/>
                <a:lumOff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10800000">
            <a:off x="4338888" y="2972985"/>
            <a:ext cx="1032675" cy="173247"/>
          </a:xfrm>
          <a:prstGeom prst="bentConnector3">
            <a:avLst>
              <a:gd name="adj1" fmla="val -1230"/>
            </a:avLst>
          </a:prstGeom>
          <a:ln w="6350" cmpd="sng">
            <a:solidFill>
              <a:schemeClr val="tx1">
                <a:lumMod val="50000"/>
                <a:lumOff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72" name="Table 71"/>
          <p:cNvGraphicFramePr>
            <a:graphicFrameLocks noGrp="1"/>
          </p:cNvGraphicFramePr>
          <p:nvPr>
            <p:extLst/>
          </p:nvPr>
        </p:nvGraphicFramePr>
        <p:xfrm>
          <a:off x="634101" y="2468729"/>
          <a:ext cx="2683779" cy="2286000"/>
        </p:xfrm>
        <a:graphic>
          <a:graphicData uri="http://schemas.openxmlformats.org/drawingml/2006/table">
            <a:tbl>
              <a:tblPr>
                <a:tableStyleId>{073A0DAA-6AF3-43AB-8588-CEC1D06C72B9}</a:tableStyleId>
              </a:tblPr>
              <a:tblGrid>
                <a:gridCol w="2683779"/>
              </a:tblGrid>
              <a:tr h="762000">
                <a:tc>
                  <a:txBody>
                    <a:bodyPr/>
                    <a:lstStyle/>
                    <a:p>
                      <a:pPr marL="0" marR="0" lvl="2" indent="0" defTabSz="6858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lumMod val="75000"/>
                              <a:lumOff val="25000"/>
                            </a:prstClr>
                          </a:solidFill>
                          <a:effectLst/>
                          <a:uLnTx/>
                          <a:uFillTx/>
                          <a:latin typeface="Arial"/>
                        </a:rPr>
                        <a:t>Revenue</a:t>
                      </a:r>
                      <a:r>
                        <a:rPr kumimoji="0" lang="en-US" sz="1400" b="1" i="0" u="none" strike="noStrike" kern="0" cap="none" spc="0" normalizeH="0" baseline="0" noProof="0" dirty="0" smtClean="0">
                          <a:ln>
                            <a:noFill/>
                          </a:ln>
                          <a:solidFill>
                            <a:prstClr val="black">
                              <a:lumMod val="75000"/>
                              <a:lumOff val="25000"/>
                            </a:prstClr>
                          </a:solidFill>
                          <a:effectLst/>
                          <a:uLnTx/>
                          <a:uFillTx/>
                          <a:latin typeface="Arial"/>
                        </a:rPr>
                        <a:t/>
                      </a:r>
                      <a:br>
                        <a:rPr kumimoji="0" lang="en-US" sz="1400" b="1" i="0" u="none" strike="noStrike" kern="0" cap="none" spc="0" normalizeH="0" baseline="0" noProof="0" dirty="0" smtClean="0">
                          <a:ln>
                            <a:noFill/>
                          </a:ln>
                          <a:solidFill>
                            <a:prstClr val="black">
                              <a:lumMod val="75000"/>
                              <a:lumOff val="25000"/>
                            </a:prstClr>
                          </a:solidFill>
                          <a:effectLst/>
                          <a:uLnTx/>
                          <a:uFillTx/>
                          <a:latin typeface="Arial"/>
                        </a:rPr>
                      </a:br>
                      <a:r>
                        <a:rPr kumimoji="0" lang="en-US" sz="1800" b="0" i="0" u="none" strike="noStrike" kern="0" cap="none" spc="0" normalizeH="0" baseline="0" noProof="0" dirty="0" smtClean="0">
                          <a:ln>
                            <a:noFill/>
                          </a:ln>
                          <a:solidFill>
                            <a:srgbClr val="00B388"/>
                          </a:solidFill>
                          <a:effectLst/>
                          <a:uLnTx/>
                          <a:uFillTx/>
                          <a:latin typeface="Arial"/>
                          <a:ea typeface="+mn-ea"/>
                          <a:cs typeface="+mn-cs"/>
                        </a:rPr>
                        <a:t>$52</a:t>
                      </a:r>
                      <a:r>
                        <a:rPr kumimoji="0" lang="en-US" sz="1800" b="0" i="0" u="none" strike="noStrike" kern="0" cap="none" spc="0" normalizeH="0" baseline="0" dirty="0" smtClean="0">
                          <a:ln>
                            <a:noFill/>
                          </a:ln>
                          <a:solidFill>
                            <a:srgbClr val="00B388"/>
                          </a:solidFill>
                          <a:effectLst/>
                          <a:uLnTx/>
                          <a:uFillTx/>
                          <a:latin typeface="Arial"/>
                          <a:ea typeface="+mn-ea"/>
                          <a:cs typeface="+mn-cs"/>
                        </a:rPr>
                        <a:t>.1</a:t>
                      </a:r>
                      <a:r>
                        <a:rPr kumimoji="0" lang="en-US" sz="1800" b="0" i="0" u="none" strike="noStrike" kern="0" cap="none" spc="0" normalizeH="0" baseline="0" noProof="0" dirty="0" smtClean="0">
                          <a:ln>
                            <a:noFill/>
                          </a:ln>
                          <a:solidFill>
                            <a:srgbClr val="00B388"/>
                          </a:solidFill>
                          <a:effectLst/>
                          <a:uLnTx/>
                          <a:uFillTx/>
                          <a:latin typeface="Arial"/>
                          <a:ea typeface="+mn-ea"/>
                          <a:cs typeface="+mn-cs"/>
                        </a:rPr>
                        <a:t>B</a:t>
                      </a:r>
                    </a:p>
                  </a:txBody>
                  <a:tcPr marL="121920" marR="121920" marT="6096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0">
                <a:tc>
                  <a:txBody>
                    <a:bodyPr/>
                    <a:lstStyle/>
                    <a:p>
                      <a:pPr marL="0" marR="0" lvl="2" indent="0" algn="l" defTabSz="6858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lumMod val="75000"/>
                              <a:lumOff val="25000"/>
                            </a:prstClr>
                          </a:solidFill>
                          <a:effectLst/>
                          <a:uLnTx/>
                          <a:uFillTx/>
                          <a:latin typeface="Arial"/>
                          <a:ea typeface="+mn-ea"/>
                          <a:cs typeface="+mn-cs"/>
                        </a:rPr>
                        <a:t>Non-GAAP Operating Profit</a:t>
                      </a:r>
                      <a:r>
                        <a:rPr kumimoji="0" lang="en-US" sz="1400" b="0" i="0" u="none" strike="noStrike" kern="0" cap="none" spc="0" normalizeH="0" baseline="30000" noProof="0" dirty="0" smtClean="0">
                          <a:ln>
                            <a:noFill/>
                          </a:ln>
                          <a:solidFill>
                            <a:prstClr val="black">
                              <a:lumMod val="75000"/>
                              <a:lumOff val="25000"/>
                            </a:prstClr>
                          </a:solidFill>
                          <a:effectLst/>
                          <a:uLnTx/>
                          <a:uFillTx/>
                          <a:latin typeface="Arial"/>
                          <a:ea typeface="+mn-ea"/>
                          <a:cs typeface="+mn-cs"/>
                        </a:rPr>
                        <a:t>2</a:t>
                      </a:r>
                      <a:r>
                        <a:rPr kumimoji="0" lang="en-US" sz="1800" b="1" i="0" u="none" strike="noStrike" kern="0" cap="none" spc="0" normalizeH="0" baseline="0" noProof="0" dirty="0" smtClean="0">
                          <a:ln>
                            <a:noFill/>
                          </a:ln>
                          <a:solidFill>
                            <a:prstClr val="black">
                              <a:lumMod val="75000"/>
                              <a:lumOff val="25000"/>
                            </a:prstClr>
                          </a:solidFill>
                          <a:effectLst/>
                          <a:uLnTx/>
                          <a:uFillTx/>
                          <a:latin typeface="Arial"/>
                        </a:rPr>
                        <a:t/>
                      </a:r>
                      <a:br>
                        <a:rPr kumimoji="0" lang="en-US" sz="1800" b="1" i="0" u="none" strike="noStrike" kern="0" cap="none" spc="0" normalizeH="0" baseline="0" noProof="0" dirty="0" smtClean="0">
                          <a:ln>
                            <a:noFill/>
                          </a:ln>
                          <a:solidFill>
                            <a:prstClr val="black">
                              <a:lumMod val="75000"/>
                              <a:lumOff val="25000"/>
                            </a:prstClr>
                          </a:solidFill>
                          <a:effectLst/>
                          <a:uLnTx/>
                          <a:uFillTx/>
                          <a:latin typeface="Arial"/>
                        </a:rPr>
                      </a:br>
                      <a:r>
                        <a:rPr kumimoji="0" lang="en-US" sz="1800" b="0" i="0" u="none" strike="noStrike" kern="0" cap="none" spc="0" normalizeH="0" baseline="0" noProof="0" dirty="0" smtClean="0">
                          <a:ln>
                            <a:noFill/>
                          </a:ln>
                          <a:solidFill>
                            <a:srgbClr val="00B388"/>
                          </a:solidFill>
                          <a:effectLst/>
                          <a:uLnTx/>
                          <a:uFillTx/>
                          <a:latin typeface="Arial"/>
                          <a:ea typeface="+mn-ea"/>
                          <a:cs typeface="+mn-cs"/>
                        </a:rPr>
                        <a:t>$4.6B</a:t>
                      </a:r>
                    </a:p>
                  </a:txBody>
                  <a:tcPr marL="121920" marR="121920" marT="6096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2000">
                <a:tc>
                  <a:txBody>
                    <a:bodyPr/>
                    <a:lstStyle/>
                    <a:p>
                      <a:pPr marL="0" marR="0" lvl="2" indent="0" algn="l" defTabSz="685800"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lumMod val="75000"/>
                              <a:lumOff val="25000"/>
                            </a:prstClr>
                          </a:solidFill>
                          <a:effectLst/>
                          <a:uLnTx/>
                          <a:uFillTx/>
                          <a:latin typeface="Arial"/>
                          <a:ea typeface="+mn-ea"/>
                          <a:cs typeface="+mn-cs"/>
                        </a:rPr>
                        <a:t>Non-GAAP Operating Margin</a:t>
                      </a:r>
                      <a:r>
                        <a:rPr kumimoji="0" lang="en-US" sz="1400" b="0" i="0" u="none" strike="noStrike" kern="0" cap="none" spc="0" normalizeH="0" baseline="30000" noProof="0" dirty="0" smtClean="0">
                          <a:ln>
                            <a:noFill/>
                          </a:ln>
                          <a:solidFill>
                            <a:prstClr val="black">
                              <a:lumMod val="75000"/>
                              <a:lumOff val="25000"/>
                            </a:prstClr>
                          </a:solidFill>
                          <a:effectLst/>
                          <a:uLnTx/>
                          <a:uFillTx/>
                          <a:latin typeface="Arial"/>
                          <a:ea typeface="+mn-ea"/>
                          <a:cs typeface="+mn-cs"/>
                        </a:rPr>
                        <a:t>2</a:t>
                      </a:r>
                      <a:r>
                        <a:rPr kumimoji="0" lang="en-US" sz="1800" b="0" i="0" u="none" strike="noStrike" kern="0" cap="none" spc="0" normalizeH="0" baseline="0" noProof="0" dirty="0" smtClean="0">
                          <a:ln>
                            <a:noFill/>
                          </a:ln>
                          <a:solidFill>
                            <a:prstClr val="black">
                              <a:lumMod val="75000"/>
                              <a:lumOff val="25000"/>
                            </a:prstClr>
                          </a:solidFill>
                          <a:effectLst/>
                          <a:uLnTx/>
                          <a:uFillTx/>
                          <a:latin typeface="Arial"/>
                        </a:rPr>
                        <a:t/>
                      </a:r>
                      <a:br>
                        <a:rPr kumimoji="0" lang="en-US" sz="1800" b="0" i="0" u="none" strike="noStrike" kern="0" cap="none" spc="0" normalizeH="0" baseline="0" noProof="0" dirty="0" smtClean="0">
                          <a:ln>
                            <a:noFill/>
                          </a:ln>
                          <a:solidFill>
                            <a:prstClr val="black">
                              <a:lumMod val="75000"/>
                              <a:lumOff val="25000"/>
                            </a:prstClr>
                          </a:solidFill>
                          <a:effectLst/>
                          <a:uLnTx/>
                          <a:uFillTx/>
                          <a:latin typeface="Arial"/>
                        </a:rPr>
                      </a:br>
                      <a:r>
                        <a:rPr kumimoji="0" lang="en-US" sz="1800" b="0" i="0" u="none" strike="noStrike" kern="0" cap="none" spc="0" normalizeH="0" baseline="0" noProof="0" dirty="0" smtClean="0">
                          <a:ln>
                            <a:noFill/>
                          </a:ln>
                          <a:solidFill>
                            <a:srgbClr val="00B388"/>
                          </a:solidFill>
                          <a:effectLst/>
                          <a:uLnTx/>
                          <a:uFillTx/>
                          <a:latin typeface="Arial"/>
                          <a:ea typeface="+mn-ea"/>
                          <a:cs typeface="+mn-cs"/>
                        </a:rPr>
                        <a:t>8.8%</a:t>
                      </a:r>
                    </a:p>
                  </a:txBody>
                  <a:tcPr marL="121920" marR="121920" marT="60960" marB="0" anchor="ctr">
                    <a:lnL w="12700" cmpd="sng">
                      <a:noFill/>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6" name="TextBox 85"/>
          <p:cNvSpPr txBox="1"/>
          <p:nvPr/>
        </p:nvSpPr>
        <p:spPr>
          <a:xfrm>
            <a:off x="2461617" y="1615584"/>
            <a:ext cx="775035" cy="215444"/>
          </a:xfrm>
          <a:prstGeom prst="rect">
            <a:avLst/>
          </a:prstGeom>
          <a:noFill/>
        </p:spPr>
        <p:txBody>
          <a:bodyPr wrap="square" lIns="0" tIns="0" rIns="0" bIns="0" rtlCol="0" anchor="ctr">
            <a:spAutoFit/>
          </a:bodyPr>
          <a:lstStyle/>
          <a:p>
            <a:pPr algn="ctr" defTabSz="573603">
              <a:spcAft>
                <a:spcPts val="533"/>
              </a:spcAft>
              <a:buSzPct val="100000"/>
            </a:pPr>
            <a:r>
              <a:rPr lang="en-US" sz="1400" dirty="0">
                <a:solidFill>
                  <a:prstClr val="white"/>
                </a:solidFill>
                <a:latin typeface="Arial"/>
                <a:cs typeface="Arial"/>
              </a:rPr>
              <a:t>Servers</a:t>
            </a:r>
          </a:p>
        </p:txBody>
      </p:sp>
      <p:sp>
        <p:nvSpPr>
          <p:cNvPr id="101" name="TextBox 100"/>
          <p:cNvSpPr txBox="1"/>
          <p:nvPr/>
        </p:nvSpPr>
        <p:spPr>
          <a:xfrm>
            <a:off x="7512194" y="1615584"/>
            <a:ext cx="1058911" cy="215444"/>
          </a:xfrm>
          <a:prstGeom prst="rect">
            <a:avLst/>
          </a:prstGeom>
          <a:noFill/>
        </p:spPr>
        <p:txBody>
          <a:bodyPr wrap="square" lIns="0" tIns="0" rIns="0" bIns="0" rtlCol="0" anchor="ctr">
            <a:spAutoFit/>
          </a:bodyPr>
          <a:lstStyle/>
          <a:p>
            <a:pPr defTabSz="573603">
              <a:spcAft>
                <a:spcPts val="533"/>
              </a:spcAft>
              <a:buSzPct val="100000"/>
            </a:pPr>
            <a:r>
              <a:rPr lang="en-US" sz="1400" dirty="0">
                <a:solidFill>
                  <a:prstClr val="white"/>
                </a:solidFill>
                <a:latin typeface="Arial"/>
                <a:cs typeface="Arial"/>
              </a:rPr>
              <a:t>Networking</a:t>
            </a:r>
          </a:p>
        </p:txBody>
      </p:sp>
      <p:sp>
        <p:nvSpPr>
          <p:cNvPr id="102" name="TextBox 101"/>
          <p:cNvSpPr txBox="1"/>
          <p:nvPr/>
        </p:nvSpPr>
        <p:spPr>
          <a:xfrm>
            <a:off x="5053172" y="1615584"/>
            <a:ext cx="812696" cy="215444"/>
          </a:xfrm>
          <a:prstGeom prst="rect">
            <a:avLst/>
          </a:prstGeom>
          <a:noFill/>
        </p:spPr>
        <p:txBody>
          <a:bodyPr wrap="square" lIns="0" tIns="0" rIns="0" bIns="0" rtlCol="0" anchor="ctr">
            <a:spAutoFit/>
          </a:bodyPr>
          <a:lstStyle/>
          <a:p>
            <a:pPr defTabSz="573603">
              <a:spcAft>
                <a:spcPts val="533"/>
              </a:spcAft>
              <a:buSzPct val="100000"/>
            </a:pPr>
            <a:r>
              <a:rPr lang="en-US" sz="1400" dirty="0">
                <a:solidFill>
                  <a:prstClr val="white"/>
                </a:solidFill>
                <a:latin typeface="Arial"/>
                <a:cs typeface="Arial"/>
              </a:rPr>
              <a:t>Software</a:t>
            </a:r>
          </a:p>
        </p:txBody>
      </p:sp>
      <p:sp>
        <p:nvSpPr>
          <p:cNvPr id="103" name="TextBox 102"/>
          <p:cNvSpPr txBox="1"/>
          <p:nvPr/>
        </p:nvSpPr>
        <p:spPr>
          <a:xfrm>
            <a:off x="3853603" y="1615584"/>
            <a:ext cx="725108" cy="215444"/>
          </a:xfrm>
          <a:prstGeom prst="rect">
            <a:avLst/>
          </a:prstGeom>
          <a:noFill/>
        </p:spPr>
        <p:txBody>
          <a:bodyPr wrap="square" lIns="0" tIns="0" rIns="0" bIns="0" rtlCol="0" anchor="ctr">
            <a:spAutoFit/>
          </a:bodyPr>
          <a:lstStyle/>
          <a:p>
            <a:pPr defTabSz="573603">
              <a:spcAft>
                <a:spcPts val="533"/>
              </a:spcAft>
              <a:buSzPct val="100000"/>
            </a:pPr>
            <a:r>
              <a:rPr lang="en-US" sz="1400" dirty="0">
                <a:solidFill>
                  <a:prstClr val="white"/>
                </a:solidFill>
                <a:latin typeface="Arial"/>
                <a:cs typeface="Arial"/>
              </a:rPr>
              <a:t>Storage</a:t>
            </a:r>
          </a:p>
        </p:txBody>
      </p:sp>
      <p:sp>
        <p:nvSpPr>
          <p:cNvPr id="104" name="TextBox 103"/>
          <p:cNvSpPr txBox="1"/>
          <p:nvPr/>
        </p:nvSpPr>
        <p:spPr>
          <a:xfrm>
            <a:off x="8932340" y="1615584"/>
            <a:ext cx="804018" cy="215444"/>
          </a:xfrm>
          <a:prstGeom prst="rect">
            <a:avLst/>
          </a:prstGeom>
          <a:noFill/>
        </p:spPr>
        <p:txBody>
          <a:bodyPr wrap="square" lIns="0" tIns="0" rIns="0" bIns="0" rtlCol="0" anchor="ctr">
            <a:spAutoFit/>
          </a:bodyPr>
          <a:lstStyle/>
          <a:p>
            <a:pPr defTabSz="573603">
              <a:spcAft>
                <a:spcPts val="533"/>
              </a:spcAft>
              <a:buSzPct val="100000"/>
            </a:pPr>
            <a:r>
              <a:rPr lang="en-US" sz="1400" dirty="0">
                <a:solidFill>
                  <a:prstClr val="white"/>
                </a:solidFill>
                <a:latin typeface="Arial"/>
                <a:cs typeface="Arial"/>
              </a:rPr>
              <a:t>Services</a:t>
            </a:r>
          </a:p>
        </p:txBody>
      </p:sp>
      <p:sp>
        <p:nvSpPr>
          <p:cNvPr id="105" name="TextBox 104"/>
          <p:cNvSpPr txBox="1"/>
          <p:nvPr/>
        </p:nvSpPr>
        <p:spPr>
          <a:xfrm>
            <a:off x="6396709" y="1615584"/>
            <a:ext cx="624266" cy="215444"/>
          </a:xfrm>
          <a:prstGeom prst="rect">
            <a:avLst/>
          </a:prstGeom>
          <a:noFill/>
        </p:spPr>
        <p:txBody>
          <a:bodyPr wrap="square" lIns="0" tIns="0" rIns="0" bIns="0" rtlCol="0" anchor="ctr">
            <a:spAutoFit/>
          </a:bodyPr>
          <a:lstStyle/>
          <a:p>
            <a:pPr defTabSz="573603">
              <a:spcAft>
                <a:spcPts val="533"/>
              </a:spcAft>
              <a:buSzPct val="100000"/>
            </a:pPr>
            <a:r>
              <a:rPr lang="en-US" sz="1400" dirty="0">
                <a:solidFill>
                  <a:prstClr val="white"/>
                </a:solidFill>
                <a:latin typeface="Arial"/>
                <a:cs typeface="Arial"/>
              </a:rPr>
              <a:t>Cloud </a:t>
            </a:r>
          </a:p>
        </p:txBody>
      </p:sp>
      <p:sp>
        <p:nvSpPr>
          <p:cNvPr id="106" name="TextBox 105"/>
          <p:cNvSpPr txBox="1"/>
          <p:nvPr/>
        </p:nvSpPr>
        <p:spPr>
          <a:xfrm>
            <a:off x="10144819" y="1611994"/>
            <a:ext cx="1059569" cy="351891"/>
          </a:xfrm>
          <a:prstGeom prst="rect">
            <a:avLst/>
          </a:prstGeom>
          <a:noFill/>
        </p:spPr>
        <p:txBody>
          <a:bodyPr wrap="square" lIns="0" tIns="0" rIns="0" bIns="0" rtlCol="0" anchor="ctr">
            <a:spAutoFit/>
          </a:bodyPr>
          <a:lstStyle/>
          <a:p>
            <a:pPr algn="ctr" defTabSz="573603">
              <a:lnSpc>
                <a:spcPct val="80000"/>
              </a:lnSpc>
              <a:spcAft>
                <a:spcPts val="533"/>
              </a:spcAft>
              <a:buSzPct val="100000"/>
            </a:pPr>
            <a:r>
              <a:rPr lang="en-US" sz="1400" dirty="0">
                <a:solidFill>
                  <a:prstClr val="white"/>
                </a:solidFill>
                <a:latin typeface="Arial"/>
                <a:cs typeface="Arial"/>
              </a:rPr>
              <a:t>Converged </a:t>
            </a:r>
            <a:r>
              <a:rPr lang="en-US" sz="1400" dirty="0" smtClean="0">
                <a:solidFill>
                  <a:prstClr val="white"/>
                </a:solidFill>
                <a:latin typeface="Arial"/>
                <a:cs typeface="Arial"/>
              </a:rPr>
              <a:t/>
            </a:r>
            <a:br>
              <a:rPr lang="en-US" sz="1400" dirty="0" smtClean="0">
                <a:solidFill>
                  <a:prstClr val="white"/>
                </a:solidFill>
                <a:latin typeface="Arial"/>
                <a:cs typeface="Arial"/>
              </a:rPr>
            </a:br>
            <a:r>
              <a:rPr lang="en-US" sz="1400" dirty="0" smtClean="0">
                <a:solidFill>
                  <a:prstClr val="white"/>
                </a:solidFill>
                <a:latin typeface="Arial"/>
                <a:cs typeface="Arial"/>
              </a:rPr>
              <a:t>Systems</a:t>
            </a:r>
            <a:endParaRPr lang="en-US" sz="1400" dirty="0">
              <a:solidFill>
                <a:prstClr val="white"/>
              </a:solidFill>
              <a:latin typeface="Arial"/>
              <a:cs typeface="Arial"/>
            </a:endParaRPr>
          </a:p>
        </p:txBody>
      </p:sp>
      <p:sp>
        <p:nvSpPr>
          <p:cNvPr id="113" name="Rectangle 112"/>
          <p:cNvSpPr/>
          <p:nvPr/>
        </p:nvSpPr>
        <p:spPr>
          <a:xfrm flipH="1">
            <a:off x="3507053" y="2099852"/>
            <a:ext cx="3294180" cy="369063"/>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defTabSz="685800">
              <a:defRPr/>
            </a:pPr>
            <a:r>
              <a:rPr lang="en-US" sz="1600" b="1" kern="0" dirty="0" smtClean="0">
                <a:solidFill>
                  <a:prstClr val="white"/>
                </a:solidFill>
                <a:latin typeface="Arial"/>
              </a:rPr>
              <a:t>FY15 </a:t>
            </a:r>
            <a:r>
              <a:rPr lang="en-US" sz="1600" b="1" kern="0" smtClean="0">
                <a:solidFill>
                  <a:prstClr val="white"/>
                </a:solidFill>
                <a:latin typeface="Arial"/>
              </a:rPr>
              <a:t>HPE </a:t>
            </a:r>
            <a:r>
              <a:rPr lang="pl-PL" sz="1600" b="1" kern="0" smtClean="0">
                <a:solidFill>
                  <a:prstClr val="white"/>
                </a:solidFill>
                <a:latin typeface="Arial"/>
              </a:rPr>
              <a:t>źródła przychodu</a:t>
            </a:r>
            <a:endParaRPr lang="en-US" sz="1600" b="1" kern="0" baseline="30000" dirty="0">
              <a:solidFill>
                <a:prstClr val="white"/>
              </a:solidFill>
              <a:latin typeface="Arial"/>
            </a:endParaRPr>
          </a:p>
        </p:txBody>
      </p:sp>
      <p:sp>
        <p:nvSpPr>
          <p:cNvPr id="114" name="Rectangle 113"/>
          <p:cNvSpPr/>
          <p:nvPr/>
        </p:nvSpPr>
        <p:spPr>
          <a:xfrm flipH="1">
            <a:off x="594928" y="2099852"/>
            <a:ext cx="2803841" cy="369063"/>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defTabSz="685800">
              <a:defRPr/>
            </a:pPr>
            <a:r>
              <a:rPr lang="en-US" sz="1600" b="1" kern="0" smtClean="0">
                <a:solidFill>
                  <a:prstClr val="white"/>
                </a:solidFill>
                <a:latin typeface="Arial"/>
              </a:rPr>
              <a:t>FY15 </a:t>
            </a:r>
            <a:r>
              <a:rPr lang="pl-PL" sz="1600" b="1" kern="0" smtClean="0">
                <a:solidFill>
                  <a:prstClr val="white"/>
                </a:solidFill>
                <a:latin typeface="Arial"/>
              </a:rPr>
              <a:t>dane finansowe</a:t>
            </a:r>
            <a:endParaRPr lang="en-US" sz="1600" b="1" kern="0" baseline="30000" dirty="0">
              <a:solidFill>
                <a:prstClr val="white"/>
              </a:solidFill>
              <a:latin typeface="Arial"/>
            </a:endParaRPr>
          </a:p>
        </p:txBody>
      </p:sp>
      <p:sp>
        <p:nvSpPr>
          <p:cNvPr id="117" name="Rectangle 116"/>
          <p:cNvSpPr/>
          <p:nvPr/>
        </p:nvSpPr>
        <p:spPr>
          <a:xfrm>
            <a:off x="5884794" y="4718474"/>
            <a:ext cx="877824" cy="518382"/>
          </a:xfrm>
          <a:prstGeom prst="rect">
            <a:avLst/>
          </a:prstGeom>
        </p:spPr>
        <p:txBody>
          <a:bodyPr wrap="square" lIns="0" rIns="0">
            <a:noAutofit/>
          </a:bodyPr>
          <a:lstStyle/>
          <a:p>
            <a:pPr>
              <a:defRPr sz="900" b="0" i="0" u="none" strike="noStrike" kern="1200" baseline="0">
                <a:solidFill>
                  <a:prstClr val="black"/>
                </a:solidFill>
                <a:latin typeface="+mn-lt"/>
                <a:ea typeface="+mn-ea"/>
                <a:cs typeface="+mn-cs"/>
              </a:defRPr>
            </a:pPr>
            <a:r>
              <a:rPr lang="en-US" sz="1400" dirty="0" smtClean="0">
                <a:solidFill>
                  <a:prstClr val="black"/>
                </a:solidFill>
                <a:latin typeface="Arial"/>
              </a:rPr>
              <a:t>Enterprise</a:t>
            </a:r>
            <a:br>
              <a:rPr lang="en-US" sz="1400" dirty="0" smtClean="0">
                <a:solidFill>
                  <a:prstClr val="black"/>
                </a:solidFill>
                <a:latin typeface="Arial"/>
              </a:rPr>
            </a:br>
            <a:r>
              <a:rPr lang="en-US" sz="1400" dirty="0" smtClean="0">
                <a:solidFill>
                  <a:prstClr val="black"/>
                </a:solidFill>
                <a:latin typeface="Arial"/>
              </a:rPr>
              <a:t>Group</a:t>
            </a:r>
            <a:r>
              <a:rPr lang="en-US" sz="1400" dirty="0">
                <a:solidFill>
                  <a:prstClr val="black"/>
                </a:solidFill>
                <a:latin typeface="Arial"/>
              </a:rPr>
              <a:t>
</a:t>
            </a:r>
            <a:r>
              <a:rPr lang="en-US" sz="1600" dirty="0" smtClean="0">
                <a:solidFill>
                  <a:schemeClr val="bg2">
                    <a:lumMod val="75000"/>
                  </a:schemeClr>
                </a:solidFill>
                <a:latin typeface="Arial"/>
              </a:rPr>
              <a:t>51%</a:t>
            </a:r>
            <a:endParaRPr lang="en-US" sz="1600" dirty="0">
              <a:solidFill>
                <a:schemeClr val="bg2">
                  <a:lumMod val="75000"/>
                </a:schemeClr>
              </a:solidFill>
              <a:latin typeface="Arial"/>
            </a:endParaRPr>
          </a:p>
        </p:txBody>
      </p:sp>
      <p:sp>
        <p:nvSpPr>
          <p:cNvPr id="118" name="Rectangle 117"/>
          <p:cNvSpPr/>
          <p:nvPr/>
        </p:nvSpPr>
        <p:spPr>
          <a:xfrm>
            <a:off x="3433437" y="4240386"/>
            <a:ext cx="877824" cy="518382"/>
          </a:xfrm>
          <a:prstGeom prst="rect">
            <a:avLst/>
          </a:prstGeom>
        </p:spPr>
        <p:txBody>
          <a:bodyPr wrap="square" lIns="0" rIns="0">
            <a:noAutofit/>
          </a:bodyPr>
          <a:lstStyle/>
          <a:p>
            <a:pPr algn="r">
              <a:defRPr sz="900" b="0" i="0" u="none" strike="noStrike" kern="1200" baseline="0">
                <a:solidFill>
                  <a:prstClr val="black"/>
                </a:solidFill>
                <a:latin typeface="+mn-lt"/>
                <a:ea typeface="+mn-ea"/>
                <a:cs typeface="+mn-cs"/>
              </a:defRPr>
            </a:pPr>
            <a:r>
              <a:rPr lang="en-US" sz="1400" dirty="0" smtClean="0">
                <a:solidFill>
                  <a:prstClr val="black"/>
                </a:solidFill>
                <a:latin typeface="Arial"/>
              </a:rPr>
              <a:t>Enterprise</a:t>
            </a:r>
            <a:br>
              <a:rPr lang="en-US" sz="1400" dirty="0" smtClean="0">
                <a:solidFill>
                  <a:prstClr val="black"/>
                </a:solidFill>
                <a:latin typeface="Arial"/>
              </a:rPr>
            </a:br>
            <a:r>
              <a:rPr lang="en-US" sz="1400" dirty="0" smtClean="0">
                <a:solidFill>
                  <a:prstClr val="black"/>
                </a:solidFill>
                <a:latin typeface="Arial"/>
              </a:rPr>
              <a:t>Services</a:t>
            </a:r>
            <a:r>
              <a:rPr lang="en-US" sz="1400" dirty="0">
                <a:solidFill>
                  <a:prstClr val="black"/>
                </a:solidFill>
                <a:latin typeface="Arial"/>
              </a:rPr>
              <a:t>
</a:t>
            </a:r>
            <a:r>
              <a:rPr lang="en-US" sz="1600" dirty="0" smtClean="0">
                <a:solidFill>
                  <a:srgbClr val="00B388"/>
                </a:solidFill>
                <a:latin typeface="Arial"/>
              </a:rPr>
              <a:t>36%</a:t>
            </a:r>
            <a:endParaRPr lang="en-US" sz="1600" dirty="0">
              <a:solidFill>
                <a:srgbClr val="00B388"/>
              </a:solidFill>
              <a:latin typeface="Arial"/>
            </a:endParaRPr>
          </a:p>
        </p:txBody>
      </p:sp>
      <p:sp>
        <p:nvSpPr>
          <p:cNvPr id="120" name="Rectangle 119"/>
          <p:cNvSpPr/>
          <p:nvPr/>
        </p:nvSpPr>
        <p:spPr>
          <a:xfrm>
            <a:off x="3433437" y="2811620"/>
            <a:ext cx="877824" cy="518382"/>
          </a:xfrm>
          <a:prstGeom prst="rect">
            <a:avLst/>
          </a:prstGeom>
        </p:spPr>
        <p:txBody>
          <a:bodyPr wrap="square" lIns="0" rIns="0">
            <a:noAutofit/>
          </a:bodyPr>
          <a:lstStyle/>
          <a:p>
            <a:pPr algn="r">
              <a:defRPr sz="900" b="0" i="0" u="none" strike="noStrike" kern="1200" baseline="0">
                <a:solidFill>
                  <a:prstClr val="black"/>
                </a:solidFill>
                <a:latin typeface="+mn-lt"/>
                <a:ea typeface="+mn-ea"/>
                <a:cs typeface="+mn-cs"/>
              </a:defRPr>
            </a:pPr>
            <a:r>
              <a:rPr lang="en-US" sz="1400" dirty="0" smtClean="0">
                <a:solidFill>
                  <a:prstClr val="black"/>
                </a:solidFill>
                <a:latin typeface="Arial"/>
              </a:rPr>
              <a:t>Financial </a:t>
            </a:r>
            <a:br>
              <a:rPr lang="en-US" sz="1400" dirty="0" smtClean="0">
                <a:solidFill>
                  <a:prstClr val="black"/>
                </a:solidFill>
                <a:latin typeface="Arial"/>
              </a:rPr>
            </a:br>
            <a:r>
              <a:rPr lang="en-US" sz="1400" dirty="0" smtClean="0">
                <a:solidFill>
                  <a:prstClr val="black"/>
                </a:solidFill>
                <a:latin typeface="Arial"/>
              </a:rPr>
              <a:t>Services</a:t>
            </a:r>
            <a:r>
              <a:rPr lang="en-US" sz="1400" dirty="0">
                <a:solidFill>
                  <a:prstClr val="black"/>
                </a:solidFill>
                <a:latin typeface="Arial"/>
              </a:rPr>
              <a:t>
</a:t>
            </a:r>
            <a:r>
              <a:rPr lang="en-US" sz="1600" dirty="0">
                <a:solidFill>
                  <a:schemeClr val="tx2"/>
                </a:solidFill>
                <a:latin typeface="Arial"/>
              </a:rPr>
              <a:t>6</a:t>
            </a:r>
            <a:r>
              <a:rPr lang="en-US" sz="1600" dirty="0" smtClean="0">
                <a:solidFill>
                  <a:schemeClr val="tx2"/>
                </a:solidFill>
                <a:latin typeface="Arial"/>
              </a:rPr>
              <a:t>%</a:t>
            </a:r>
            <a:endParaRPr lang="en-US" sz="1600" dirty="0">
              <a:solidFill>
                <a:schemeClr val="tx2"/>
              </a:solidFill>
              <a:latin typeface="Arial"/>
            </a:endParaRPr>
          </a:p>
        </p:txBody>
      </p:sp>
      <p:sp>
        <p:nvSpPr>
          <p:cNvPr id="121" name="Rectangle 120"/>
          <p:cNvSpPr/>
          <p:nvPr/>
        </p:nvSpPr>
        <p:spPr>
          <a:xfrm>
            <a:off x="3433437" y="3628700"/>
            <a:ext cx="877824" cy="518382"/>
          </a:xfrm>
          <a:prstGeom prst="rect">
            <a:avLst/>
          </a:prstGeom>
        </p:spPr>
        <p:txBody>
          <a:bodyPr wrap="square" lIns="0" rIns="0">
            <a:noAutofit/>
          </a:bodyPr>
          <a:lstStyle/>
          <a:p>
            <a:pPr algn="r">
              <a:defRPr sz="900" b="0" i="0" u="none" strike="noStrike" kern="1200" baseline="0">
                <a:solidFill>
                  <a:prstClr val="black"/>
                </a:solidFill>
                <a:latin typeface="+mn-lt"/>
                <a:ea typeface="+mn-ea"/>
                <a:cs typeface="+mn-cs"/>
              </a:defRPr>
            </a:pPr>
            <a:r>
              <a:rPr lang="en-US" sz="1400" dirty="0" smtClean="0">
                <a:solidFill>
                  <a:prstClr val="black"/>
                </a:solidFill>
                <a:latin typeface="Arial"/>
              </a:rPr>
              <a:t>Software</a:t>
            </a:r>
            <a:r>
              <a:rPr lang="en-US" sz="1400" dirty="0">
                <a:solidFill>
                  <a:prstClr val="black"/>
                </a:solidFill>
                <a:latin typeface="Arial"/>
              </a:rPr>
              <a:t>
</a:t>
            </a:r>
            <a:r>
              <a:rPr lang="en-US" sz="1600" dirty="0" smtClean="0">
                <a:solidFill>
                  <a:srgbClr val="425563"/>
                </a:solidFill>
                <a:latin typeface="Arial"/>
              </a:rPr>
              <a:t>7%</a:t>
            </a:r>
            <a:endParaRPr lang="en-US" sz="1600" dirty="0">
              <a:solidFill>
                <a:srgbClr val="425563"/>
              </a:solidFill>
              <a:latin typeface="Arial"/>
            </a:endParaRPr>
          </a:p>
        </p:txBody>
      </p:sp>
      <p:cxnSp>
        <p:nvCxnSpPr>
          <p:cNvPr id="122" name="Straight Connector 121"/>
          <p:cNvCxnSpPr/>
          <p:nvPr/>
        </p:nvCxnSpPr>
        <p:spPr>
          <a:xfrm>
            <a:off x="4368790" y="4548879"/>
            <a:ext cx="485938" cy="0"/>
          </a:xfrm>
          <a:prstGeom prst="line">
            <a:avLst/>
          </a:prstGeom>
          <a:ln w="6350" cmpd="sng">
            <a:solidFill>
              <a:schemeClr val="tx1">
                <a:lumMod val="50000"/>
                <a:lumOff val="50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6001313" y="4590935"/>
            <a:ext cx="105029" cy="140635"/>
          </a:xfrm>
          <a:prstGeom prst="straightConnector1">
            <a:avLst/>
          </a:prstGeom>
          <a:ln w="6350">
            <a:solidFill>
              <a:schemeClr val="tx1">
                <a:lumMod val="50000"/>
                <a:lumOff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2678478" y="1259284"/>
            <a:ext cx="341313" cy="341313"/>
            <a:chOff x="4648200" y="1143000"/>
            <a:chExt cx="341313" cy="341313"/>
          </a:xfrm>
        </p:grpSpPr>
        <p:sp>
          <p:nvSpPr>
            <p:cNvPr id="125" name="Rectangle 124"/>
            <p:cNvSpPr>
              <a:spLocks noChangeArrowheads="1"/>
            </p:cNvSpPr>
            <p:nvPr/>
          </p:nvSpPr>
          <p:spPr bwMode="auto">
            <a:xfrm>
              <a:off x="4741863" y="1406525"/>
              <a:ext cx="31750" cy="30163"/>
            </a:xfrm>
            <a:prstGeom prst="rect">
              <a:avLst/>
            </a:prstGeom>
            <a:solidFill>
              <a:schemeClr val="bg1"/>
            </a:solidFill>
            <a:ln w="19050">
              <a:solidFill>
                <a:schemeClr val="bg1"/>
              </a:solidFill>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26" name="Rectangle 125"/>
            <p:cNvSpPr>
              <a:spLocks noChangeArrowheads="1"/>
            </p:cNvSpPr>
            <p:nvPr/>
          </p:nvSpPr>
          <p:spPr bwMode="auto">
            <a:xfrm>
              <a:off x="4911725" y="1406525"/>
              <a:ext cx="31750" cy="30163"/>
            </a:xfrm>
            <a:prstGeom prst="rect">
              <a:avLst/>
            </a:prstGeom>
            <a:solidFill>
              <a:schemeClr val="bg1"/>
            </a:solidFill>
            <a:ln w="19050">
              <a:solidFill>
                <a:schemeClr val="bg1"/>
              </a:solidFill>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27" name="Rectangle 126"/>
            <p:cNvSpPr>
              <a:spLocks noChangeArrowheads="1"/>
            </p:cNvSpPr>
            <p:nvPr/>
          </p:nvSpPr>
          <p:spPr bwMode="auto">
            <a:xfrm>
              <a:off x="4648200" y="1143000"/>
              <a:ext cx="171450" cy="341313"/>
            </a:xfrm>
            <a:prstGeom prst="rect">
              <a:avLst/>
            </a:prstGeom>
            <a:noFill/>
            <a:ln w="19050">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28" name="Line 25"/>
            <p:cNvSpPr>
              <a:spLocks noChangeShapeType="1"/>
            </p:cNvSpPr>
            <p:nvPr/>
          </p:nvSpPr>
          <p:spPr bwMode="auto">
            <a:xfrm>
              <a:off x="4695825" y="1204913"/>
              <a:ext cx="77788" cy="0"/>
            </a:xfrm>
            <a:prstGeom prst="line">
              <a:avLst/>
            </a:prstGeom>
            <a:solidFill>
              <a:schemeClr val="bg1"/>
            </a:solidFill>
            <a:ln w="19050">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29" name="Line 26"/>
            <p:cNvSpPr>
              <a:spLocks noChangeShapeType="1"/>
            </p:cNvSpPr>
            <p:nvPr/>
          </p:nvSpPr>
          <p:spPr bwMode="auto">
            <a:xfrm>
              <a:off x="4695825" y="1266825"/>
              <a:ext cx="77788" cy="0"/>
            </a:xfrm>
            <a:prstGeom prst="line">
              <a:avLst/>
            </a:prstGeom>
            <a:solidFill>
              <a:schemeClr val="bg1"/>
            </a:solidFill>
            <a:ln w="19050">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30" name="Line 27"/>
            <p:cNvSpPr>
              <a:spLocks noChangeShapeType="1"/>
            </p:cNvSpPr>
            <p:nvPr/>
          </p:nvSpPr>
          <p:spPr bwMode="auto">
            <a:xfrm>
              <a:off x="4695825" y="1328738"/>
              <a:ext cx="77788" cy="0"/>
            </a:xfrm>
            <a:prstGeom prst="line">
              <a:avLst/>
            </a:prstGeom>
            <a:solidFill>
              <a:schemeClr val="bg1"/>
            </a:solidFill>
            <a:ln w="19050">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31" name="Rectangle 130"/>
            <p:cNvSpPr>
              <a:spLocks noChangeArrowheads="1"/>
            </p:cNvSpPr>
            <p:nvPr/>
          </p:nvSpPr>
          <p:spPr bwMode="auto">
            <a:xfrm>
              <a:off x="4819650" y="1143000"/>
              <a:ext cx="169863" cy="341313"/>
            </a:xfrm>
            <a:prstGeom prst="rect">
              <a:avLst/>
            </a:prstGeom>
            <a:noFill/>
            <a:ln w="19050">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32" name="Line 29"/>
            <p:cNvSpPr>
              <a:spLocks noChangeShapeType="1"/>
            </p:cNvSpPr>
            <p:nvPr/>
          </p:nvSpPr>
          <p:spPr bwMode="auto">
            <a:xfrm>
              <a:off x="4865688" y="1204913"/>
              <a:ext cx="77788" cy="0"/>
            </a:xfrm>
            <a:prstGeom prst="line">
              <a:avLst/>
            </a:prstGeom>
            <a:solidFill>
              <a:schemeClr val="bg1"/>
            </a:solidFill>
            <a:ln w="19050">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33" name="Line 30"/>
            <p:cNvSpPr>
              <a:spLocks noChangeShapeType="1"/>
            </p:cNvSpPr>
            <p:nvPr/>
          </p:nvSpPr>
          <p:spPr bwMode="auto">
            <a:xfrm>
              <a:off x="4865688" y="1266825"/>
              <a:ext cx="77788" cy="0"/>
            </a:xfrm>
            <a:prstGeom prst="line">
              <a:avLst/>
            </a:prstGeom>
            <a:solidFill>
              <a:schemeClr val="bg1"/>
            </a:solidFill>
            <a:ln w="19050">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34" name="Line 31"/>
            <p:cNvSpPr>
              <a:spLocks noChangeShapeType="1"/>
            </p:cNvSpPr>
            <p:nvPr/>
          </p:nvSpPr>
          <p:spPr bwMode="auto">
            <a:xfrm>
              <a:off x="4865688" y="1328738"/>
              <a:ext cx="77788" cy="0"/>
            </a:xfrm>
            <a:prstGeom prst="line">
              <a:avLst/>
            </a:prstGeom>
            <a:solidFill>
              <a:schemeClr val="bg1"/>
            </a:solidFill>
            <a:ln w="19050">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grpSp>
      <p:grpSp>
        <p:nvGrpSpPr>
          <p:cNvPr id="135" name="Group 134"/>
          <p:cNvGrpSpPr/>
          <p:nvPr/>
        </p:nvGrpSpPr>
        <p:grpSpPr>
          <a:xfrm>
            <a:off x="3960982" y="1267488"/>
            <a:ext cx="260619" cy="324905"/>
            <a:chOff x="5334000" y="5257800"/>
            <a:chExt cx="260619" cy="324905"/>
          </a:xfrm>
        </p:grpSpPr>
        <p:sp>
          <p:nvSpPr>
            <p:cNvPr id="136" name="Rectangle 263"/>
            <p:cNvSpPr>
              <a:spLocks noChangeArrowheads="1"/>
            </p:cNvSpPr>
            <p:nvPr/>
          </p:nvSpPr>
          <p:spPr bwMode="auto">
            <a:xfrm flipH="1">
              <a:off x="5334000" y="5257800"/>
              <a:ext cx="260619" cy="283206"/>
            </a:xfrm>
            <a:prstGeom prst="rect">
              <a:avLst/>
            </a:prstGeom>
            <a:noFill/>
            <a:ln w="26988">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37" name="Line 264"/>
            <p:cNvSpPr>
              <a:spLocks noChangeShapeType="1"/>
            </p:cNvSpPr>
            <p:nvPr/>
          </p:nvSpPr>
          <p:spPr bwMode="auto">
            <a:xfrm flipH="1">
              <a:off x="5334000" y="5398534"/>
              <a:ext cx="244982" cy="0"/>
            </a:xfrm>
            <a:prstGeom prst="line">
              <a:avLst/>
            </a:prstGeom>
            <a:noFill/>
            <a:ln w="26988">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38" name="Line 265"/>
            <p:cNvSpPr>
              <a:spLocks noChangeShapeType="1"/>
            </p:cNvSpPr>
            <p:nvPr/>
          </p:nvSpPr>
          <p:spPr bwMode="auto">
            <a:xfrm>
              <a:off x="5420873" y="5469770"/>
              <a:ext cx="86873" cy="0"/>
            </a:xfrm>
            <a:prstGeom prst="line">
              <a:avLst/>
            </a:prstGeom>
            <a:noFill/>
            <a:ln w="26988">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39" name="Line 266"/>
            <p:cNvSpPr>
              <a:spLocks noChangeShapeType="1"/>
            </p:cNvSpPr>
            <p:nvPr/>
          </p:nvSpPr>
          <p:spPr bwMode="auto">
            <a:xfrm>
              <a:off x="5420873" y="5329036"/>
              <a:ext cx="86873" cy="0"/>
            </a:xfrm>
            <a:prstGeom prst="line">
              <a:avLst/>
            </a:prstGeom>
            <a:noFill/>
            <a:ln w="26988">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40" name="Line 267"/>
            <p:cNvSpPr>
              <a:spLocks noChangeShapeType="1"/>
            </p:cNvSpPr>
            <p:nvPr/>
          </p:nvSpPr>
          <p:spPr bwMode="auto">
            <a:xfrm flipH="1">
              <a:off x="5334000" y="5554906"/>
              <a:ext cx="0" cy="27799"/>
            </a:xfrm>
            <a:prstGeom prst="line">
              <a:avLst/>
            </a:prstGeom>
            <a:noFill/>
            <a:ln w="26988">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41" name="Line 268"/>
            <p:cNvSpPr>
              <a:spLocks noChangeShapeType="1"/>
            </p:cNvSpPr>
            <p:nvPr/>
          </p:nvSpPr>
          <p:spPr bwMode="auto">
            <a:xfrm flipH="1">
              <a:off x="5594619" y="5554906"/>
              <a:ext cx="0" cy="27799"/>
            </a:xfrm>
            <a:prstGeom prst="line">
              <a:avLst/>
            </a:prstGeom>
            <a:noFill/>
            <a:ln w="26988">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grpSp>
      <p:grpSp>
        <p:nvGrpSpPr>
          <p:cNvPr id="142" name="Group 141"/>
          <p:cNvGrpSpPr/>
          <p:nvPr/>
        </p:nvGrpSpPr>
        <p:grpSpPr>
          <a:xfrm>
            <a:off x="6434267" y="1272582"/>
            <a:ext cx="343902" cy="314717"/>
            <a:chOff x="2895600" y="34159"/>
            <a:chExt cx="692151" cy="633413"/>
          </a:xfrm>
        </p:grpSpPr>
        <p:sp>
          <p:nvSpPr>
            <p:cNvPr id="143" name="Freeform 26"/>
            <p:cNvSpPr>
              <a:spLocks/>
            </p:cNvSpPr>
            <p:nvPr/>
          </p:nvSpPr>
          <p:spPr bwMode="auto">
            <a:xfrm>
              <a:off x="3084513" y="34159"/>
              <a:ext cx="503238" cy="473075"/>
            </a:xfrm>
            <a:custGeom>
              <a:avLst/>
              <a:gdLst>
                <a:gd name="T0" fmla="*/ 0 w 317"/>
                <a:gd name="T1" fmla="*/ 99 h 298"/>
                <a:gd name="T2" fmla="*/ 0 w 317"/>
                <a:gd name="T3" fmla="*/ 78 h 298"/>
                <a:gd name="T4" fmla="*/ 0 w 317"/>
                <a:gd name="T5" fmla="*/ 78 h 298"/>
                <a:gd name="T6" fmla="*/ 2 w 317"/>
                <a:gd name="T7" fmla="*/ 63 h 298"/>
                <a:gd name="T8" fmla="*/ 7 w 317"/>
                <a:gd name="T9" fmla="*/ 48 h 298"/>
                <a:gd name="T10" fmla="*/ 14 w 317"/>
                <a:gd name="T11" fmla="*/ 34 h 298"/>
                <a:gd name="T12" fmla="*/ 24 w 317"/>
                <a:gd name="T13" fmla="*/ 24 h 298"/>
                <a:gd name="T14" fmla="*/ 34 w 317"/>
                <a:gd name="T15" fmla="*/ 14 h 298"/>
                <a:gd name="T16" fmla="*/ 48 w 317"/>
                <a:gd name="T17" fmla="*/ 7 h 298"/>
                <a:gd name="T18" fmla="*/ 63 w 317"/>
                <a:gd name="T19" fmla="*/ 2 h 298"/>
                <a:gd name="T20" fmla="*/ 78 w 317"/>
                <a:gd name="T21" fmla="*/ 0 h 298"/>
                <a:gd name="T22" fmla="*/ 138 w 317"/>
                <a:gd name="T23" fmla="*/ 0 h 298"/>
                <a:gd name="T24" fmla="*/ 138 w 317"/>
                <a:gd name="T25" fmla="*/ 0 h 298"/>
                <a:gd name="T26" fmla="*/ 155 w 317"/>
                <a:gd name="T27" fmla="*/ 2 h 298"/>
                <a:gd name="T28" fmla="*/ 170 w 317"/>
                <a:gd name="T29" fmla="*/ 7 h 298"/>
                <a:gd name="T30" fmla="*/ 182 w 317"/>
                <a:gd name="T31" fmla="*/ 14 h 298"/>
                <a:gd name="T32" fmla="*/ 194 w 317"/>
                <a:gd name="T33" fmla="*/ 24 h 298"/>
                <a:gd name="T34" fmla="*/ 205 w 317"/>
                <a:gd name="T35" fmla="*/ 34 h 298"/>
                <a:gd name="T36" fmla="*/ 211 w 317"/>
                <a:gd name="T37" fmla="*/ 48 h 298"/>
                <a:gd name="T38" fmla="*/ 216 w 317"/>
                <a:gd name="T39" fmla="*/ 63 h 298"/>
                <a:gd name="T40" fmla="*/ 218 w 317"/>
                <a:gd name="T41" fmla="*/ 78 h 298"/>
                <a:gd name="T42" fmla="*/ 218 w 317"/>
                <a:gd name="T43" fmla="*/ 99 h 298"/>
                <a:gd name="T44" fmla="*/ 218 w 317"/>
                <a:gd name="T45" fmla="*/ 99 h 298"/>
                <a:gd name="T46" fmla="*/ 228 w 317"/>
                <a:gd name="T47" fmla="*/ 99 h 298"/>
                <a:gd name="T48" fmla="*/ 239 w 317"/>
                <a:gd name="T49" fmla="*/ 100 h 298"/>
                <a:gd name="T50" fmla="*/ 257 w 317"/>
                <a:gd name="T51" fmla="*/ 107 h 298"/>
                <a:gd name="T52" fmla="*/ 274 w 317"/>
                <a:gd name="T53" fmla="*/ 116 h 298"/>
                <a:gd name="T54" fmla="*/ 288 w 317"/>
                <a:gd name="T55" fmla="*/ 128 h 298"/>
                <a:gd name="T56" fmla="*/ 300 w 317"/>
                <a:gd name="T57" fmla="*/ 143 h 298"/>
                <a:gd name="T58" fmla="*/ 310 w 317"/>
                <a:gd name="T59" fmla="*/ 160 h 298"/>
                <a:gd name="T60" fmla="*/ 315 w 317"/>
                <a:gd name="T61" fmla="*/ 179 h 298"/>
                <a:gd name="T62" fmla="*/ 317 w 317"/>
                <a:gd name="T63" fmla="*/ 187 h 298"/>
                <a:gd name="T64" fmla="*/ 317 w 317"/>
                <a:gd name="T65" fmla="*/ 198 h 298"/>
                <a:gd name="T66" fmla="*/ 317 w 317"/>
                <a:gd name="T67" fmla="*/ 198 h 298"/>
                <a:gd name="T68" fmla="*/ 317 w 317"/>
                <a:gd name="T69" fmla="*/ 208 h 298"/>
                <a:gd name="T70" fmla="*/ 315 w 317"/>
                <a:gd name="T71" fmla="*/ 218 h 298"/>
                <a:gd name="T72" fmla="*/ 310 w 317"/>
                <a:gd name="T73" fmla="*/ 237 h 298"/>
                <a:gd name="T74" fmla="*/ 300 w 317"/>
                <a:gd name="T75" fmla="*/ 254 h 298"/>
                <a:gd name="T76" fmla="*/ 288 w 317"/>
                <a:gd name="T77" fmla="*/ 267 h 298"/>
                <a:gd name="T78" fmla="*/ 273 w 317"/>
                <a:gd name="T79" fmla="*/ 281 h 298"/>
                <a:gd name="T80" fmla="*/ 256 w 317"/>
                <a:gd name="T81" fmla="*/ 290 h 298"/>
                <a:gd name="T82" fmla="*/ 239 w 317"/>
                <a:gd name="T83" fmla="*/ 295 h 298"/>
                <a:gd name="T84" fmla="*/ 228 w 317"/>
                <a:gd name="T85" fmla="*/ 296 h 298"/>
                <a:gd name="T86" fmla="*/ 218 w 317"/>
                <a:gd name="T87" fmla="*/ 298 h 298"/>
                <a:gd name="T88" fmla="*/ 85 w 317"/>
                <a:gd name="T89"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7" h="298">
                  <a:moveTo>
                    <a:pt x="0" y="99"/>
                  </a:moveTo>
                  <a:lnTo>
                    <a:pt x="0" y="78"/>
                  </a:lnTo>
                  <a:lnTo>
                    <a:pt x="0" y="78"/>
                  </a:lnTo>
                  <a:lnTo>
                    <a:pt x="2" y="63"/>
                  </a:lnTo>
                  <a:lnTo>
                    <a:pt x="7" y="48"/>
                  </a:lnTo>
                  <a:lnTo>
                    <a:pt x="14" y="34"/>
                  </a:lnTo>
                  <a:lnTo>
                    <a:pt x="24" y="24"/>
                  </a:lnTo>
                  <a:lnTo>
                    <a:pt x="34" y="14"/>
                  </a:lnTo>
                  <a:lnTo>
                    <a:pt x="48" y="7"/>
                  </a:lnTo>
                  <a:lnTo>
                    <a:pt x="63" y="2"/>
                  </a:lnTo>
                  <a:lnTo>
                    <a:pt x="78" y="0"/>
                  </a:lnTo>
                  <a:lnTo>
                    <a:pt x="138" y="0"/>
                  </a:lnTo>
                  <a:lnTo>
                    <a:pt x="138" y="0"/>
                  </a:lnTo>
                  <a:lnTo>
                    <a:pt x="155" y="2"/>
                  </a:lnTo>
                  <a:lnTo>
                    <a:pt x="170" y="7"/>
                  </a:lnTo>
                  <a:lnTo>
                    <a:pt x="182" y="14"/>
                  </a:lnTo>
                  <a:lnTo>
                    <a:pt x="194" y="24"/>
                  </a:lnTo>
                  <a:lnTo>
                    <a:pt x="205" y="34"/>
                  </a:lnTo>
                  <a:lnTo>
                    <a:pt x="211" y="48"/>
                  </a:lnTo>
                  <a:lnTo>
                    <a:pt x="216" y="63"/>
                  </a:lnTo>
                  <a:lnTo>
                    <a:pt x="218" y="78"/>
                  </a:lnTo>
                  <a:lnTo>
                    <a:pt x="218" y="99"/>
                  </a:lnTo>
                  <a:lnTo>
                    <a:pt x="218" y="99"/>
                  </a:lnTo>
                  <a:lnTo>
                    <a:pt x="228" y="99"/>
                  </a:lnTo>
                  <a:lnTo>
                    <a:pt x="239" y="100"/>
                  </a:lnTo>
                  <a:lnTo>
                    <a:pt x="257" y="107"/>
                  </a:lnTo>
                  <a:lnTo>
                    <a:pt x="274" y="116"/>
                  </a:lnTo>
                  <a:lnTo>
                    <a:pt x="288" y="128"/>
                  </a:lnTo>
                  <a:lnTo>
                    <a:pt x="300" y="143"/>
                  </a:lnTo>
                  <a:lnTo>
                    <a:pt x="310" y="160"/>
                  </a:lnTo>
                  <a:lnTo>
                    <a:pt x="315" y="179"/>
                  </a:lnTo>
                  <a:lnTo>
                    <a:pt x="317" y="187"/>
                  </a:lnTo>
                  <a:lnTo>
                    <a:pt x="317" y="198"/>
                  </a:lnTo>
                  <a:lnTo>
                    <a:pt x="317" y="198"/>
                  </a:lnTo>
                  <a:lnTo>
                    <a:pt x="317" y="208"/>
                  </a:lnTo>
                  <a:lnTo>
                    <a:pt x="315" y="218"/>
                  </a:lnTo>
                  <a:lnTo>
                    <a:pt x="310" y="237"/>
                  </a:lnTo>
                  <a:lnTo>
                    <a:pt x="300" y="254"/>
                  </a:lnTo>
                  <a:lnTo>
                    <a:pt x="288" y="267"/>
                  </a:lnTo>
                  <a:lnTo>
                    <a:pt x="273" y="281"/>
                  </a:lnTo>
                  <a:lnTo>
                    <a:pt x="256" y="290"/>
                  </a:lnTo>
                  <a:lnTo>
                    <a:pt x="239" y="295"/>
                  </a:lnTo>
                  <a:lnTo>
                    <a:pt x="228" y="296"/>
                  </a:lnTo>
                  <a:lnTo>
                    <a:pt x="218" y="298"/>
                  </a:lnTo>
                  <a:lnTo>
                    <a:pt x="85" y="298"/>
                  </a:lnTo>
                </a:path>
              </a:pathLst>
            </a:custGeom>
            <a:noFill/>
            <a:ln w="28575">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44" name="Freeform 27"/>
            <p:cNvSpPr>
              <a:spLocks/>
            </p:cNvSpPr>
            <p:nvPr/>
          </p:nvSpPr>
          <p:spPr bwMode="auto">
            <a:xfrm>
              <a:off x="2895600" y="191322"/>
              <a:ext cx="503238" cy="476250"/>
            </a:xfrm>
            <a:custGeom>
              <a:avLst/>
              <a:gdLst>
                <a:gd name="T0" fmla="*/ 230 w 317"/>
                <a:gd name="T1" fmla="*/ 0 h 300"/>
                <a:gd name="T2" fmla="*/ 100 w 317"/>
                <a:gd name="T3" fmla="*/ 0 h 300"/>
                <a:gd name="T4" fmla="*/ 100 w 317"/>
                <a:gd name="T5" fmla="*/ 0 h 300"/>
                <a:gd name="T6" fmla="*/ 90 w 317"/>
                <a:gd name="T7" fmla="*/ 0 h 300"/>
                <a:gd name="T8" fmla="*/ 80 w 317"/>
                <a:gd name="T9" fmla="*/ 1 h 300"/>
                <a:gd name="T10" fmla="*/ 61 w 317"/>
                <a:gd name="T11" fmla="*/ 8 h 300"/>
                <a:gd name="T12" fmla="*/ 44 w 317"/>
                <a:gd name="T13" fmla="*/ 17 h 300"/>
                <a:gd name="T14" fmla="*/ 29 w 317"/>
                <a:gd name="T15" fmla="*/ 29 h 300"/>
                <a:gd name="T16" fmla="*/ 17 w 317"/>
                <a:gd name="T17" fmla="*/ 44 h 300"/>
                <a:gd name="T18" fmla="*/ 8 w 317"/>
                <a:gd name="T19" fmla="*/ 61 h 300"/>
                <a:gd name="T20" fmla="*/ 2 w 317"/>
                <a:gd name="T21" fmla="*/ 80 h 300"/>
                <a:gd name="T22" fmla="*/ 0 w 317"/>
                <a:gd name="T23" fmla="*/ 88 h 300"/>
                <a:gd name="T24" fmla="*/ 0 w 317"/>
                <a:gd name="T25" fmla="*/ 99 h 300"/>
                <a:gd name="T26" fmla="*/ 0 w 317"/>
                <a:gd name="T27" fmla="*/ 99 h 300"/>
                <a:gd name="T28" fmla="*/ 0 w 317"/>
                <a:gd name="T29" fmla="*/ 109 h 300"/>
                <a:gd name="T30" fmla="*/ 2 w 317"/>
                <a:gd name="T31" fmla="*/ 119 h 300"/>
                <a:gd name="T32" fmla="*/ 8 w 317"/>
                <a:gd name="T33" fmla="*/ 138 h 300"/>
                <a:gd name="T34" fmla="*/ 17 w 317"/>
                <a:gd name="T35" fmla="*/ 155 h 300"/>
                <a:gd name="T36" fmla="*/ 29 w 317"/>
                <a:gd name="T37" fmla="*/ 170 h 300"/>
                <a:gd name="T38" fmla="*/ 44 w 317"/>
                <a:gd name="T39" fmla="*/ 182 h 300"/>
                <a:gd name="T40" fmla="*/ 61 w 317"/>
                <a:gd name="T41" fmla="*/ 191 h 300"/>
                <a:gd name="T42" fmla="*/ 80 w 317"/>
                <a:gd name="T43" fmla="*/ 196 h 300"/>
                <a:gd name="T44" fmla="*/ 99 w 317"/>
                <a:gd name="T45" fmla="*/ 199 h 300"/>
                <a:gd name="T46" fmla="*/ 99 w 317"/>
                <a:gd name="T47" fmla="*/ 220 h 300"/>
                <a:gd name="T48" fmla="*/ 99 w 317"/>
                <a:gd name="T49" fmla="*/ 220 h 300"/>
                <a:gd name="T50" fmla="*/ 100 w 317"/>
                <a:gd name="T51" fmla="*/ 237 h 300"/>
                <a:gd name="T52" fmla="*/ 105 w 317"/>
                <a:gd name="T53" fmla="*/ 250 h 300"/>
                <a:gd name="T54" fmla="*/ 112 w 317"/>
                <a:gd name="T55" fmla="*/ 264 h 300"/>
                <a:gd name="T56" fmla="*/ 122 w 317"/>
                <a:gd name="T57" fmla="*/ 276 h 300"/>
                <a:gd name="T58" fmla="*/ 134 w 317"/>
                <a:gd name="T59" fmla="*/ 286 h 300"/>
                <a:gd name="T60" fmla="*/ 148 w 317"/>
                <a:gd name="T61" fmla="*/ 293 h 300"/>
                <a:gd name="T62" fmla="*/ 162 w 317"/>
                <a:gd name="T63" fmla="*/ 298 h 300"/>
                <a:gd name="T64" fmla="*/ 179 w 317"/>
                <a:gd name="T65" fmla="*/ 300 h 300"/>
                <a:gd name="T66" fmla="*/ 238 w 317"/>
                <a:gd name="T67" fmla="*/ 300 h 300"/>
                <a:gd name="T68" fmla="*/ 238 w 317"/>
                <a:gd name="T69" fmla="*/ 300 h 300"/>
                <a:gd name="T70" fmla="*/ 254 w 317"/>
                <a:gd name="T71" fmla="*/ 298 h 300"/>
                <a:gd name="T72" fmla="*/ 269 w 317"/>
                <a:gd name="T73" fmla="*/ 293 h 300"/>
                <a:gd name="T74" fmla="*/ 283 w 317"/>
                <a:gd name="T75" fmla="*/ 286 h 300"/>
                <a:gd name="T76" fmla="*/ 295 w 317"/>
                <a:gd name="T77" fmla="*/ 276 h 300"/>
                <a:gd name="T78" fmla="*/ 303 w 317"/>
                <a:gd name="T79" fmla="*/ 264 h 300"/>
                <a:gd name="T80" fmla="*/ 312 w 317"/>
                <a:gd name="T81" fmla="*/ 250 h 300"/>
                <a:gd name="T82" fmla="*/ 315 w 317"/>
                <a:gd name="T83" fmla="*/ 237 h 300"/>
                <a:gd name="T84" fmla="*/ 317 w 317"/>
                <a:gd name="T85" fmla="*/ 220 h 300"/>
                <a:gd name="T86" fmla="*/ 317 w 317"/>
                <a:gd name="T87" fmla="*/ 21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 h="300">
                  <a:moveTo>
                    <a:pt x="230" y="0"/>
                  </a:moveTo>
                  <a:lnTo>
                    <a:pt x="100" y="0"/>
                  </a:lnTo>
                  <a:lnTo>
                    <a:pt x="100" y="0"/>
                  </a:lnTo>
                  <a:lnTo>
                    <a:pt x="90" y="0"/>
                  </a:lnTo>
                  <a:lnTo>
                    <a:pt x="80" y="1"/>
                  </a:lnTo>
                  <a:lnTo>
                    <a:pt x="61" y="8"/>
                  </a:lnTo>
                  <a:lnTo>
                    <a:pt x="44" y="17"/>
                  </a:lnTo>
                  <a:lnTo>
                    <a:pt x="29" y="29"/>
                  </a:lnTo>
                  <a:lnTo>
                    <a:pt x="17" y="44"/>
                  </a:lnTo>
                  <a:lnTo>
                    <a:pt x="8" y="61"/>
                  </a:lnTo>
                  <a:lnTo>
                    <a:pt x="2" y="80"/>
                  </a:lnTo>
                  <a:lnTo>
                    <a:pt x="0" y="88"/>
                  </a:lnTo>
                  <a:lnTo>
                    <a:pt x="0" y="99"/>
                  </a:lnTo>
                  <a:lnTo>
                    <a:pt x="0" y="99"/>
                  </a:lnTo>
                  <a:lnTo>
                    <a:pt x="0" y="109"/>
                  </a:lnTo>
                  <a:lnTo>
                    <a:pt x="2" y="119"/>
                  </a:lnTo>
                  <a:lnTo>
                    <a:pt x="8" y="138"/>
                  </a:lnTo>
                  <a:lnTo>
                    <a:pt x="17" y="155"/>
                  </a:lnTo>
                  <a:lnTo>
                    <a:pt x="29" y="170"/>
                  </a:lnTo>
                  <a:lnTo>
                    <a:pt x="44" y="182"/>
                  </a:lnTo>
                  <a:lnTo>
                    <a:pt x="61" y="191"/>
                  </a:lnTo>
                  <a:lnTo>
                    <a:pt x="80" y="196"/>
                  </a:lnTo>
                  <a:lnTo>
                    <a:pt x="99" y="199"/>
                  </a:lnTo>
                  <a:lnTo>
                    <a:pt x="99" y="220"/>
                  </a:lnTo>
                  <a:lnTo>
                    <a:pt x="99" y="220"/>
                  </a:lnTo>
                  <a:lnTo>
                    <a:pt x="100" y="237"/>
                  </a:lnTo>
                  <a:lnTo>
                    <a:pt x="105" y="250"/>
                  </a:lnTo>
                  <a:lnTo>
                    <a:pt x="112" y="264"/>
                  </a:lnTo>
                  <a:lnTo>
                    <a:pt x="122" y="276"/>
                  </a:lnTo>
                  <a:lnTo>
                    <a:pt x="134" y="286"/>
                  </a:lnTo>
                  <a:lnTo>
                    <a:pt x="148" y="293"/>
                  </a:lnTo>
                  <a:lnTo>
                    <a:pt x="162" y="298"/>
                  </a:lnTo>
                  <a:lnTo>
                    <a:pt x="179" y="300"/>
                  </a:lnTo>
                  <a:lnTo>
                    <a:pt x="238" y="300"/>
                  </a:lnTo>
                  <a:lnTo>
                    <a:pt x="238" y="300"/>
                  </a:lnTo>
                  <a:lnTo>
                    <a:pt x="254" y="298"/>
                  </a:lnTo>
                  <a:lnTo>
                    <a:pt x="269" y="293"/>
                  </a:lnTo>
                  <a:lnTo>
                    <a:pt x="283" y="286"/>
                  </a:lnTo>
                  <a:lnTo>
                    <a:pt x="295" y="276"/>
                  </a:lnTo>
                  <a:lnTo>
                    <a:pt x="303" y="264"/>
                  </a:lnTo>
                  <a:lnTo>
                    <a:pt x="312" y="250"/>
                  </a:lnTo>
                  <a:lnTo>
                    <a:pt x="315" y="237"/>
                  </a:lnTo>
                  <a:lnTo>
                    <a:pt x="317" y="220"/>
                  </a:lnTo>
                  <a:lnTo>
                    <a:pt x="317" y="218"/>
                  </a:lnTo>
                </a:path>
              </a:pathLst>
            </a:custGeom>
            <a:noFill/>
            <a:ln w="28575">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grpSp>
      <p:pic>
        <p:nvPicPr>
          <p:cNvPr id="145" name="Picture 144"/>
          <p:cNvPicPr>
            <a:picLocks noChangeAspect="1"/>
          </p:cNvPicPr>
          <p:nvPr/>
        </p:nvPicPr>
        <p:blipFill>
          <a:blip r:embed="rId49">
            <a:lum bright="70000" contrast="-70000"/>
          </a:blip>
          <a:stretch>
            <a:fillRect/>
          </a:stretch>
        </p:blipFill>
        <p:spPr>
          <a:xfrm>
            <a:off x="4967145" y="1048907"/>
            <a:ext cx="762066" cy="762066"/>
          </a:xfrm>
          <a:prstGeom prst="rect">
            <a:avLst/>
          </a:prstGeom>
        </p:spPr>
      </p:pic>
      <p:grpSp>
        <p:nvGrpSpPr>
          <p:cNvPr id="146" name="Group 145"/>
          <p:cNvGrpSpPr/>
          <p:nvPr/>
        </p:nvGrpSpPr>
        <p:grpSpPr>
          <a:xfrm>
            <a:off x="10519127" y="1296767"/>
            <a:ext cx="310953" cy="266346"/>
            <a:chOff x="2764513" y="5429865"/>
            <a:chExt cx="559597" cy="479322"/>
          </a:xfrm>
        </p:grpSpPr>
        <p:sp>
          <p:nvSpPr>
            <p:cNvPr id="147" name="Freeform 1042"/>
            <p:cNvSpPr>
              <a:spLocks/>
            </p:cNvSpPr>
            <p:nvPr/>
          </p:nvSpPr>
          <p:spPr bwMode="auto">
            <a:xfrm>
              <a:off x="2764513" y="5429865"/>
              <a:ext cx="203222" cy="159774"/>
            </a:xfrm>
            <a:custGeom>
              <a:avLst/>
              <a:gdLst>
                <a:gd name="T0" fmla="*/ 0 w 551"/>
                <a:gd name="T1" fmla="*/ 0 h 519"/>
                <a:gd name="T2" fmla="*/ 0 w 551"/>
                <a:gd name="T3" fmla="*/ 519 h 519"/>
                <a:gd name="T4" fmla="*/ 551 w 551"/>
                <a:gd name="T5" fmla="*/ 519 h 519"/>
              </a:gdLst>
              <a:ahLst/>
              <a:cxnLst>
                <a:cxn ang="0">
                  <a:pos x="T0" y="T1"/>
                </a:cxn>
                <a:cxn ang="0">
                  <a:pos x="T2" y="T3"/>
                </a:cxn>
                <a:cxn ang="0">
                  <a:pos x="T4" y="T5"/>
                </a:cxn>
              </a:cxnLst>
              <a:rect l="0" t="0" r="r" b="b"/>
              <a:pathLst>
                <a:path w="551" h="519">
                  <a:moveTo>
                    <a:pt x="0" y="0"/>
                  </a:moveTo>
                  <a:lnTo>
                    <a:pt x="0" y="519"/>
                  </a:lnTo>
                  <a:lnTo>
                    <a:pt x="551" y="519"/>
                  </a:lnTo>
                </a:path>
              </a:pathLst>
            </a:custGeom>
            <a:noFill/>
            <a:ln w="38100">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48" name="Freeform 1043"/>
            <p:cNvSpPr>
              <a:spLocks/>
            </p:cNvSpPr>
            <p:nvPr/>
          </p:nvSpPr>
          <p:spPr bwMode="auto">
            <a:xfrm>
              <a:off x="3120888" y="5749413"/>
              <a:ext cx="203222" cy="159774"/>
            </a:xfrm>
            <a:custGeom>
              <a:avLst/>
              <a:gdLst>
                <a:gd name="T0" fmla="*/ 0 w 551"/>
                <a:gd name="T1" fmla="*/ 0 h 519"/>
                <a:gd name="T2" fmla="*/ 551 w 551"/>
                <a:gd name="T3" fmla="*/ 0 h 519"/>
                <a:gd name="T4" fmla="*/ 551 w 551"/>
                <a:gd name="T5" fmla="*/ 519 h 519"/>
              </a:gdLst>
              <a:ahLst/>
              <a:cxnLst>
                <a:cxn ang="0">
                  <a:pos x="T0" y="T1"/>
                </a:cxn>
                <a:cxn ang="0">
                  <a:pos x="T2" y="T3"/>
                </a:cxn>
                <a:cxn ang="0">
                  <a:pos x="T4" y="T5"/>
                </a:cxn>
              </a:cxnLst>
              <a:rect l="0" t="0" r="r" b="b"/>
              <a:pathLst>
                <a:path w="551" h="519">
                  <a:moveTo>
                    <a:pt x="0" y="0"/>
                  </a:moveTo>
                  <a:lnTo>
                    <a:pt x="551" y="0"/>
                  </a:lnTo>
                  <a:lnTo>
                    <a:pt x="551" y="519"/>
                  </a:lnTo>
                </a:path>
              </a:pathLst>
            </a:custGeom>
            <a:noFill/>
            <a:ln w="38100">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49" name="Freeform 1044"/>
            <p:cNvSpPr>
              <a:spLocks/>
            </p:cNvSpPr>
            <p:nvPr/>
          </p:nvSpPr>
          <p:spPr bwMode="auto">
            <a:xfrm>
              <a:off x="2783657" y="5449529"/>
              <a:ext cx="540453" cy="221226"/>
            </a:xfrm>
            <a:custGeom>
              <a:avLst/>
              <a:gdLst>
                <a:gd name="T0" fmla="*/ 0 w 1465"/>
                <a:gd name="T1" fmla="*/ 454 h 713"/>
                <a:gd name="T2" fmla="*/ 22 w 1465"/>
                <a:gd name="T3" fmla="*/ 405 h 713"/>
                <a:gd name="T4" fmla="*/ 49 w 1465"/>
                <a:gd name="T5" fmla="*/ 358 h 713"/>
                <a:gd name="T6" fmla="*/ 79 w 1465"/>
                <a:gd name="T7" fmla="*/ 313 h 713"/>
                <a:gd name="T8" fmla="*/ 112 w 1465"/>
                <a:gd name="T9" fmla="*/ 270 h 713"/>
                <a:gd name="T10" fmla="*/ 148 w 1465"/>
                <a:gd name="T11" fmla="*/ 231 h 713"/>
                <a:gd name="T12" fmla="*/ 188 w 1465"/>
                <a:gd name="T13" fmla="*/ 193 h 713"/>
                <a:gd name="T14" fmla="*/ 229 w 1465"/>
                <a:gd name="T15" fmla="*/ 158 h 713"/>
                <a:gd name="T16" fmla="*/ 274 w 1465"/>
                <a:gd name="T17" fmla="*/ 127 h 713"/>
                <a:gd name="T18" fmla="*/ 322 w 1465"/>
                <a:gd name="T19" fmla="*/ 99 h 713"/>
                <a:gd name="T20" fmla="*/ 372 w 1465"/>
                <a:gd name="T21" fmla="*/ 72 h 713"/>
                <a:gd name="T22" fmla="*/ 422 w 1465"/>
                <a:gd name="T23" fmla="*/ 51 h 713"/>
                <a:gd name="T24" fmla="*/ 477 w 1465"/>
                <a:gd name="T25" fmla="*/ 33 h 713"/>
                <a:gd name="T26" fmla="*/ 531 w 1465"/>
                <a:gd name="T27" fmla="*/ 18 h 713"/>
                <a:gd name="T28" fmla="*/ 589 w 1465"/>
                <a:gd name="T29" fmla="*/ 8 h 713"/>
                <a:gd name="T30" fmla="*/ 647 w 1465"/>
                <a:gd name="T31" fmla="*/ 2 h 713"/>
                <a:gd name="T32" fmla="*/ 706 w 1465"/>
                <a:gd name="T33" fmla="*/ 0 h 713"/>
                <a:gd name="T34" fmla="*/ 746 w 1465"/>
                <a:gd name="T35" fmla="*/ 0 h 713"/>
                <a:gd name="T36" fmla="*/ 822 w 1465"/>
                <a:gd name="T37" fmla="*/ 8 h 713"/>
                <a:gd name="T38" fmla="*/ 896 w 1465"/>
                <a:gd name="T39" fmla="*/ 21 h 713"/>
                <a:gd name="T40" fmla="*/ 967 w 1465"/>
                <a:gd name="T41" fmla="*/ 43 h 713"/>
                <a:gd name="T42" fmla="*/ 1036 w 1465"/>
                <a:gd name="T43" fmla="*/ 69 h 713"/>
                <a:gd name="T44" fmla="*/ 1100 w 1465"/>
                <a:gd name="T45" fmla="*/ 102 h 713"/>
                <a:gd name="T46" fmla="*/ 1161 w 1465"/>
                <a:gd name="T47" fmla="*/ 141 h 713"/>
                <a:gd name="T48" fmla="*/ 1216 w 1465"/>
                <a:gd name="T49" fmla="*/ 185 h 713"/>
                <a:gd name="T50" fmla="*/ 1268 w 1465"/>
                <a:gd name="T51" fmla="*/ 233 h 713"/>
                <a:gd name="T52" fmla="*/ 1314 w 1465"/>
                <a:gd name="T53" fmla="*/ 286 h 713"/>
                <a:gd name="T54" fmla="*/ 1355 w 1465"/>
                <a:gd name="T55" fmla="*/ 343 h 713"/>
                <a:gd name="T56" fmla="*/ 1390 w 1465"/>
                <a:gd name="T57" fmla="*/ 404 h 713"/>
                <a:gd name="T58" fmla="*/ 1419 w 1465"/>
                <a:gd name="T59" fmla="*/ 467 h 713"/>
                <a:gd name="T60" fmla="*/ 1441 w 1465"/>
                <a:gd name="T61" fmla="*/ 534 h 713"/>
                <a:gd name="T62" fmla="*/ 1457 w 1465"/>
                <a:gd name="T63" fmla="*/ 605 h 713"/>
                <a:gd name="T64" fmla="*/ 1464 w 1465"/>
                <a:gd name="T65" fmla="*/ 677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5" h="713">
                  <a:moveTo>
                    <a:pt x="0" y="454"/>
                  </a:moveTo>
                  <a:lnTo>
                    <a:pt x="0" y="454"/>
                  </a:lnTo>
                  <a:lnTo>
                    <a:pt x="11" y="429"/>
                  </a:lnTo>
                  <a:lnTo>
                    <a:pt x="22" y="405"/>
                  </a:lnTo>
                  <a:lnTo>
                    <a:pt x="36" y="381"/>
                  </a:lnTo>
                  <a:lnTo>
                    <a:pt x="49" y="358"/>
                  </a:lnTo>
                  <a:lnTo>
                    <a:pt x="63" y="335"/>
                  </a:lnTo>
                  <a:lnTo>
                    <a:pt x="79" y="313"/>
                  </a:lnTo>
                  <a:lnTo>
                    <a:pt x="95" y="291"/>
                  </a:lnTo>
                  <a:lnTo>
                    <a:pt x="112" y="270"/>
                  </a:lnTo>
                  <a:lnTo>
                    <a:pt x="130" y="250"/>
                  </a:lnTo>
                  <a:lnTo>
                    <a:pt x="148" y="231"/>
                  </a:lnTo>
                  <a:lnTo>
                    <a:pt x="167" y="211"/>
                  </a:lnTo>
                  <a:lnTo>
                    <a:pt x="188" y="193"/>
                  </a:lnTo>
                  <a:lnTo>
                    <a:pt x="208" y="175"/>
                  </a:lnTo>
                  <a:lnTo>
                    <a:pt x="229" y="158"/>
                  </a:lnTo>
                  <a:lnTo>
                    <a:pt x="252" y="142"/>
                  </a:lnTo>
                  <a:lnTo>
                    <a:pt x="274" y="127"/>
                  </a:lnTo>
                  <a:lnTo>
                    <a:pt x="298" y="112"/>
                  </a:lnTo>
                  <a:lnTo>
                    <a:pt x="322" y="99"/>
                  </a:lnTo>
                  <a:lnTo>
                    <a:pt x="346" y="85"/>
                  </a:lnTo>
                  <a:lnTo>
                    <a:pt x="372" y="72"/>
                  </a:lnTo>
                  <a:lnTo>
                    <a:pt x="397" y="61"/>
                  </a:lnTo>
                  <a:lnTo>
                    <a:pt x="422" y="51"/>
                  </a:lnTo>
                  <a:lnTo>
                    <a:pt x="449" y="42"/>
                  </a:lnTo>
                  <a:lnTo>
                    <a:pt x="477" y="33"/>
                  </a:lnTo>
                  <a:lnTo>
                    <a:pt x="503" y="25"/>
                  </a:lnTo>
                  <a:lnTo>
                    <a:pt x="531" y="18"/>
                  </a:lnTo>
                  <a:lnTo>
                    <a:pt x="560" y="12"/>
                  </a:lnTo>
                  <a:lnTo>
                    <a:pt x="589" y="8"/>
                  </a:lnTo>
                  <a:lnTo>
                    <a:pt x="618" y="4"/>
                  </a:lnTo>
                  <a:lnTo>
                    <a:pt x="647" y="2"/>
                  </a:lnTo>
                  <a:lnTo>
                    <a:pt x="677" y="0"/>
                  </a:lnTo>
                  <a:lnTo>
                    <a:pt x="706" y="0"/>
                  </a:lnTo>
                  <a:lnTo>
                    <a:pt x="706" y="0"/>
                  </a:lnTo>
                  <a:lnTo>
                    <a:pt x="746" y="0"/>
                  </a:lnTo>
                  <a:lnTo>
                    <a:pt x="785" y="3"/>
                  </a:lnTo>
                  <a:lnTo>
                    <a:pt x="822" y="8"/>
                  </a:lnTo>
                  <a:lnTo>
                    <a:pt x="860" y="13"/>
                  </a:lnTo>
                  <a:lnTo>
                    <a:pt x="896" y="21"/>
                  </a:lnTo>
                  <a:lnTo>
                    <a:pt x="932" y="32"/>
                  </a:lnTo>
                  <a:lnTo>
                    <a:pt x="967" y="43"/>
                  </a:lnTo>
                  <a:lnTo>
                    <a:pt x="1002" y="55"/>
                  </a:lnTo>
                  <a:lnTo>
                    <a:pt x="1036" y="69"/>
                  </a:lnTo>
                  <a:lnTo>
                    <a:pt x="1069" y="85"/>
                  </a:lnTo>
                  <a:lnTo>
                    <a:pt x="1100" y="102"/>
                  </a:lnTo>
                  <a:lnTo>
                    <a:pt x="1130" y="121"/>
                  </a:lnTo>
                  <a:lnTo>
                    <a:pt x="1161" y="141"/>
                  </a:lnTo>
                  <a:lnTo>
                    <a:pt x="1190" y="162"/>
                  </a:lnTo>
                  <a:lnTo>
                    <a:pt x="1216" y="185"/>
                  </a:lnTo>
                  <a:lnTo>
                    <a:pt x="1243" y="208"/>
                  </a:lnTo>
                  <a:lnTo>
                    <a:pt x="1268" y="233"/>
                  </a:lnTo>
                  <a:lnTo>
                    <a:pt x="1292" y="259"/>
                  </a:lnTo>
                  <a:lnTo>
                    <a:pt x="1314" y="286"/>
                  </a:lnTo>
                  <a:lnTo>
                    <a:pt x="1336" y="314"/>
                  </a:lnTo>
                  <a:lnTo>
                    <a:pt x="1355" y="343"/>
                  </a:lnTo>
                  <a:lnTo>
                    <a:pt x="1373" y="373"/>
                  </a:lnTo>
                  <a:lnTo>
                    <a:pt x="1390" y="404"/>
                  </a:lnTo>
                  <a:lnTo>
                    <a:pt x="1406" y="435"/>
                  </a:lnTo>
                  <a:lnTo>
                    <a:pt x="1419" y="467"/>
                  </a:lnTo>
                  <a:lnTo>
                    <a:pt x="1431" y="501"/>
                  </a:lnTo>
                  <a:lnTo>
                    <a:pt x="1441" y="534"/>
                  </a:lnTo>
                  <a:lnTo>
                    <a:pt x="1450" y="570"/>
                  </a:lnTo>
                  <a:lnTo>
                    <a:pt x="1457" y="605"/>
                  </a:lnTo>
                  <a:lnTo>
                    <a:pt x="1462" y="640"/>
                  </a:lnTo>
                  <a:lnTo>
                    <a:pt x="1464" y="677"/>
                  </a:lnTo>
                  <a:lnTo>
                    <a:pt x="1465" y="713"/>
                  </a:lnTo>
                </a:path>
              </a:pathLst>
            </a:custGeom>
            <a:noFill/>
            <a:ln w="38100">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50" name="Freeform 1045"/>
            <p:cNvSpPr>
              <a:spLocks/>
            </p:cNvSpPr>
            <p:nvPr/>
          </p:nvSpPr>
          <p:spPr bwMode="auto">
            <a:xfrm>
              <a:off x="2764513" y="5670755"/>
              <a:ext cx="540453" cy="218768"/>
            </a:xfrm>
            <a:custGeom>
              <a:avLst/>
              <a:gdLst>
                <a:gd name="T0" fmla="*/ 1464 w 1464"/>
                <a:gd name="T1" fmla="*/ 260 h 714"/>
                <a:gd name="T2" fmla="*/ 1443 w 1464"/>
                <a:gd name="T3" fmla="*/ 309 h 714"/>
                <a:gd name="T4" fmla="*/ 1416 w 1464"/>
                <a:gd name="T5" fmla="*/ 356 h 714"/>
                <a:gd name="T6" fmla="*/ 1386 w 1464"/>
                <a:gd name="T7" fmla="*/ 400 h 714"/>
                <a:gd name="T8" fmla="*/ 1353 w 1464"/>
                <a:gd name="T9" fmla="*/ 444 h 714"/>
                <a:gd name="T10" fmla="*/ 1317 w 1464"/>
                <a:gd name="T11" fmla="*/ 483 h 714"/>
                <a:gd name="T12" fmla="*/ 1277 w 1464"/>
                <a:gd name="T13" fmla="*/ 521 h 714"/>
                <a:gd name="T14" fmla="*/ 1235 w 1464"/>
                <a:gd name="T15" fmla="*/ 555 h 714"/>
                <a:gd name="T16" fmla="*/ 1190 w 1464"/>
                <a:gd name="T17" fmla="*/ 587 h 714"/>
                <a:gd name="T18" fmla="*/ 1143 w 1464"/>
                <a:gd name="T19" fmla="*/ 615 h 714"/>
                <a:gd name="T20" fmla="*/ 1093 w 1464"/>
                <a:gd name="T21" fmla="*/ 640 h 714"/>
                <a:gd name="T22" fmla="*/ 1042 w 1464"/>
                <a:gd name="T23" fmla="*/ 662 h 714"/>
                <a:gd name="T24" fmla="*/ 988 w 1464"/>
                <a:gd name="T25" fmla="*/ 680 h 714"/>
                <a:gd name="T26" fmla="*/ 933 w 1464"/>
                <a:gd name="T27" fmla="*/ 695 h 714"/>
                <a:gd name="T28" fmla="*/ 876 w 1464"/>
                <a:gd name="T29" fmla="*/ 705 h 714"/>
                <a:gd name="T30" fmla="*/ 818 w 1464"/>
                <a:gd name="T31" fmla="*/ 712 h 714"/>
                <a:gd name="T32" fmla="*/ 757 w 1464"/>
                <a:gd name="T33" fmla="*/ 714 h 714"/>
                <a:gd name="T34" fmla="*/ 719 w 1464"/>
                <a:gd name="T35" fmla="*/ 713 h 714"/>
                <a:gd name="T36" fmla="*/ 642 w 1464"/>
                <a:gd name="T37" fmla="*/ 706 h 714"/>
                <a:gd name="T38" fmla="*/ 569 w 1464"/>
                <a:gd name="T39" fmla="*/ 692 h 714"/>
                <a:gd name="T40" fmla="*/ 497 w 1464"/>
                <a:gd name="T41" fmla="*/ 671 h 714"/>
                <a:gd name="T42" fmla="*/ 429 w 1464"/>
                <a:gd name="T43" fmla="*/ 644 h 714"/>
                <a:gd name="T44" fmla="*/ 365 w 1464"/>
                <a:gd name="T45" fmla="*/ 611 h 714"/>
                <a:gd name="T46" fmla="*/ 304 w 1464"/>
                <a:gd name="T47" fmla="*/ 572 h 714"/>
                <a:gd name="T48" fmla="*/ 247 w 1464"/>
                <a:gd name="T49" fmla="*/ 529 h 714"/>
                <a:gd name="T50" fmla="*/ 197 w 1464"/>
                <a:gd name="T51" fmla="*/ 480 h 714"/>
                <a:gd name="T52" fmla="*/ 149 w 1464"/>
                <a:gd name="T53" fmla="*/ 428 h 714"/>
                <a:gd name="T54" fmla="*/ 110 w 1464"/>
                <a:gd name="T55" fmla="*/ 371 h 714"/>
                <a:gd name="T56" fmla="*/ 74 w 1464"/>
                <a:gd name="T57" fmla="*/ 309 h 714"/>
                <a:gd name="T58" fmla="*/ 45 w 1464"/>
                <a:gd name="T59" fmla="*/ 246 h 714"/>
                <a:gd name="T60" fmla="*/ 22 w 1464"/>
                <a:gd name="T61" fmla="*/ 179 h 714"/>
                <a:gd name="T62" fmla="*/ 8 w 1464"/>
                <a:gd name="T63" fmla="*/ 109 h 714"/>
                <a:gd name="T64" fmla="*/ 1 w 1464"/>
                <a:gd name="T65" fmla="*/ 38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4" h="714">
                  <a:moveTo>
                    <a:pt x="1464" y="260"/>
                  </a:moveTo>
                  <a:lnTo>
                    <a:pt x="1464" y="260"/>
                  </a:lnTo>
                  <a:lnTo>
                    <a:pt x="1453" y="284"/>
                  </a:lnTo>
                  <a:lnTo>
                    <a:pt x="1443" y="309"/>
                  </a:lnTo>
                  <a:lnTo>
                    <a:pt x="1429" y="333"/>
                  </a:lnTo>
                  <a:lnTo>
                    <a:pt x="1416" y="356"/>
                  </a:lnTo>
                  <a:lnTo>
                    <a:pt x="1401" y="379"/>
                  </a:lnTo>
                  <a:lnTo>
                    <a:pt x="1386" y="400"/>
                  </a:lnTo>
                  <a:lnTo>
                    <a:pt x="1370" y="422"/>
                  </a:lnTo>
                  <a:lnTo>
                    <a:pt x="1353" y="444"/>
                  </a:lnTo>
                  <a:lnTo>
                    <a:pt x="1335" y="464"/>
                  </a:lnTo>
                  <a:lnTo>
                    <a:pt x="1317" y="483"/>
                  </a:lnTo>
                  <a:lnTo>
                    <a:pt x="1297" y="503"/>
                  </a:lnTo>
                  <a:lnTo>
                    <a:pt x="1277" y="521"/>
                  </a:lnTo>
                  <a:lnTo>
                    <a:pt x="1256" y="538"/>
                  </a:lnTo>
                  <a:lnTo>
                    <a:pt x="1235" y="555"/>
                  </a:lnTo>
                  <a:lnTo>
                    <a:pt x="1213" y="571"/>
                  </a:lnTo>
                  <a:lnTo>
                    <a:pt x="1190" y="587"/>
                  </a:lnTo>
                  <a:lnTo>
                    <a:pt x="1167" y="602"/>
                  </a:lnTo>
                  <a:lnTo>
                    <a:pt x="1143" y="615"/>
                  </a:lnTo>
                  <a:lnTo>
                    <a:pt x="1119" y="629"/>
                  </a:lnTo>
                  <a:lnTo>
                    <a:pt x="1093" y="640"/>
                  </a:lnTo>
                  <a:lnTo>
                    <a:pt x="1068" y="652"/>
                  </a:lnTo>
                  <a:lnTo>
                    <a:pt x="1042" y="662"/>
                  </a:lnTo>
                  <a:lnTo>
                    <a:pt x="1016" y="672"/>
                  </a:lnTo>
                  <a:lnTo>
                    <a:pt x="988" y="680"/>
                  </a:lnTo>
                  <a:lnTo>
                    <a:pt x="960" y="688"/>
                  </a:lnTo>
                  <a:lnTo>
                    <a:pt x="933" y="695"/>
                  </a:lnTo>
                  <a:lnTo>
                    <a:pt x="905" y="701"/>
                  </a:lnTo>
                  <a:lnTo>
                    <a:pt x="876" y="705"/>
                  </a:lnTo>
                  <a:lnTo>
                    <a:pt x="847" y="710"/>
                  </a:lnTo>
                  <a:lnTo>
                    <a:pt x="818" y="712"/>
                  </a:lnTo>
                  <a:lnTo>
                    <a:pt x="787" y="713"/>
                  </a:lnTo>
                  <a:lnTo>
                    <a:pt x="757" y="714"/>
                  </a:lnTo>
                  <a:lnTo>
                    <a:pt x="757" y="714"/>
                  </a:lnTo>
                  <a:lnTo>
                    <a:pt x="719" y="713"/>
                  </a:lnTo>
                  <a:lnTo>
                    <a:pt x="680" y="711"/>
                  </a:lnTo>
                  <a:lnTo>
                    <a:pt x="642" y="706"/>
                  </a:lnTo>
                  <a:lnTo>
                    <a:pt x="605" y="700"/>
                  </a:lnTo>
                  <a:lnTo>
                    <a:pt x="569" y="692"/>
                  </a:lnTo>
                  <a:lnTo>
                    <a:pt x="532" y="683"/>
                  </a:lnTo>
                  <a:lnTo>
                    <a:pt x="497" y="671"/>
                  </a:lnTo>
                  <a:lnTo>
                    <a:pt x="462" y="659"/>
                  </a:lnTo>
                  <a:lnTo>
                    <a:pt x="429" y="644"/>
                  </a:lnTo>
                  <a:lnTo>
                    <a:pt x="396" y="628"/>
                  </a:lnTo>
                  <a:lnTo>
                    <a:pt x="365" y="611"/>
                  </a:lnTo>
                  <a:lnTo>
                    <a:pt x="333" y="593"/>
                  </a:lnTo>
                  <a:lnTo>
                    <a:pt x="304" y="572"/>
                  </a:lnTo>
                  <a:lnTo>
                    <a:pt x="275" y="552"/>
                  </a:lnTo>
                  <a:lnTo>
                    <a:pt x="247" y="529"/>
                  </a:lnTo>
                  <a:lnTo>
                    <a:pt x="222" y="505"/>
                  </a:lnTo>
                  <a:lnTo>
                    <a:pt x="197" y="480"/>
                  </a:lnTo>
                  <a:lnTo>
                    <a:pt x="172" y="455"/>
                  </a:lnTo>
                  <a:lnTo>
                    <a:pt x="149" y="428"/>
                  </a:lnTo>
                  <a:lnTo>
                    <a:pt x="129" y="399"/>
                  </a:lnTo>
                  <a:lnTo>
                    <a:pt x="110" y="371"/>
                  </a:lnTo>
                  <a:lnTo>
                    <a:pt x="90" y="340"/>
                  </a:lnTo>
                  <a:lnTo>
                    <a:pt x="74" y="309"/>
                  </a:lnTo>
                  <a:lnTo>
                    <a:pt x="59" y="279"/>
                  </a:lnTo>
                  <a:lnTo>
                    <a:pt x="45" y="246"/>
                  </a:lnTo>
                  <a:lnTo>
                    <a:pt x="33" y="213"/>
                  </a:lnTo>
                  <a:lnTo>
                    <a:pt x="22" y="179"/>
                  </a:lnTo>
                  <a:lnTo>
                    <a:pt x="14" y="144"/>
                  </a:lnTo>
                  <a:lnTo>
                    <a:pt x="8" y="109"/>
                  </a:lnTo>
                  <a:lnTo>
                    <a:pt x="3" y="73"/>
                  </a:lnTo>
                  <a:lnTo>
                    <a:pt x="1" y="38"/>
                  </a:lnTo>
                  <a:lnTo>
                    <a:pt x="0" y="0"/>
                  </a:lnTo>
                </a:path>
              </a:pathLst>
            </a:custGeom>
            <a:noFill/>
            <a:ln w="38100">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grpSp>
      <p:pic>
        <p:nvPicPr>
          <p:cNvPr id="151" name="Picture 150"/>
          <p:cNvPicPr>
            <a:picLocks noChangeAspect="1"/>
          </p:cNvPicPr>
          <p:nvPr/>
        </p:nvPicPr>
        <p:blipFill>
          <a:blip r:embed="rId50">
            <a:lum bright="70000" contrast="-70000"/>
          </a:blip>
          <a:stretch>
            <a:fillRect/>
          </a:stretch>
        </p:blipFill>
        <p:spPr>
          <a:xfrm>
            <a:off x="7690469" y="1078760"/>
            <a:ext cx="702361" cy="702361"/>
          </a:xfrm>
          <a:prstGeom prst="rect">
            <a:avLst/>
          </a:prstGeom>
        </p:spPr>
      </p:pic>
      <p:grpSp>
        <p:nvGrpSpPr>
          <p:cNvPr id="152" name="Group 151"/>
          <p:cNvGrpSpPr/>
          <p:nvPr/>
        </p:nvGrpSpPr>
        <p:grpSpPr>
          <a:xfrm>
            <a:off x="9184940" y="1289980"/>
            <a:ext cx="298818" cy="279921"/>
            <a:chOff x="304800" y="2861855"/>
            <a:chExt cx="531570" cy="354372"/>
          </a:xfrm>
        </p:grpSpPr>
        <p:sp>
          <p:nvSpPr>
            <p:cNvPr id="153" name="Freeform 165"/>
            <p:cNvSpPr>
              <a:spLocks/>
            </p:cNvSpPr>
            <p:nvPr/>
          </p:nvSpPr>
          <p:spPr bwMode="auto">
            <a:xfrm flipH="1">
              <a:off x="375300" y="2861855"/>
              <a:ext cx="232650" cy="161259"/>
            </a:xfrm>
            <a:custGeom>
              <a:avLst/>
              <a:gdLst>
                <a:gd name="T0" fmla="*/ 2 w 660"/>
                <a:gd name="T1" fmla="*/ 297 h 567"/>
                <a:gd name="T2" fmla="*/ 7 w 660"/>
                <a:gd name="T3" fmla="*/ 340 h 567"/>
                <a:gd name="T4" fmla="*/ 21 w 660"/>
                <a:gd name="T5" fmla="*/ 380 h 567"/>
                <a:gd name="T6" fmla="*/ 40 w 660"/>
                <a:gd name="T7" fmla="*/ 419 h 567"/>
                <a:gd name="T8" fmla="*/ 66 w 660"/>
                <a:gd name="T9" fmla="*/ 453 h 567"/>
                <a:gd name="T10" fmla="*/ 98 w 660"/>
                <a:gd name="T11" fmla="*/ 483 h 567"/>
                <a:gd name="T12" fmla="*/ 133 w 660"/>
                <a:gd name="T13" fmla="*/ 510 h 567"/>
                <a:gd name="T14" fmla="*/ 173 w 660"/>
                <a:gd name="T15" fmla="*/ 533 h 567"/>
                <a:gd name="T16" fmla="*/ 217 w 660"/>
                <a:gd name="T17" fmla="*/ 550 h 567"/>
                <a:gd name="T18" fmla="*/ 264 w 660"/>
                <a:gd name="T19" fmla="*/ 561 h 567"/>
                <a:gd name="T20" fmla="*/ 314 w 660"/>
                <a:gd name="T21" fmla="*/ 566 h 567"/>
                <a:gd name="T22" fmla="*/ 348 w 660"/>
                <a:gd name="T23" fmla="*/ 566 h 567"/>
                <a:gd name="T24" fmla="*/ 397 w 660"/>
                <a:gd name="T25" fmla="*/ 561 h 567"/>
                <a:gd name="T26" fmla="*/ 444 w 660"/>
                <a:gd name="T27" fmla="*/ 550 h 567"/>
                <a:gd name="T28" fmla="*/ 487 w 660"/>
                <a:gd name="T29" fmla="*/ 533 h 567"/>
                <a:gd name="T30" fmla="*/ 528 w 660"/>
                <a:gd name="T31" fmla="*/ 510 h 567"/>
                <a:gd name="T32" fmla="*/ 564 w 660"/>
                <a:gd name="T33" fmla="*/ 483 h 567"/>
                <a:gd name="T34" fmla="*/ 595 w 660"/>
                <a:gd name="T35" fmla="*/ 453 h 567"/>
                <a:gd name="T36" fmla="*/ 620 w 660"/>
                <a:gd name="T37" fmla="*/ 419 h 567"/>
                <a:gd name="T38" fmla="*/ 640 w 660"/>
                <a:gd name="T39" fmla="*/ 380 h 567"/>
                <a:gd name="T40" fmla="*/ 654 w 660"/>
                <a:gd name="T41" fmla="*/ 340 h 567"/>
                <a:gd name="T42" fmla="*/ 660 w 660"/>
                <a:gd name="T43" fmla="*/ 297 h 567"/>
                <a:gd name="T44" fmla="*/ 660 w 660"/>
                <a:gd name="T45" fmla="*/ 268 h 567"/>
                <a:gd name="T46" fmla="*/ 654 w 660"/>
                <a:gd name="T47" fmla="*/ 226 h 567"/>
                <a:gd name="T48" fmla="*/ 640 w 660"/>
                <a:gd name="T49" fmla="*/ 185 h 567"/>
                <a:gd name="T50" fmla="*/ 620 w 660"/>
                <a:gd name="T51" fmla="*/ 148 h 567"/>
                <a:gd name="T52" fmla="*/ 595 w 660"/>
                <a:gd name="T53" fmla="*/ 114 h 567"/>
                <a:gd name="T54" fmla="*/ 564 w 660"/>
                <a:gd name="T55" fmla="*/ 82 h 567"/>
                <a:gd name="T56" fmla="*/ 528 w 660"/>
                <a:gd name="T57" fmla="*/ 56 h 567"/>
                <a:gd name="T58" fmla="*/ 487 w 660"/>
                <a:gd name="T59" fmla="*/ 34 h 567"/>
                <a:gd name="T60" fmla="*/ 444 w 660"/>
                <a:gd name="T61" fmla="*/ 17 h 567"/>
                <a:gd name="T62" fmla="*/ 397 w 660"/>
                <a:gd name="T63" fmla="*/ 6 h 567"/>
                <a:gd name="T64" fmla="*/ 348 w 660"/>
                <a:gd name="T65" fmla="*/ 0 h 567"/>
                <a:gd name="T66" fmla="*/ 314 w 660"/>
                <a:gd name="T67" fmla="*/ 0 h 567"/>
                <a:gd name="T68" fmla="*/ 264 w 660"/>
                <a:gd name="T69" fmla="*/ 6 h 567"/>
                <a:gd name="T70" fmla="*/ 217 w 660"/>
                <a:gd name="T71" fmla="*/ 17 h 567"/>
                <a:gd name="T72" fmla="*/ 173 w 660"/>
                <a:gd name="T73" fmla="*/ 34 h 567"/>
                <a:gd name="T74" fmla="*/ 133 w 660"/>
                <a:gd name="T75" fmla="*/ 56 h 567"/>
                <a:gd name="T76" fmla="*/ 98 w 660"/>
                <a:gd name="T77" fmla="*/ 82 h 567"/>
                <a:gd name="T78" fmla="*/ 66 w 660"/>
                <a:gd name="T79" fmla="*/ 114 h 567"/>
                <a:gd name="T80" fmla="*/ 40 w 660"/>
                <a:gd name="T81" fmla="*/ 148 h 567"/>
                <a:gd name="T82" fmla="*/ 21 w 660"/>
                <a:gd name="T83" fmla="*/ 185 h 567"/>
                <a:gd name="T84" fmla="*/ 7 w 660"/>
                <a:gd name="T85" fmla="*/ 226 h 567"/>
                <a:gd name="T86" fmla="*/ 2 w 660"/>
                <a:gd name="T87" fmla="*/ 26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0" h="567">
                  <a:moveTo>
                    <a:pt x="0" y="283"/>
                  </a:moveTo>
                  <a:lnTo>
                    <a:pt x="0" y="283"/>
                  </a:lnTo>
                  <a:lnTo>
                    <a:pt x="2" y="297"/>
                  </a:lnTo>
                  <a:lnTo>
                    <a:pt x="3" y="313"/>
                  </a:lnTo>
                  <a:lnTo>
                    <a:pt x="5" y="327"/>
                  </a:lnTo>
                  <a:lnTo>
                    <a:pt x="7" y="340"/>
                  </a:lnTo>
                  <a:lnTo>
                    <a:pt x="11" y="354"/>
                  </a:lnTo>
                  <a:lnTo>
                    <a:pt x="16" y="367"/>
                  </a:lnTo>
                  <a:lnTo>
                    <a:pt x="21" y="380"/>
                  </a:lnTo>
                  <a:lnTo>
                    <a:pt x="27" y="393"/>
                  </a:lnTo>
                  <a:lnTo>
                    <a:pt x="33" y="406"/>
                  </a:lnTo>
                  <a:lnTo>
                    <a:pt x="40" y="419"/>
                  </a:lnTo>
                  <a:lnTo>
                    <a:pt x="48" y="430"/>
                  </a:lnTo>
                  <a:lnTo>
                    <a:pt x="57" y="442"/>
                  </a:lnTo>
                  <a:lnTo>
                    <a:pt x="66" y="453"/>
                  </a:lnTo>
                  <a:lnTo>
                    <a:pt x="77" y="464"/>
                  </a:lnTo>
                  <a:lnTo>
                    <a:pt x="86" y="474"/>
                  </a:lnTo>
                  <a:lnTo>
                    <a:pt x="98" y="483"/>
                  </a:lnTo>
                  <a:lnTo>
                    <a:pt x="109" y="493"/>
                  </a:lnTo>
                  <a:lnTo>
                    <a:pt x="121" y="502"/>
                  </a:lnTo>
                  <a:lnTo>
                    <a:pt x="133" y="510"/>
                  </a:lnTo>
                  <a:lnTo>
                    <a:pt x="146" y="518"/>
                  </a:lnTo>
                  <a:lnTo>
                    <a:pt x="160" y="526"/>
                  </a:lnTo>
                  <a:lnTo>
                    <a:pt x="173" y="533"/>
                  </a:lnTo>
                  <a:lnTo>
                    <a:pt x="188" y="539"/>
                  </a:lnTo>
                  <a:lnTo>
                    <a:pt x="202" y="545"/>
                  </a:lnTo>
                  <a:lnTo>
                    <a:pt x="217" y="550"/>
                  </a:lnTo>
                  <a:lnTo>
                    <a:pt x="233" y="554"/>
                  </a:lnTo>
                  <a:lnTo>
                    <a:pt x="248" y="558"/>
                  </a:lnTo>
                  <a:lnTo>
                    <a:pt x="264" y="561"/>
                  </a:lnTo>
                  <a:lnTo>
                    <a:pt x="281" y="564"/>
                  </a:lnTo>
                  <a:lnTo>
                    <a:pt x="297" y="565"/>
                  </a:lnTo>
                  <a:lnTo>
                    <a:pt x="314" y="566"/>
                  </a:lnTo>
                  <a:lnTo>
                    <a:pt x="330" y="567"/>
                  </a:lnTo>
                  <a:lnTo>
                    <a:pt x="330" y="567"/>
                  </a:lnTo>
                  <a:lnTo>
                    <a:pt x="348" y="566"/>
                  </a:lnTo>
                  <a:lnTo>
                    <a:pt x="364" y="565"/>
                  </a:lnTo>
                  <a:lnTo>
                    <a:pt x="381" y="564"/>
                  </a:lnTo>
                  <a:lnTo>
                    <a:pt x="397" y="561"/>
                  </a:lnTo>
                  <a:lnTo>
                    <a:pt x="413" y="558"/>
                  </a:lnTo>
                  <a:lnTo>
                    <a:pt x="429" y="554"/>
                  </a:lnTo>
                  <a:lnTo>
                    <a:pt x="444" y="550"/>
                  </a:lnTo>
                  <a:lnTo>
                    <a:pt x="459" y="545"/>
                  </a:lnTo>
                  <a:lnTo>
                    <a:pt x="473" y="539"/>
                  </a:lnTo>
                  <a:lnTo>
                    <a:pt x="487" y="533"/>
                  </a:lnTo>
                  <a:lnTo>
                    <a:pt x="501" y="526"/>
                  </a:lnTo>
                  <a:lnTo>
                    <a:pt x="514" y="518"/>
                  </a:lnTo>
                  <a:lnTo>
                    <a:pt x="528" y="510"/>
                  </a:lnTo>
                  <a:lnTo>
                    <a:pt x="540" y="502"/>
                  </a:lnTo>
                  <a:lnTo>
                    <a:pt x="552" y="493"/>
                  </a:lnTo>
                  <a:lnTo>
                    <a:pt x="564" y="483"/>
                  </a:lnTo>
                  <a:lnTo>
                    <a:pt x="574" y="474"/>
                  </a:lnTo>
                  <a:lnTo>
                    <a:pt x="585" y="464"/>
                  </a:lnTo>
                  <a:lnTo>
                    <a:pt x="595" y="453"/>
                  </a:lnTo>
                  <a:lnTo>
                    <a:pt x="604" y="442"/>
                  </a:lnTo>
                  <a:lnTo>
                    <a:pt x="613" y="430"/>
                  </a:lnTo>
                  <a:lnTo>
                    <a:pt x="620" y="419"/>
                  </a:lnTo>
                  <a:lnTo>
                    <a:pt x="628" y="406"/>
                  </a:lnTo>
                  <a:lnTo>
                    <a:pt x="634" y="393"/>
                  </a:lnTo>
                  <a:lnTo>
                    <a:pt x="640" y="380"/>
                  </a:lnTo>
                  <a:lnTo>
                    <a:pt x="646" y="367"/>
                  </a:lnTo>
                  <a:lnTo>
                    <a:pt x="651" y="354"/>
                  </a:lnTo>
                  <a:lnTo>
                    <a:pt x="654" y="340"/>
                  </a:lnTo>
                  <a:lnTo>
                    <a:pt x="656" y="327"/>
                  </a:lnTo>
                  <a:lnTo>
                    <a:pt x="659" y="313"/>
                  </a:lnTo>
                  <a:lnTo>
                    <a:pt x="660" y="297"/>
                  </a:lnTo>
                  <a:lnTo>
                    <a:pt x="660" y="283"/>
                  </a:lnTo>
                  <a:lnTo>
                    <a:pt x="660" y="283"/>
                  </a:lnTo>
                  <a:lnTo>
                    <a:pt x="660" y="268"/>
                  </a:lnTo>
                  <a:lnTo>
                    <a:pt x="659" y="254"/>
                  </a:lnTo>
                  <a:lnTo>
                    <a:pt x="656" y="240"/>
                  </a:lnTo>
                  <a:lnTo>
                    <a:pt x="654" y="226"/>
                  </a:lnTo>
                  <a:lnTo>
                    <a:pt x="651" y="213"/>
                  </a:lnTo>
                  <a:lnTo>
                    <a:pt x="646" y="198"/>
                  </a:lnTo>
                  <a:lnTo>
                    <a:pt x="640" y="185"/>
                  </a:lnTo>
                  <a:lnTo>
                    <a:pt x="634" y="172"/>
                  </a:lnTo>
                  <a:lnTo>
                    <a:pt x="628" y="160"/>
                  </a:lnTo>
                  <a:lnTo>
                    <a:pt x="620" y="148"/>
                  </a:lnTo>
                  <a:lnTo>
                    <a:pt x="613" y="136"/>
                  </a:lnTo>
                  <a:lnTo>
                    <a:pt x="604" y="125"/>
                  </a:lnTo>
                  <a:lnTo>
                    <a:pt x="595" y="114"/>
                  </a:lnTo>
                  <a:lnTo>
                    <a:pt x="585" y="103"/>
                  </a:lnTo>
                  <a:lnTo>
                    <a:pt x="574" y="92"/>
                  </a:lnTo>
                  <a:lnTo>
                    <a:pt x="564" y="82"/>
                  </a:lnTo>
                  <a:lnTo>
                    <a:pt x="552" y="73"/>
                  </a:lnTo>
                  <a:lnTo>
                    <a:pt x="540" y="64"/>
                  </a:lnTo>
                  <a:lnTo>
                    <a:pt x="528" y="56"/>
                  </a:lnTo>
                  <a:lnTo>
                    <a:pt x="514" y="48"/>
                  </a:lnTo>
                  <a:lnTo>
                    <a:pt x="501" y="41"/>
                  </a:lnTo>
                  <a:lnTo>
                    <a:pt x="487" y="34"/>
                  </a:lnTo>
                  <a:lnTo>
                    <a:pt x="473" y="28"/>
                  </a:lnTo>
                  <a:lnTo>
                    <a:pt x="459" y="22"/>
                  </a:lnTo>
                  <a:lnTo>
                    <a:pt x="444" y="17"/>
                  </a:lnTo>
                  <a:lnTo>
                    <a:pt x="429" y="12"/>
                  </a:lnTo>
                  <a:lnTo>
                    <a:pt x="413" y="9"/>
                  </a:lnTo>
                  <a:lnTo>
                    <a:pt x="397" y="6"/>
                  </a:lnTo>
                  <a:lnTo>
                    <a:pt x="381" y="3"/>
                  </a:lnTo>
                  <a:lnTo>
                    <a:pt x="364" y="1"/>
                  </a:lnTo>
                  <a:lnTo>
                    <a:pt x="348" y="0"/>
                  </a:lnTo>
                  <a:lnTo>
                    <a:pt x="330" y="0"/>
                  </a:lnTo>
                  <a:lnTo>
                    <a:pt x="330" y="0"/>
                  </a:lnTo>
                  <a:lnTo>
                    <a:pt x="314" y="0"/>
                  </a:lnTo>
                  <a:lnTo>
                    <a:pt x="297" y="1"/>
                  </a:lnTo>
                  <a:lnTo>
                    <a:pt x="281" y="3"/>
                  </a:lnTo>
                  <a:lnTo>
                    <a:pt x="264" y="6"/>
                  </a:lnTo>
                  <a:lnTo>
                    <a:pt x="248" y="9"/>
                  </a:lnTo>
                  <a:lnTo>
                    <a:pt x="233" y="12"/>
                  </a:lnTo>
                  <a:lnTo>
                    <a:pt x="217" y="17"/>
                  </a:lnTo>
                  <a:lnTo>
                    <a:pt x="202" y="22"/>
                  </a:lnTo>
                  <a:lnTo>
                    <a:pt x="188" y="28"/>
                  </a:lnTo>
                  <a:lnTo>
                    <a:pt x="173" y="34"/>
                  </a:lnTo>
                  <a:lnTo>
                    <a:pt x="160" y="41"/>
                  </a:lnTo>
                  <a:lnTo>
                    <a:pt x="146" y="48"/>
                  </a:lnTo>
                  <a:lnTo>
                    <a:pt x="133" y="56"/>
                  </a:lnTo>
                  <a:lnTo>
                    <a:pt x="121" y="64"/>
                  </a:lnTo>
                  <a:lnTo>
                    <a:pt x="109" y="73"/>
                  </a:lnTo>
                  <a:lnTo>
                    <a:pt x="98" y="82"/>
                  </a:lnTo>
                  <a:lnTo>
                    <a:pt x="86" y="92"/>
                  </a:lnTo>
                  <a:lnTo>
                    <a:pt x="77" y="103"/>
                  </a:lnTo>
                  <a:lnTo>
                    <a:pt x="66" y="114"/>
                  </a:lnTo>
                  <a:lnTo>
                    <a:pt x="57" y="125"/>
                  </a:lnTo>
                  <a:lnTo>
                    <a:pt x="48" y="136"/>
                  </a:lnTo>
                  <a:lnTo>
                    <a:pt x="40" y="148"/>
                  </a:lnTo>
                  <a:lnTo>
                    <a:pt x="33" y="160"/>
                  </a:lnTo>
                  <a:lnTo>
                    <a:pt x="27" y="172"/>
                  </a:lnTo>
                  <a:lnTo>
                    <a:pt x="21" y="185"/>
                  </a:lnTo>
                  <a:lnTo>
                    <a:pt x="16" y="198"/>
                  </a:lnTo>
                  <a:lnTo>
                    <a:pt x="11" y="213"/>
                  </a:lnTo>
                  <a:lnTo>
                    <a:pt x="7" y="226"/>
                  </a:lnTo>
                  <a:lnTo>
                    <a:pt x="5" y="240"/>
                  </a:lnTo>
                  <a:lnTo>
                    <a:pt x="3" y="254"/>
                  </a:lnTo>
                  <a:lnTo>
                    <a:pt x="2" y="268"/>
                  </a:lnTo>
                  <a:lnTo>
                    <a:pt x="0" y="283"/>
                  </a:lnTo>
                  <a:lnTo>
                    <a:pt x="0" y="283"/>
                  </a:lnTo>
                </a:path>
              </a:pathLst>
            </a:custGeom>
            <a:noFill/>
            <a:ln w="28575">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54" name="Freeform 166"/>
            <p:cNvSpPr>
              <a:spLocks/>
            </p:cNvSpPr>
            <p:nvPr/>
          </p:nvSpPr>
          <p:spPr bwMode="auto">
            <a:xfrm flipH="1">
              <a:off x="304800" y="3023114"/>
              <a:ext cx="279180" cy="193113"/>
            </a:xfrm>
            <a:custGeom>
              <a:avLst/>
              <a:gdLst>
                <a:gd name="T0" fmla="*/ 263 w 791"/>
                <a:gd name="T1" fmla="*/ 0 h 680"/>
                <a:gd name="T2" fmla="*/ 263 w 791"/>
                <a:gd name="T3" fmla="*/ 0 h 680"/>
                <a:gd name="T4" fmla="*/ 263 w 791"/>
                <a:gd name="T5" fmla="*/ 0 h 680"/>
                <a:gd name="T6" fmla="*/ 291 w 791"/>
                <a:gd name="T7" fmla="*/ 0 h 680"/>
                <a:gd name="T8" fmla="*/ 317 w 791"/>
                <a:gd name="T9" fmla="*/ 2 h 680"/>
                <a:gd name="T10" fmla="*/ 344 w 791"/>
                <a:gd name="T11" fmla="*/ 5 h 680"/>
                <a:gd name="T12" fmla="*/ 370 w 791"/>
                <a:gd name="T13" fmla="*/ 9 h 680"/>
                <a:gd name="T14" fmla="*/ 396 w 791"/>
                <a:gd name="T15" fmla="*/ 14 h 680"/>
                <a:gd name="T16" fmla="*/ 420 w 791"/>
                <a:gd name="T17" fmla="*/ 20 h 680"/>
                <a:gd name="T18" fmla="*/ 445 w 791"/>
                <a:gd name="T19" fmla="*/ 27 h 680"/>
                <a:gd name="T20" fmla="*/ 469 w 791"/>
                <a:gd name="T21" fmla="*/ 35 h 680"/>
                <a:gd name="T22" fmla="*/ 492 w 791"/>
                <a:gd name="T23" fmla="*/ 44 h 680"/>
                <a:gd name="T24" fmla="*/ 515 w 791"/>
                <a:gd name="T25" fmla="*/ 54 h 680"/>
                <a:gd name="T26" fmla="*/ 538 w 791"/>
                <a:gd name="T27" fmla="*/ 66 h 680"/>
                <a:gd name="T28" fmla="*/ 559 w 791"/>
                <a:gd name="T29" fmla="*/ 78 h 680"/>
                <a:gd name="T30" fmla="*/ 579 w 791"/>
                <a:gd name="T31" fmla="*/ 90 h 680"/>
                <a:gd name="T32" fmla="*/ 599 w 791"/>
                <a:gd name="T33" fmla="*/ 103 h 680"/>
                <a:gd name="T34" fmla="*/ 619 w 791"/>
                <a:gd name="T35" fmla="*/ 118 h 680"/>
                <a:gd name="T36" fmla="*/ 636 w 791"/>
                <a:gd name="T37" fmla="*/ 132 h 680"/>
                <a:gd name="T38" fmla="*/ 654 w 791"/>
                <a:gd name="T39" fmla="*/ 148 h 680"/>
                <a:gd name="T40" fmla="*/ 670 w 791"/>
                <a:gd name="T41" fmla="*/ 164 h 680"/>
                <a:gd name="T42" fmla="*/ 687 w 791"/>
                <a:gd name="T43" fmla="*/ 182 h 680"/>
                <a:gd name="T44" fmla="*/ 701 w 791"/>
                <a:gd name="T45" fmla="*/ 200 h 680"/>
                <a:gd name="T46" fmla="*/ 715 w 791"/>
                <a:gd name="T47" fmla="*/ 218 h 680"/>
                <a:gd name="T48" fmla="*/ 728 w 791"/>
                <a:gd name="T49" fmla="*/ 237 h 680"/>
                <a:gd name="T50" fmla="*/ 740 w 791"/>
                <a:gd name="T51" fmla="*/ 256 h 680"/>
                <a:gd name="T52" fmla="*/ 750 w 791"/>
                <a:gd name="T53" fmla="*/ 276 h 680"/>
                <a:gd name="T54" fmla="*/ 760 w 791"/>
                <a:gd name="T55" fmla="*/ 298 h 680"/>
                <a:gd name="T56" fmla="*/ 768 w 791"/>
                <a:gd name="T57" fmla="*/ 319 h 680"/>
                <a:gd name="T58" fmla="*/ 775 w 791"/>
                <a:gd name="T59" fmla="*/ 340 h 680"/>
                <a:gd name="T60" fmla="*/ 781 w 791"/>
                <a:gd name="T61" fmla="*/ 362 h 680"/>
                <a:gd name="T62" fmla="*/ 785 w 791"/>
                <a:gd name="T63" fmla="*/ 385 h 680"/>
                <a:gd name="T64" fmla="*/ 789 w 791"/>
                <a:gd name="T65" fmla="*/ 407 h 680"/>
                <a:gd name="T66" fmla="*/ 790 w 791"/>
                <a:gd name="T67" fmla="*/ 430 h 680"/>
                <a:gd name="T68" fmla="*/ 791 w 791"/>
                <a:gd name="T69" fmla="*/ 453 h 680"/>
                <a:gd name="T70" fmla="*/ 791 w 791"/>
                <a:gd name="T71" fmla="*/ 680 h 680"/>
                <a:gd name="T72" fmla="*/ 0 w 791"/>
                <a:gd name="T73" fmla="*/ 68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1" h="680">
                  <a:moveTo>
                    <a:pt x="263" y="0"/>
                  </a:moveTo>
                  <a:lnTo>
                    <a:pt x="263" y="0"/>
                  </a:lnTo>
                  <a:lnTo>
                    <a:pt x="263" y="0"/>
                  </a:lnTo>
                  <a:lnTo>
                    <a:pt x="291" y="0"/>
                  </a:lnTo>
                  <a:lnTo>
                    <a:pt x="317" y="2"/>
                  </a:lnTo>
                  <a:lnTo>
                    <a:pt x="344" y="5"/>
                  </a:lnTo>
                  <a:lnTo>
                    <a:pt x="370" y="9"/>
                  </a:lnTo>
                  <a:lnTo>
                    <a:pt x="396" y="14"/>
                  </a:lnTo>
                  <a:lnTo>
                    <a:pt x="420" y="20"/>
                  </a:lnTo>
                  <a:lnTo>
                    <a:pt x="445" y="27"/>
                  </a:lnTo>
                  <a:lnTo>
                    <a:pt x="469" y="35"/>
                  </a:lnTo>
                  <a:lnTo>
                    <a:pt x="492" y="44"/>
                  </a:lnTo>
                  <a:lnTo>
                    <a:pt x="515" y="54"/>
                  </a:lnTo>
                  <a:lnTo>
                    <a:pt x="538" y="66"/>
                  </a:lnTo>
                  <a:lnTo>
                    <a:pt x="559" y="78"/>
                  </a:lnTo>
                  <a:lnTo>
                    <a:pt x="579" y="90"/>
                  </a:lnTo>
                  <a:lnTo>
                    <a:pt x="599" y="103"/>
                  </a:lnTo>
                  <a:lnTo>
                    <a:pt x="619" y="118"/>
                  </a:lnTo>
                  <a:lnTo>
                    <a:pt x="636" y="132"/>
                  </a:lnTo>
                  <a:lnTo>
                    <a:pt x="654" y="148"/>
                  </a:lnTo>
                  <a:lnTo>
                    <a:pt x="670" y="164"/>
                  </a:lnTo>
                  <a:lnTo>
                    <a:pt x="687" y="182"/>
                  </a:lnTo>
                  <a:lnTo>
                    <a:pt x="701" y="200"/>
                  </a:lnTo>
                  <a:lnTo>
                    <a:pt x="715" y="218"/>
                  </a:lnTo>
                  <a:lnTo>
                    <a:pt x="728" y="237"/>
                  </a:lnTo>
                  <a:lnTo>
                    <a:pt x="740" y="256"/>
                  </a:lnTo>
                  <a:lnTo>
                    <a:pt x="750" y="276"/>
                  </a:lnTo>
                  <a:lnTo>
                    <a:pt x="760" y="298"/>
                  </a:lnTo>
                  <a:lnTo>
                    <a:pt x="768" y="319"/>
                  </a:lnTo>
                  <a:lnTo>
                    <a:pt x="775" y="340"/>
                  </a:lnTo>
                  <a:lnTo>
                    <a:pt x="781" y="362"/>
                  </a:lnTo>
                  <a:lnTo>
                    <a:pt x="785" y="385"/>
                  </a:lnTo>
                  <a:lnTo>
                    <a:pt x="789" y="407"/>
                  </a:lnTo>
                  <a:lnTo>
                    <a:pt x="790" y="430"/>
                  </a:lnTo>
                  <a:lnTo>
                    <a:pt x="791" y="453"/>
                  </a:lnTo>
                  <a:lnTo>
                    <a:pt x="791" y="680"/>
                  </a:lnTo>
                  <a:lnTo>
                    <a:pt x="0" y="680"/>
                  </a:lnTo>
                </a:path>
              </a:pathLst>
            </a:custGeom>
            <a:noFill/>
            <a:ln w="28575">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55" name="Freeform 167"/>
            <p:cNvSpPr>
              <a:spLocks/>
            </p:cNvSpPr>
            <p:nvPr/>
          </p:nvSpPr>
          <p:spPr bwMode="auto">
            <a:xfrm flipH="1">
              <a:off x="490920" y="3023114"/>
              <a:ext cx="162150" cy="63707"/>
            </a:xfrm>
            <a:custGeom>
              <a:avLst/>
              <a:gdLst>
                <a:gd name="T0" fmla="*/ 0 w 456"/>
                <a:gd name="T1" fmla="*/ 226 h 226"/>
                <a:gd name="T2" fmla="*/ 0 w 456"/>
                <a:gd name="T3" fmla="*/ 226 h 226"/>
                <a:gd name="T4" fmla="*/ 17 w 456"/>
                <a:gd name="T5" fmla="*/ 202 h 226"/>
                <a:gd name="T6" fmla="*/ 37 w 456"/>
                <a:gd name="T7" fmla="*/ 178 h 226"/>
                <a:gd name="T8" fmla="*/ 59 w 456"/>
                <a:gd name="T9" fmla="*/ 155 h 226"/>
                <a:gd name="T10" fmla="*/ 82 w 456"/>
                <a:gd name="T11" fmla="*/ 134 h 226"/>
                <a:gd name="T12" fmla="*/ 106 w 456"/>
                <a:gd name="T13" fmla="*/ 114 h 226"/>
                <a:gd name="T14" fmla="*/ 133 w 456"/>
                <a:gd name="T15" fmla="*/ 95 h 226"/>
                <a:gd name="T16" fmla="*/ 160 w 456"/>
                <a:gd name="T17" fmla="*/ 78 h 226"/>
                <a:gd name="T18" fmla="*/ 190 w 456"/>
                <a:gd name="T19" fmla="*/ 63 h 226"/>
                <a:gd name="T20" fmla="*/ 219 w 456"/>
                <a:gd name="T21" fmla="*/ 48 h 226"/>
                <a:gd name="T22" fmla="*/ 251 w 456"/>
                <a:gd name="T23" fmla="*/ 35 h 226"/>
                <a:gd name="T24" fmla="*/ 282 w 456"/>
                <a:gd name="T25" fmla="*/ 25 h 226"/>
                <a:gd name="T26" fmla="*/ 315 w 456"/>
                <a:gd name="T27" fmla="*/ 16 h 226"/>
                <a:gd name="T28" fmla="*/ 349 w 456"/>
                <a:gd name="T29" fmla="*/ 9 h 226"/>
                <a:gd name="T30" fmla="*/ 385 w 456"/>
                <a:gd name="T31" fmla="*/ 4 h 226"/>
                <a:gd name="T32" fmla="*/ 420 w 456"/>
                <a:gd name="T33" fmla="*/ 1 h 226"/>
                <a:gd name="T34" fmla="*/ 456 w 456"/>
                <a:gd name="T3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226">
                  <a:moveTo>
                    <a:pt x="0" y="226"/>
                  </a:moveTo>
                  <a:lnTo>
                    <a:pt x="0" y="226"/>
                  </a:lnTo>
                  <a:lnTo>
                    <a:pt x="17" y="202"/>
                  </a:lnTo>
                  <a:lnTo>
                    <a:pt x="37" y="178"/>
                  </a:lnTo>
                  <a:lnTo>
                    <a:pt x="59" y="155"/>
                  </a:lnTo>
                  <a:lnTo>
                    <a:pt x="82" y="134"/>
                  </a:lnTo>
                  <a:lnTo>
                    <a:pt x="106" y="114"/>
                  </a:lnTo>
                  <a:lnTo>
                    <a:pt x="133" y="95"/>
                  </a:lnTo>
                  <a:lnTo>
                    <a:pt x="160" y="78"/>
                  </a:lnTo>
                  <a:lnTo>
                    <a:pt x="190" y="63"/>
                  </a:lnTo>
                  <a:lnTo>
                    <a:pt x="219" y="48"/>
                  </a:lnTo>
                  <a:lnTo>
                    <a:pt x="251" y="35"/>
                  </a:lnTo>
                  <a:lnTo>
                    <a:pt x="282" y="25"/>
                  </a:lnTo>
                  <a:lnTo>
                    <a:pt x="315" y="16"/>
                  </a:lnTo>
                  <a:lnTo>
                    <a:pt x="349" y="9"/>
                  </a:lnTo>
                  <a:lnTo>
                    <a:pt x="385" y="4"/>
                  </a:lnTo>
                  <a:lnTo>
                    <a:pt x="420" y="1"/>
                  </a:lnTo>
                  <a:lnTo>
                    <a:pt x="456" y="0"/>
                  </a:lnTo>
                </a:path>
              </a:pathLst>
            </a:custGeom>
            <a:noFill/>
            <a:ln w="28575">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sp>
          <p:nvSpPr>
            <p:cNvPr id="156" name="Freeform 168"/>
            <p:cNvSpPr>
              <a:spLocks/>
            </p:cNvSpPr>
            <p:nvPr/>
          </p:nvSpPr>
          <p:spPr bwMode="auto">
            <a:xfrm flipH="1">
              <a:off x="583980" y="3090803"/>
              <a:ext cx="252390" cy="109497"/>
            </a:xfrm>
            <a:custGeom>
              <a:avLst/>
              <a:gdLst>
                <a:gd name="T0" fmla="*/ 717 w 717"/>
                <a:gd name="T1" fmla="*/ 163 h 390"/>
                <a:gd name="T2" fmla="*/ 453 w 717"/>
                <a:gd name="T3" fmla="*/ 390 h 390"/>
                <a:gd name="T4" fmla="*/ 0 w 717"/>
                <a:gd name="T5" fmla="*/ 0 h 390"/>
              </a:gdLst>
              <a:ahLst/>
              <a:cxnLst>
                <a:cxn ang="0">
                  <a:pos x="T0" y="T1"/>
                </a:cxn>
                <a:cxn ang="0">
                  <a:pos x="T2" y="T3"/>
                </a:cxn>
                <a:cxn ang="0">
                  <a:pos x="T4" y="T5"/>
                </a:cxn>
              </a:cxnLst>
              <a:rect l="0" t="0" r="r" b="b"/>
              <a:pathLst>
                <a:path w="717" h="390">
                  <a:moveTo>
                    <a:pt x="717" y="163"/>
                  </a:moveTo>
                  <a:lnTo>
                    <a:pt x="453" y="390"/>
                  </a:lnTo>
                  <a:lnTo>
                    <a:pt x="0" y="0"/>
                  </a:lnTo>
                </a:path>
              </a:pathLst>
            </a:custGeom>
            <a:noFill/>
            <a:ln w="28575">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Arial"/>
              </a:endParaRPr>
            </a:p>
          </p:txBody>
        </p:sp>
      </p:grpSp>
      <p:sp>
        <p:nvSpPr>
          <p:cNvPr id="67" name="Slide Number Placeholder 5"/>
          <p:cNvSpPr>
            <a:spLocks noGrp="1"/>
          </p:cNvSpPr>
          <p:nvPr>
            <p:ph type="sldNum" sz="quarter" idx="12"/>
          </p:nvPr>
        </p:nvSpPr>
        <p:spPr>
          <a:xfrm>
            <a:off x="11049000" y="6430868"/>
            <a:ext cx="533399" cy="232147"/>
          </a:xfrm>
        </p:spPr>
        <p:txBody>
          <a:bodyPr/>
          <a:lstStyle/>
          <a:p>
            <a:fld id="{2EC74613-76AB-466D-BBDE-E4B9F7BE217B}" type="slidenum">
              <a:rPr lang="en-US">
                <a:solidFill>
                  <a:srgbClr val="E5E8E8">
                    <a:lumMod val="75000"/>
                  </a:srgbClr>
                </a:solidFill>
              </a:rPr>
              <a:pPr/>
              <a:t>13</a:t>
            </a:fld>
            <a:endParaRPr lang="en-US" dirty="0">
              <a:solidFill>
                <a:srgbClr val="E5E8E8">
                  <a:lumMod val="75000"/>
                </a:srgbClr>
              </a:solidFill>
            </a:endParaRPr>
          </a:p>
        </p:txBody>
      </p:sp>
      <p:graphicFrame>
        <p:nvGraphicFramePr>
          <p:cNvPr id="69" name="Object 116"/>
          <p:cNvGraphicFramePr>
            <a:graphicFrameLocks/>
          </p:cNvGraphicFramePr>
          <p:nvPr>
            <p:custDataLst>
              <p:tags r:id="rId1"/>
            </p:custDataLst>
            <p:extLst/>
          </p:nvPr>
        </p:nvGraphicFramePr>
        <p:xfrm>
          <a:off x="6948381" y="2751939"/>
          <a:ext cx="3791898" cy="2827313"/>
        </p:xfrm>
        <a:graphic>
          <a:graphicData uri="http://schemas.openxmlformats.org/drawingml/2006/chart">
            <c:chart xmlns:c="http://schemas.openxmlformats.org/drawingml/2006/chart" xmlns:r="http://schemas.openxmlformats.org/officeDocument/2006/relationships" r:id="rId51"/>
          </a:graphicData>
        </a:graphic>
      </p:graphicFrame>
      <p:sp useBgFill="1">
        <p:nvSpPr>
          <p:cNvPr id="70" name="Freeform 69"/>
          <p:cNvSpPr/>
          <p:nvPr>
            <p:custDataLst>
              <p:tags r:id="rId2"/>
            </p:custDataLst>
          </p:nvPr>
        </p:nvSpPr>
        <p:spPr bwMode="auto">
          <a:xfrm>
            <a:off x="9064516" y="4806068"/>
            <a:ext cx="502920" cy="219076"/>
          </a:xfrm>
          <a:custGeom>
            <a:avLst/>
            <a:gdLst/>
            <a:ahLst/>
            <a:cxnLst/>
            <a:rect l="0" t="0" r="0" b="0"/>
            <a:pathLst>
              <a:path w="600076" h="219076">
                <a:moveTo>
                  <a:pt x="0" y="161925"/>
                </a:moveTo>
                <a:lnTo>
                  <a:pt x="600075" y="0"/>
                </a:lnTo>
                <a:lnTo>
                  <a:pt x="600075" y="57150"/>
                </a:lnTo>
                <a:lnTo>
                  <a:pt x="0" y="219075"/>
                </a:lnTo>
                <a:close/>
              </a:path>
            </a:pathLst>
          </a:custGeom>
          <a:ln w="19050" cap="flat" cmpd="sng" algn="ctr">
            <a:noFill/>
            <a:prstDash val="solid"/>
            <a:miter lim="800000"/>
          </a:ln>
          <a:effectLst/>
          <a:extLst>
            <a:ext uri="{91240B29-F687-4f45-9708-019B960494DF}">
              <a14:hiddenLine xmlns="" xmlns:a14="http://schemas.microsoft.com/office/drawing/2010/main" w="1905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a:solidFill>
                <a:prstClr val="white"/>
              </a:solidFill>
              <a:latin typeface="Arial"/>
            </a:endParaRPr>
          </a:p>
        </p:txBody>
      </p:sp>
      <p:sp useBgFill="1">
        <p:nvSpPr>
          <p:cNvPr id="73" name="Freeform 72"/>
          <p:cNvSpPr/>
          <p:nvPr>
            <p:custDataLst>
              <p:tags r:id="rId3"/>
            </p:custDataLst>
          </p:nvPr>
        </p:nvSpPr>
        <p:spPr bwMode="auto">
          <a:xfrm>
            <a:off x="7231959" y="4929893"/>
            <a:ext cx="502920" cy="219076"/>
          </a:xfrm>
          <a:custGeom>
            <a:avLst/>
            <a:gdLst/>
            <a:ahLst/>
            <a:cxnLst/>
            <a:rect l="0" t="0" r="0" b="0"/>
            <a:pathLst>
              <a:path w="600076" h="219076">
                <a:moveTo>
                  <a:pt x="0" y="161925"/>
                </a:moveTo>
                <a:lnTo>
                  <a:pt x="600075" y="0"/>
                </a:lnTo>
                <a:lnTo>
                  <a:pt x="600075" y="57150"/>
                </a:lnTo>
                <a:lnTo>
                  <a:pt x="0" y="219075"/>
                </a:lnTo>
                <a:close/>
              </a:path>
            </a:pathLst>
          </a:custGeom>
          <a:ln w="19050" cap="flat" cmpd="sng" algn="ctr">
            <a:noFill/>
            <a:prstDash val="solid"/>
            <a:miter lim="800000"/>
          </a:ln>
          <a:effectLst/>
          <a:extLst>
            <a:ext uri="{91240B29-F687-4f45-9708-019B960494DF}">
              <a14:hiddenLine xmlns="" xmlns:a14="http://schemas.microsoft.com/office/drawing/2010/main" w="1905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a:solidFill>
                <a:prstClr val="white"/>
              </a:solidFill>
              <a:latin typeface="Arial"/>
            </a:endParaRPr>
          </a:p>
        </p:txBody>
      </p:sp>
      <p:sp useBgFill="1">
        <p:nvSpPr>
          <p:cNvPr id="74" name="Freeform 73"/>
          <p:cNvSpPr/>
          <p:nvPr>
            <p:custDataLst>
              <p:tags r:id="rId4"/>
            </p:custDataLst>
          </p:nvPr>
        </p:nvSpPr>
        <p:spPr bwMode="auto">
          <a:xfrm>
            <a:off x="8152903" y="4834643"/>
            <a:ext cx="502920" cy="219076"/>
          </a:xfrm>
          <a:custGeom>
            <a:avLst/>
            <a:gdLst/>
            <a:ahLst/>
            <a:cxnLst/>
            <a:rect l="0" t="0" r="0" b="0"/>
            <a:pathLst>
              <a:path w="600076" h="219076">
                <a:moveTo>
                  <a:pt x="0" y="161925"/>
                </a:moveTo>
                <a:lnTo>
                  <a:pt x="600075" y="0"/>
                </a:lnTo>
                <a:lnTo>
                  <a:pt x="600075" y="57150"/>
                </a:lnTo>
                <a:lnTo>
                  <a:pt x="0" y="219075"/>
                </a:lnTo>
                <a:close/>
              </a:path>
            </a:pathLst>
          </a:custGeom>
          <a:ln w="19050" cap="flat" cmpd="sng" algn="ctr">
            <a:noFill/>
            <a:prstDash val="solid"/>
            <a:miter lim="800000"/>
          </a:ln>
          <a:effectLst/>
          <a:extLst>
            <a:ext uri="{91240B29-F687-4f45-9708-019B960494DF}">
              <a14:hiddenLine xmlns="" xmlns:a14="http://schemas.microsoft.com/office/drawing/2010/main" w="1905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a:solidFill>
                <a:prstClr val="white"/>
              </a:solidFill>
              <a:latin typeface="Arial"/>
            </a:endParaRPr>
          </a:p>
        </p:txBody>
      </p:sp>
      <p:sp useBgFill="1">
        <p:nvSpPr>
          <p:cNvPr id="75" name="Freeform 74"/>
          <p:cNvSpPr/>
          <p:nvPr>
            <p:custDataLst>
              <p:tags r:id="rId5"/>
            </p:custDataLst>
          </p:nvPr>
        </p:nvSpPr>
        <p:spPr bwMode="auto">
          <a:xfrm>
            <a:off x="9994791" y="4767968"/>
            <a:ext cx="502920" cy="219076"/>
          </a:xfrm>
          <a:custGeom>
            <a:avLst/>
            <a:gdLst/>
            <a:ahLst/>
            <a:cxnLst/>
            <a:rect l="0" t="0" r="0" b="0"/>
            <a:pathLst>
              <a:path w="600076" h="219076">
                <a:moveTo>
                  <a:pt x="0" y="161925"/>
                </a:moveTo>
                <a:lnTo>
                  <a:pt x="600075" y="0"/>
                </a:lnTo>
                <a:lnTo>
                  <a:pt x="600075" y="57150"/>
                </a:lnTo>
                <a:lnTo>
                  <a:pt x="0" y="219075"/>
                </a:lnTo>
                <a:close/>
              </a:path>
            </a:pathLst>
          </a:custGeom>
          <a:ln w="19050" cap="flat" cmpd="sng" algn="ctr">
            <a:noFill/>
            <a:prstDash val="solid"/>
            <a:miter lim="800000"/>
          </a:ln>
          <a:effectLst/>
          <a:extLst>
            <a:ext uri="{91240B29-F687-4f45-9708-019B960494DF}">
              <a14:hiddenLine xmlns="" xmlns:a14="http://schemas.microsoft.com/office/drawing/2010/main" w="1905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dirty="0">
              <a:solidFill>
                <a:prstClr val="white"/>
              </a:solidFill>
              <a:latin typeface="Arial"/>
            </a:endParaRPr>
          </a:p>
        </p:txBody>
      </p:sp>
      <p:sp>
        <p:nvSpPr>
          <p:cNvPr id="76" name="Freeform 75"/>
          <p:cNvSpPr/>
          <p:nvPr>
            <p:custDataLst>
              <p:tags r:id="rId6"/>
            </p:custDataLst>
          </p:nvPr>
        </p:nvSpPr>
        <p:spPr bwMode="auto">
          <a:xfrm>
            <a:off x="8152903" y="4891793"/>
            <a:ext cx="502920" cy="161926"/>
          </a:xfrm>
          <a:custGeom>
            <a:avLst/>
            <a:gdLst/>
            <a:ahLst/>
            <a:cxnLst/>
            <a:rect l="0" t="0" r="0" b="0"/>
            <a:pathLst>
              <a:path w="600076" h="161926">
                <a:moveTo>
                  <a:pt x="0" y="161925"/>
                </a:moveTo>
                <a:lnTo>
                  <a:pt x="600075" y="0"/>
                </a:lnTo>
              </a:path>
            </a:pathLst>
          </a:cu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prstClr val="black"/>
              </a:solidFill>
              <a:latin typeface="Arial"/>
            </a:endParaRPr>
          </a:p>
        </p:txBody>
      </p:sp>
      <p:sp>
        <p:nvSpPr>
          <p:cNvPr id="78" name="Freeform 77"/>
          <p:cNvSpPr/>
          <p:nvPr>
            <p:custDataLst>
              <p:tags r:id="rId7"/>
            </p:custDataLst>
          </p:nvPr>
        </p:nvSpPr>
        <p:spPr bwMode="auto">
          <a:xfrm>
            <a:off x="9064516" y="4806068"/>
            <a:ext cx="502920" cy="161926"/>
          </a:xfrm>
          <a:custGeom>
            <a:avLst/>
            <a:gdLst/>
            <a:ahLst/>
            <a:cxnLst/>
            <a:rect l="0" t="0" r="0" b="0"/>
            <a:pathLst>
              <a:path w="600076" h="161926">
                <a:moveTo>
                  <a:pt x="0" y="161925"/>
                </a:moveTo>
                <a:lnTo>
                  <a:pt x="600075" y="0"/>
                </a:lnTo>
              </a:path>
            </a:pathLst>
          </a:cu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prstClr val="black"/>
              </a:solidFill>
              <a:latin typeface="Arial"/>
            </a:endParaRPr>
          </a:p>
        </p:txBody>
      </p:sp>
      <p:sp>
        <p:nvSpPr>
          <p:cNvPr id="79" name="Freeform 78"/>
          <p:cNvSpPr/>
          <p:nvPr>
            <p:custDataLst>
              <p:tags r:id="rId8"/>
            </p:custDataLst>
          </p:nvPr>
        </p:nvSpPr>
        <p:spPr bwMode="auto">
          <a:xfrm>
            <a:off x="9994791" y="4767968"/>
            <a:ext cx="502920" cy="161926"/>
          </a:xfrm>
          <a:custGeom>
            <a:avLst/>
            <a:gdLst/>
            <a:ahLst/>
            <a:cxnLst/>
            <a:rect l="0" t="0" r="0" b="0"/>
            <a:pathLst>
              <a:path w="600076" h="161926">
                <a:moveTo>
                  <a:pt x="0" y="161925"/>
                </a:moveTo>
                <a:lnTo>
                  <a:pt x="600075" y="0"/>
                </a:lnTo>
              </a:path>
            </a:pathLst>
          </a:cu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prstClr val="black"/>
              </a:solidFill>
              <a:latin typeface="Arial"/>
            </a:endParaRPr>
          </a:p>
        </p:txBody>
      </p:sp>
      <p:sp>
        <p:nvSpPr>
          <p:cNvPr id="80" name="Freeform 79"/>
          <p:cNvSpPr/>
          <p:nvPr>
            <p:custDataLst>
              <p:tags r:id="rId9"/>
            </p:custDataLst>
          </p:nvPr>
        </p:nvSpPr>
        <p:spPr bwMode="auto">
          <a:xfrm>
            <a:off x="9064516" y="4863218"/>
            <a:ext cx="502920" cy="161926"/>
          </a:xfrm>
          <a:custGeom>
            <a:avLst/>
            <a:gdLst/>
            <a:ahLst/>
            <a:cxnLst/>
            <a:rect l="0" t="0" r="0" b="0"/>
            <a:pathLst>
              <a:path w="600076" h="161926">
                <a:moveTo>
                  <a:pt x="0" y="161925"/>
                </a:moveTo>
                <a:lnTo>
                  <a:pt x="600075" y="0"/>
                </a:lnTo>
              </a:path>
            </a:pathLst>
          </a:cu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prstClr val="black"/>
              </a:solidFill>
              <a:latin typeface="Arial"/>
            </a:endParaRPr>
          </a:p>
        </p:txBody>
      </p:sp>
      <p:sp>
        <p:nvSpPr>
          <p:cNvPr id="81" name="Freeform 80"/>
          <p:cNvSpPr/>
          <p:nvPr>
            <p:custDataLst>
              <p:tags r:id="rId10"/>
            </p:custDataLst>
          </p:nvPr>
        </p:nvSpPr>
        <p:spPr bwMode="auto">
          <a:xfrm>
            <a:off x="9994791" y="4825118"/>
            <a:ext cx="502920" cy="161926"/>
          </a:xfrm>
          <a:custGeom>
            <a:avLst/>
            <a:gdLst/>
            <a:ahLst/>
            <a:cxnLst/>
            <a:rect l="0" t="0" r="0" b="0"/>
            <a:pathLst>
              <a:path w="600076" h="161926">
                <a:moveTo>
                  <a:pt x="0" y="161925"/>
                </a:moveTo>
                <a:lnTo>
                  <a:pt x="600075" y="0"/>
                </a:lnTo>
              </a:path>
            </a:pathLst>
          </a:cu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prstClr val="black"/>
              </a:solidFill>
              <a:latin typeface="Arial"/>
            </a:endParaRPr>
          </a:p>
        </p:txBody>
      </p:sp>
      <p:sp>
        <p:nvSpPr>
          <p:cNvPr id="82" name="Freeform 81"/>
          <p:cNvSpPr/>
          <p:nvPr>
            <p:custDataLst>
              <p:tags r:id="rId11"/>
            </p:custDataLst>
          </p:nvPr>
        </p:nvSpPr>
        <p:spPr bwMode="auto">
          <a:xfrm>
            <a:off x="8152903" y="4834643"/>
            <a:ext cx="502920" cy="161926"/>
          </a:xfrm>
          <a:custGeom>
            <a:avLst/>
            <a:gdLst/>
            <a:ahLst/>
            <a:cxnLst/>
            <a:rect l="0" t="0" r="0" b="0"/>
            <a:pathLst>
              <a:path w="600076" h="161926">
                <a:moveTo>
                  <a:pt x="0" y="161925"/>
                </a:moveTo>
                <a:lnTo>
                  <a:pt x="600075" y="0"/>
                </a:lnTo>
              </a:path>
            </a:pathLst>
          </a:cu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prstClr val="black"/>
              </a:solidFill>
              <a:latin typeface="Arial"/>
            </a:endParaRPr>
          </a:p>
        </p:txBody>
      </p:sp>
      <p:sp>
        <p:nvSpPr>
          <p:cNvPr id="83" name="Freeform 82"/>
          <p:cNvSpPr/>
          <p:nvPr>
            <p:custDataLst>
              <p:tags r:id="rId12"/>
            </p:custDataLst>
          </p:nvPr>
        </p:nvSpPr>
        <p:spPr bwMode="auto">
          <a:xfrm>
            <a:off x="7231959" y="4929893"/>
            <a:ext cx="502920" cy="161926"/>
          </a:xfrm>
          <a:custGeom>
            <a:avLst/>
            <a:gdLst/>
            <a:ahLst/>
            <a:cxnLst/>
            <a:rect l="0" t="0" r="0" b="0"/>
            <a:pathLst>
              <a:path w="600076" h="161926">
                <a:moveTo>
                  <a:pt x="0" y="161925"/>
                </a:moveTo>
                <a:lnTo>
                  <a:pt x="600075" y="0"/>
                </a:lnTo>
              </a:path>
            </a:pathLst>
          </a:cu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prstClr val="black"/>
              </a:solidFill>
              <a:latin typeface="Arial"/>
            </a:endParaRPr>
          </a:p>
        </p:txBody>
      </p:sp>
      <p:sp>
        <p:nvSpPr>
          <p:cNvPr id="84" name="Freeform 83"/>
          <p:cNvSpPr/>
          <p:nvPr>
            <p:custDataLst>
              <p:tags r:id="rId13"/>
            </p:custDataLst>
          </p:nvPr>
        </p:nvSpPr>
        <p:spPr bwMode="auto">
          <a:xfrm>
            <a:off x="7241290" y="4970859"/>
            <a:ext cx="502920" cy="161926"/>
          </a:xfrm>
          <a:custGeom>
            <a:avLst/>
            <a:gdLst/>
            <a:ahLst/>
            <a:cxnLst/>
            <a:rect l="0" t="0" r="0" b="0"/>
            <a:pathLst>
              <a:path w="600076" h="161926">
                <a:moveTo>
                  <a:pt x="0" y="161925"/>
                </a:moveTo>
                <a:lnTo>
                  <a:pt x="600075" y="0"/>
                </a:lnTo>
              </a:path>
            </a:pathLst>
          </a:cu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prstClr val="black"/>
              </a:solidFill>
              <a:latin typeface="Arial"/>
            </a:endParaRPr>
          </a:p>
        </p:txBody>
      </p:sp>
      <p:sp>
        <p:nvSpPr>
          <p:cNvPr id="85" name="Text Placeholder 32"/>
          <p:cNvSpPr>
            <a:spLocks noGrp="1"/>
          </p:cNvSpPr>
          <p:nvPr>
            <p:custDataLst>
              <p:tags r:id="rId14"/>
            </p:custDataLst>
          </p:nvPr>
        </p:nvSpPr>
        <p:spPr bwMode="gray">
          <a:xfrm>
            <a:off x="9982999" y="2586743"/>
            <a:ext cx="508000"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b"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r>
              <a:rPr lang="en-US" sz="1200" dirty="0">
                <a:solidFill>
                  <a:prstClr val="black"/>
                </a:solidFill>
                <a:latin typeface="Arial"/>
                <a:cs typeface="Arial" panose="020B0604020202020204" pitchFamily="34" charset="0"/>
              </a:rPr>
              <a:t>$</a:t>
            </a:r>
            <a:fld id="{2656FA02-F102-47D5-ABFC-AA34F674AC0D}" type="datetime'''''1'''''''''''''''''''''''''''',''''''''''''0''''''''''5''2'">
              <a:rPr lang="en-US" sz="1200">
                <a:solidFill>
                  <a:prstClr val="black"/>
                </a:solidFill>
                <a:latin typeface="Arial"/>
                <a:cs typeface="Arial" panose="020B0604020202020204" pitchFamily="34" charset="0"/>
              </a:rPr>
              <a:pPr algn="ctr">
                <a:spcBef>
                  <a:spcPct val="0"/>
                </a:spcBef>
                <a:spcAft>
                  <a:spcPct val="0"/>
                </a:spcAft>
              </a:pPr>
              <a:t>1,052</a:t>
            </a:fld>
            <a:r>
              <a:rPr lang="en-US" sz="1200" dirty="0">
                <a:solidFill>
                  <a:prstClr val="black"/>
                </a:solidFill>
                <a:latin typeface="Arial"/>
                <a:cs typeface="Arial" panose="020B0604020202020204" pitchFamily="34" charset="0"/>
              </a:rPr>
              <a:t>B</a:t>
            </a:r>
            <a:endParaRPr lang="en-US" sz="1200" dirty="0">
              <a:solidFill>
                <a:prstClr val="black"/>
              </a:solidFill>
              <a:latin typeface="Arial"/>
              <a:cs typeface="Arial" panose="020B0604020202020204" pitchFamily="34" charset="0"/>
              <a:sym typeface="HP Simplified" panose="020B0604020204020204" pitchFamily="34" charset="0"/>
            </a:endParaRPr>
          </a:p>
        </p:txBody>
      </p:sp>
      <p:sp>
        <p:nvSpPr>
          <p:cNvPr id="87" name="Text Placeholder 19"/>
          <p:cNvSpPr>
            <a:spLocks noGrp="1"/>
          </p:cNvSpPr>
          <p:nvPr>
            <p:custDataLst>
              <p:tags r:id="rId15"/>
            </p:custDataLst>
          </p:nvPr>
        </p:nvSpPr>
        <p:spPr bwMode="gray">
          <a:xfrm>
            <a:off x="10174183" y="5207705"/>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34A08E9B-9D11-4B7D-A818-47AA3F5F8729}" type="datetime'8''''''''''''''''''8'''''''''">
              <a:rPr lang="en-US" sz="1100">
                <a:solidFill>
                  <a:prstClr val="white"/>
                </a:solidFill>
                <a:latin typeface="Arial"/>
                <a:cs typeface="Arial" panose="020B0604020202020204" pitchFamily="34" charset="0"/>
              </a:rPr>
              <a:pPr marL="0" indent="0" algn="ctr">
                <a:lnSpc>
                  <a:spcPct val="100000"/>
                </a:lnSpc>
                <a:spcBef>
                  <a:spcPct val="0"/>
                </a:spcBef>
                <a:spcAft>
                  <a:spcPct val="0"/>
                </a:spcAft>
                <a:buNone/>
              </a:pPr>
              <a:t>88</a:t>
            </a:fld>
            <a:endParaRPr lang="en-US" sz="1100" dirty="0">
              <a:solidFill>
                <a:prstClr val="white"/>
              </a:solidFill>
              <a:latin typeface="Arial"/>
              <a:cs typeface="Arial" panose="020B0604020202020204" pitchFamily="34" charset="0"/>
              <a:sym typeface="HP Simplified" panose="020B0604020204020204" pitchFamily="34" charset="0"/>
            </a:endParaRPr>
          </a:p>
        </p:txBody>
      </p:sp>
      <p:sp>
        <p:nvSpPr>
          <p:cNvPr id="88" name="Text Placeholder 45"/>
          <p:cNvSpPr>
            <a:spLocks noGrp="1"/>
          </p:cNvSpPr>
          <p:nvPr>
            <p:custDataLst>
              <p:tags r:id="rId16"/>
            </p:custDataLst>
          </p:nvPr>
        </p:nvSpPr>
        <p:spPr bwMode="gray">
          <a:xfrm>
            <a:off x="10139258" y="4512380"/>
            <a:ext cx="252413"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fld id="{A4E93DBA-8231-4EBB-9EB7-A2E75EF0459F}" type="datetime'''''''7''''''''''''''''''1''''''''''''5'''">
              <a:rPr lang="en-US" sz="1100" b="0">
                <a:solidFill>
                  <a:srgbClr val="FFFFFF"/>
                </a:solidFill>
                <a:latin typeface="Arial"/>
                <a:cs typeface="Arial" panose="020B0604020202020204" pitchFamily="34" charset="0"/>
              </a:rPr>
              <a:pPr algn="ctr">
                <a:spcBef>
                  <a:spcPct val="0"/>
                </a:spcBef>
                <a:spcAft>
                  <a:spcPct val="0"/>
                </a:spcAft>
              </a:pPr>
              <a:t>715</a:t>
            </a:fld>
            <a:endParaRPr lang="en-US" sz="1100" b="0" dirty="0">
              <a:solidFill>
                <a:srgbClr val="FFFFFF"/>
              </a:solidFill>
              <a:latin typeface="Arial"/>
              <a:cs typeface="Arial" panose="020B0604020202020204" pitchFamily="34" charset="0"/>
              <a:sym typeface="HP Simplified" panose="020B0604020204020204" pitchFamily="34" charset="0"/>
            </a:endParaRPr>
          </a:p>
        </p:txBody>
      </p:sp>
      <p:sp>
        <p:nvSpPr>
          <p:cNvPr id="89" name="Text Placeholder 20"/>
          <p:cNvSpPr>
            <a:spLocks noGrp="1"/>
          </p:cNvSpPr>
          <p:nvPr>
            <p:custDataLst>
              <p:tags r:id="rId17"/>
            </p:custDataLst>
          </p:nvPr>
        </p:nvSpPr>
        <p:spPr bwMode="gray">
          <a:xfrm>
            <a:off x="10139258" y="3798005"/>
            <a:ext cx="252413"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04B0DBF2-E8EF-48F9-8E71-CE6855B0C278}" type="datetime'''''''''1''''''''''''''''''2''''''1'''''''''''''''''">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121</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90" name="Text Placeholder 22"/>
          <p:cNvSpPr>
            <a:spLocks noGrp="1"/>
          </p:cNvSpPr>
          <p:nvPr>
            <p:custDataLst>
              <p:tags r:id="rId18"/>
            </p:custDataLst>
          </p:nvPr>
        </p:nvSpPr>
        <p:spPr bwMode="gray">
          <a:xfrm>
            <a:off x="10174183" y="3159830"/>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155F8EE0-B96B-4A0C-964F-551EC4854F61}" type="datetime'''''''3''''''''''''''''''''''''''''''''5'''''''''''">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35</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91" name="Text Placeholder 23"/>
          <p:cNvSpPr>
            <a:spLocks noGrp="1"/>
          </p:cNvSpPr>
          <p:nvPr>
            <p:custDataLst>
              <p:tags r:id="rId19"/>
            </p:custDataLst>
          </p:nvPr>
        </p:nvSpPr>
        <p:spPr bwMode="gray">
          <a:xfrm>
            <a:off x="10174183" y="2902655"/>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025D555A-232B-421A-9FD4-FB95A84E54C5}" type="datetime'''''''''''''''''''''''''''''''''''''5''''''''''''8'''''''">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58</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92" name="Text Placeholder 4"/>
          <p:cNvSpPr>
            <a:spLocks noGrp="1"/>
          </p:cNvSpPr>
          <p:nvPr>
            <p:custDataLst>
              <p:tags r:id="rId20"/>
            </p:custDataLst>
          </p:nvPr>
        </p:nvSpPr>
        <p:spPr bwMode="auto">
          <a:xfrm>
            <a:off x="9120660" y="5595054"/>
            <a:ext cx="409574" cy="225425"/>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fld id="{C0088F74-0789-4676-9CE7-A99D9C7A1918}" type="datetime'''''''''''''''''2''''''''''''0''''''''''''1''''''''''7'''''">
              <a:rPr lang="en-US" sz="1050" b="0">
                <a:solidFill>
                  <a:prstClr val="black"/>
                </a:solidFill>
                <a:latin typeface="Arial"/>
                <a:cs typeface="Arial" panose="020B0604020202020204" pitchFamily="34" charset="0"/>
              </a:rPr>
              <a:pPr algn="ctr">
                <a:spcBef>
                  <a:spcPct val="0"/>
                </a:spcBef>
                <a:spcAft>
                  <a:spcPct val="0"/>
                </a:spcAft>
              </a:pPr>
              <a:t>2017</a:t>
            </a:fld>
            <a:endParaRPr lang="en-US" sz="1050" b="0" dirty="0">
              <a:solidFill>
                <a:prstClr val="black"/>
              </a:solidFill>
              <a:latin typeface="Arial"/>
              <a:cs typeface="Arial" panose="020B0604020202020204" pitchFamily="34" charset="0"/>
              <a:sym typeface="HP Simplified" panose="020B0604020204020204" pitchFamily="34" charset="0"/>
            </a:endParaRPr>
          </a:p>
        </p:txBody>
      </p:sp>
      <p:sp>
        <p:nvSpPr>
          <p:cNvPr id="93" name="Text Placeholder 12"/>
          <p:cNvSpPr>
            <a:spLocks noGrp="1"/>
          </p:cNvSpPr>
          <p:nvPr>
            <p:custDataLst>
              <p:tags r:id="rId21"/>
            </p:custDataLst>
          </p:nvPr>
        </p:nvSpPr>
        <p:spPr bwMode="gray">
          <a:xfrm>
            <a:off x="9056127" y="2853443"/>
            <a:ext cx="508000"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b"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r>
              <a:rPr lang="en-US" sz="1200" dirty="0">
                <a:solidFill>
                  <a:prstClr val="black"/>
                </a:solidFill>
                <a:latin typeface="Arial"/>
                <a:cs typeface="Arial" panose="020B0604020202020204" pitchFamily="34" charset="0"/>
              </a:rPr>
              <a:t>$</a:t>
            </a:r>
            <a:fld id="{7FFB76D7-CCAC-40D3-B95F-F1259D830F8B}" type="datetime'1'''''''''''''',''''''''''''''''''0''''''''''07'''''''''''''''">
              <a:rPr lang="en-US" sz="1200">
                <a:solidFill>
                  <a:prstClr val="black"/>
                </a:solidFill>
                <a:latin typeface="Arial"/>
                <a:cs typeface="Arial" panose="020B0604020202020204" pitchFamily="34" charset="0"/>
              </a:rPr>
              <a:pPr algn="ctr">
                <a:spcBef>
                  <a:spcPct val="0"/>
                </a:spcBef>
                <a:spcAft>
                  <a:spcPct val="0"/>
                </a:spcAft>
              </a:pPr>
              <a:t>1,007</a:t>
            </a:fld>
            <a:r>
              <a:rPr lang="en-US" sz="1200" dirty="0">
                <a:solidFill>
                  <a:prstClr val="black"/>
                </a:solidFill>
                <a:latin typeface="Arial"/>
                <a:cs typeface="Arial" panose="020B0604020202020204" pitchFamily="34" charset="0"/>
              </a:rPr>
              <a:t>B</a:t>
            </a:r>
            <a:endParaRPr lang="en-US" sz="1200" dirty="0">
              <a:solidFill>
                <a:prstClr val="black"/>
              </a:solidFill>
              <a:latin typeface="Arial"/>
              <a:cs typeface="Arial" panose="020B0604020202020204" pitchFamily="34" charset="0"/>
              <a:sym typeface="HP Simplified" panose="020B0604020204020204" pitchFamily="34" charset="0"/>
            </a:endParaRPr>
          </a:p>
        </p:txBody>
      </p:sp>
      <p:sp>
        <p:nvSpPr>
          <p:cNvPr id="94" name="Text Placeholder 14"/>
          <p:cNvSpPr>
            <a:spLocks noGrp="1"/>
          </p:cNvSpPr>
          <p:nvPr>
            <p:custDataLst>
              <p:tags r:id="rId22"/>
            </p:custDataLst>
          </p:nvPr>
        </p:nvSpPr>
        <p:spPr bwMode="gray">
          <a:xfrm>
            <a:off x="9255021" y="5241043"/>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1B21CCCA-73F6-4F67-BB94-8F34939EDE65}" type="datetime'''''8''''''''''''''''''''''''''''''''''''''''1'''''''''">
              <a:rPr lang="en-US" sz="1100">
                <a:solidFill>
                  <a:prstClr val="white"/>
                </a:solidFill>
                <a:latin typeface="Arial"/>
                <a:cs typeface="Arial" panose="020B0604020202020204" pitchFamily="34" charset="0"/>
              </a:rPr>
              <a:pPr marL="0" indent="0" algn="ctr">
                <a:lnSpc>
                  <a:spcPct val="100000"/>
                </a:lnSpc>
                <a:spcBef>
                  <a:spcPct val="0"/>
                </a:spcBef>
                <a:spcAft>
                  <a:spcPct val="0"/>
                </a:spcAft>
                <a:buNone/>
              </a:pPr>
              <a:t>81</a:t>
            </a:fld>
            <a:endParaRPr lang="en-US" sz="1100" dirty="0">
              <a:solidFill>
                <a:prstClr val="white"/>
              </a:solidFill>
              <a:latin typeface="Arial"/>
              <a:cs typeface="Arial" panose="020B0604020202020204" pitchFamily="34" charset="0"/>
              <a:sym typeface="HP Simplified" panose="020B0604020204020204" pitchFamily="34" charset="0"/>
            </a:endParaRPr>
          </a:p>
        </p:txBody>
      </p:sp>
      <p:sp>
        <p:nvSpPr>
          <p:cNvPr id="95" name="Text Placeholder 21"/>
          <p:cNvSpPr>
            <a:spLocks noGrp="1"/>
          </p:cNvSpPr>
          <p:nvPr>
            <p:custDataLst>
              <p:tags r:id="rId23"/>
            </p:custDataLst>
          </p:nvPr>
        </p:nvSpPr>
        <p:spPr bwMode="gray">
          <a:xfrm>
            <a:off x="10174183" y="3355093"/>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BEB5ECC3-47F7-476A-8BCF-475EC7DE08B3}" type="datetime'''3''''''''''''''''''''''5'''''''''">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35</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96" name="Text Placeholder 28"/>
          <p:cNvSpPr>
            <a:spLocks noGrp="1"/>
          </p:cNvSpPr>
          <p:nvPr>
            <p:custDataLst>
              <p:tags r:id="rId24"/>
            </p:custDataLst>
          </p:nvPr>
        </p:nvSpPr>
        <p:spPr bwMode="auto">
          <a:xfrm>
            <a:off x="10077341" y="5595054"/>
            <a:ext cx="409574" cy="225425"/>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fld id="{105BD2D1-5263-4FF5-AE52-4C398CF50642}" type="datetime'''''''''''''2''''''''''''0''''''1''''''''''''''''8'''''''''">
              <a:rPr lang="en-US" sz="1050" b="0">
                <a:solidFill>
                  <a:prstClr val="black"/>
                </a:solidFill>
                <a:latin typeface="Arial"/>
                <a:cs typeface="Arial" panose="020B0604020202020204" pitchFamily="34" charset="0"/>
              </a:rPr>
              <a:pPr algn="ctr">
                <a:spcBef>
                  <a:spcPct val="0"/>
                </a:spcBef>
                <a:spcAft>
                  <a:spcPct val="0"/>
                </a:spcAft>
              </a:pPr>
              <a:t>2018</a:t>
            </a:fld>
            <a:endParaRPr lang="en-US" sz="1050" b="0" dirty="0">
              <a:solidFill>
                <a:prstClr val="black"/>
              </a:solidFill>
              <a:latin typeface="Arial"/>
              <a:cs typeface="Arial" panose="020B0604020202020204" pitchFamily="34" charset="0"/>
              <a:sym typeface="HP Simplified" panose="020B0604020204020204" pitchFamily="34" charset="0"/>
            </a:endParaRPr>
          </a:p>
        </p:txBody>
      </p:sp>
      <p:sp>
        <p:nvSpPr>
          <p:cNvPr id="97" name="Text Placeholder 44"/>
          <p:cNvSpPr>
            <a:spLocks noGrp="1"/>
          </p:cNvSpPr>
          <p:nvPr>
            <p:custDataLst>
              <p:tags r:id="rId25"/>
            </p:custDataLst>
          </p:nvPr>
        </p:nvSpPr>
        <p:spPr bwMode="gray">
          <a:xfrm>
            <a:off x="9220096" y="4650493"/>
            <a:ext cx="252413"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fld id="{DA84D5CE-44A7-405C-BD99-CB800FF33512}" type="datetime'''6''8''4'''''''''''''''''''''''''''''''''''">
              <a:rPr lang="en-US" sz="1100" b="0">
                <a:solidFill>
                  <a:srgbClr val="FFFFFF"/>
                </a:solidFill>
                <a:latin typeface="Arial"/>
                <a:cs typeface="Arial" panose="020B0604020202020204" pitchFamily="34" charset="0"/>
              </a:rPr>
              <a:pPr algn="ctr">
                <a:spcBef>
                  <a:spcPct val="0"/>
                </a:spcBef>
                <a:spcAft>
                  <a:spcPct val="0"/>
                </a:spcAft>
              </a:pPr>
              <a:t>684</a:t>
            </a:fld>
            <a:endParaRPr lang="en-US" sz="1100" b="0" dirty="0">
              <a:solidFill>
                <a:srgbClr val="FFFFFF"/>
              </a:solidFill>
              <a:latin typeface="Arial"/>
              <a:cs typeface="Arial" panose="020B0604020202020204" pitchFamily="34" charset="0"/>
              <a:sym typeface="HP Simplified" panose="020B0604020204020204" pitchFamily="34" charset="0"/>
            </a:endParaRPr>
          </a:p>
        </p:txBody>
      </p:sp>
      <p:sp>
        <p:nvSpPr>
          <p:cNvPr id="98" name="Text Placeholder 15"/>
          <p:cNvSpPr>
            <a:spLocks noGrp="1"/>
          </p:cNvSpPr>
          <p:nvPr>
            <p:custDataLst>
              <p:tags r:id="rId26"/>
            </p:custDataLst>
          </p:nvPr>
        </p:nvSpPr>
        <p:spPr bwMode="gray">
          <a:xfrm>
            <a:off x="9220096" y="4002793"/>
            <a:ext cx="252413"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69D10C07-7AAD-49E7-89B3-5133F3E74CC7}" type="datetime'''''''''''''1''1''''''''''''6'''''''">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116</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99" name="Text Placeholder 16"/>
          <p:cNvSpPr>
            <a:spLocks noGrp="1"/>
          </p:cNvSpPr>
          <p:nvPr>
            <p:custDataLst>
              <p:tags r:id="rId27"/>
            </p:custDataLst>
          </p:nvPr>
        </p:nvSpPr>
        <p:spPr bwMode="gray">
          <a:xfrm>
            <a:off x="9255021" y="3588455"/>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CC259E14-7193-4371-BBB9-65BDD1ACB641}" type="datetime'''''''''''''''''''''34'''''''''''''''''''''''''''''''''">
              <a:rPr lang="en-US" sz="1100">
                <a:solidFill>
                  <a:schemeClr val="bg1"/>
                </a:solidFill>
                <a:latin typeface="Arial"/>
                <a:cs typeface="Arial" panose="020B0604020202020204" pitchFamily="34" charset="0"/>
                <a:sym typeface="HP Simplified" panose="020B0604020204020204" pitchFamily="34" charset="0"/>
              </a:rPr>
              <a:pPr marL="0" indent="0" algn="ctr">
                <a:lnSpc>
                  <a:spcPct val="100000"/>
                </a:lnSpc>
                <a:spcBef>
                  <a:spcPct val="0"/>
                </a:spcBef>
                <a:spcAft>
                  <a:spcPct val="0"/>
                </a:spcAft>
                <a:buNone/>
              </a:pPr>
              <a:t>34</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100" name="Text Placeholder 17"/>
          <p:cNvSpPr>
            <a:spLocks noGrp="1"/>
          </p:cNvSpPr>
          <p:nvPr>
            <p:custDataLst>
              <p:tags r:id="rId28"/>
            </p:custDataLst>
          </p:nvPr>
        </p:nvSpPr>
        <p:spPr bwMode="gray">
          <a:xfrm>
            <a:off x="9255021" y="3397955"/>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0B3AFBC3-735A-419B-A191-E1A73D108645}" type="datetime'''''''''''''''3''''''4'">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34</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109" name="Text Placeholder 18"/>
          <p:cNvSpPr>
            <a:spLocks noGrp="1"/>
          </p:cNvSpPr>
          <p:nvPr>
            <p:custDataLst>
              <p:tags r:id="rId29"/>
            </p:custDataLst>
          </p:nvPr>
        </p:nvSpPr>
        <p:spPr bwMode="gray">
          <a:xfrm>
            <a:off x="9255021" y="3155068"/>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317B7A2B-5819-4F99-8806-60636F1C9FDF}" type="datetime'''''''''''5''''''''7'''''''''''''''''''''''''">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57</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110" name="Text Placeholder 3"/>
          <p:cNvSpPr>
            <a:spLocks noGrp="1"/>
          </p:cNvSpPr>
          <p:nvPr>
            <p:custDataLst>
              <p:tags r:id="rId30"/>
            </p:custDataLst>
          </p:nvPr>
        </p:nvSpPr>
        <p:spPr bwMode="auto">
          <a:xfrm>
            <a:off x="8211411" y="5595054"/>
            <a:ext cx="409574" cy="225425"/>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fld id="{B1D414F2-6F9D-4E1B-97D6-4C28DDC7D4FC}" type="datetime'''''''''''20''''''1''''''''''''''6'''''''''">
              <a:rPr lang="en-US" sz="1050" b="0">
                <a:solidFill>
                  <a:prstClr val="black"/>
                </a:solidFill>
                <a:latin typeface="Arial"/>
                <a:cs typeface="Arial" panose="020B0604020202020204" pitchFamily="34" charset="0"/>
              </a:rPr>
              <a:pPr algn="ctr">
                <a:spcBef>
                  <a:spcPct val="0"/>
                </a:spcBef>
                <a:spcAft>
                  <a:spcPct val="0"/>
                </a:spcAft>
              </a:pPr>
              <a:t>2016</a:t>
            </a:fld>
            <a:endParaRPr lang="en-US" sz="1050" b="0" dirty="0">
              <a:solidFill>
                <a:prstClr val="black"/>
              </a:solidFill>
              <a:latin typeface="Arial"/>
              <a:cs typeface="Arial" panose="020B0604020202020204" pitchFamily="34" charset="0"/>
              <a:sym typeface="HP Simplified" panose="020B0604020204020204" pitchFamily="34" charset="0"/>
            </a:endParaRPr>
          </a:p>
        </p:txBody>
      </p:sp>
      <p:sp>
        <p:nvSpPr>
          <p:cNvPr id="157" name="Text Placeholder 11"/>
          <p:cNvSpPr>
            <a:spLocks noGrp="1"/>
          </p:cNvSpPr>
          <p:nvPr>
            <p:custDataLst>
              <p:tags r:id="rId31"/>
            </p:custDataLst>
          </p:nvPr>
        </p:nvSpPr>
        <p:spPr bwMode="gray">
          <a:xfrm>
            <a:off x="8210220" y="3091568"/>
            <a:ext cx="398463"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b"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r>
              <a:rPr lang="en-US" sz="1200" dirty="0">
                <a:solidFill>
                  <a:prstClr val="black"/>
                </a:solidFill>
                <a:latin typeface="Arial"/>
                <a:cs typeface="Arial" panose="020B0604020202020204" pitchFamily="34" charset="0"/>
              </a:rPr>
              <a:t>$</a:t>
            </a:r>
            <a:fld id="{64D09339-87FD-4FD6-A6C7-AF1A76590E17}" type="datetime'''''''''''''''96''''''''''''''''''''5'''''''''''">
              <a:rPr lang="en-US" sz="1200">
                <a:solidFill>
                  <a:prstClr val="black"/>
                </a:solidFill>
                <a:latin typeface="Arial"/>
                <a:cs typeface="Arial" panose="020B0604020202020204" pitchFamily="34" charset="0"/>
              </a:rPr>
              <a:pPr algn="ctr">
                <a:spcBef>
                  <a:spcPct val="0"/>
                </a:spcBef>
                <a:spcAft>
                  <a:spcPct val="0"/>
                </a:spcAft>
              </a:pPr>
              <a:t>965</a:t>
            </a:fld>
            <a:r>
              <a:rPr lang="en-US" sz="1200" dirty="0">
                <a:solidFill>
                  <a:prstClr val="black"/>
                </a:solidFill>
                <a:latin typeface="Arial"/>
                <a:cs typeface="Arial" panose="020B0604020202020204" pitchFamily="34" charset="0"/>
              </a:rPr>
              <a:t>B</a:t>
            </a:r>
            <a:endParaRPr lang="en-US" sz="1200" dirty="0">
              <a:solidFill>
                <a:prstClr val="black"/>
              </a:solidFill>
              <a:latin typeface="Arial"/>
              <a:cs typeface="Arial" panose="020B0604020202020204" pitchFamily="34" charset="0"/>
              <a:sym typeface="HP Simplified" panose="020B0604020204020204" pitchFamily="34" charset="0"/>
            </a:endParaRPr>
          </a:p>
        </p:txBody>
      </p:sp>
      <p:sp>
        <p:nvSpPr>
          <p:cNvPr id="158" name="Text Placeholder 9"/>
          <p:cNvSpPr>
            <a:spLocks noGrp="1"/>
          </p:cNvSpPr>
          <p:nvPr>
            <p:custDataLst>
              <p:tags r:id="rId32"/>
            </p:custDataLst>
          </p:nvPr>
        </p:nvSpPr>
        <p:spPr bwMode="gray">
          <a:xfrm>
            <a:off x="8326329" y="5260093"/>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358EEFD9-1A02-4926-95B6-003583444152}" type="datetime'''''''''''''''''''''''''''76'''''''''''''">
              <a:rPr lang="en-US" sz="1100">
                <a:solidFill>
                  <a:prstClr val="white"/>
                </a:solidFill>
                <a:latin typeface="Arial"/>
                <a:cs typeface="Arial" panose="020B0604020202020204" pitchFamily="34" charset="0"/>
              </a:rPr>
              <a:pPr marL="0" indent="0" algn="ctr">
                <a:lnSpc>
                  <a:spcPct val="100000"/>
                </a:lnSpc>
                <a:spcBef>
                  <a:spcPct val="0"/>
                </a:spcBef>
                <a:spcAft>
                  <a:spcPct val="0"/>
                </a:spcAft>
                <a:buNone/>
              </a:pPr>
              <a:t>76</a:t>
            </a:fld>
            <a:endParaRPr lang="en-US" sz="1100" dirty="0">
              <a:solidFill>
                <a:prstClr val="white"/>
              </a:solidFill>
              <a:latin typeface="Arial"/>
              <a:cs typeface="Arial" panose="020B0604020202020204" pitchFamily="34" charset="0"/>
              <a:sym typeface="HP Simplified" panose="020B0604020204020204" pitchFamily="34" charset="0"/>
            </a:endParaRPr>
          </a:p>
        </p:txBody>
      </p:sp>
      <p:sp>
        <p:nvSpPr>
          <p:cNvPr id="159" name="Text Placeholder 43"/>
          <p:cNvSpPr>
            <a:spLocks noGrp="1"/>
          </p:cNvSpPr>
          <p:nvPr>
            <p:custDataLst>
              <p:tags r:id="rId33"/>
            </p:custDataLst>
          </p:nvPr>
        </p:nvSpPr>
        <p:spPr bwMode="gray">
          <a:xfrm>
            <a:off x="8291408" y="4704468"/>
            <a:ext cx="252413"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fld id="{34097C4F-2667-4681-8269-FCFF9317CCD1}" type="datetime'''''''6''5''''''''''''''''''''''''''''''6'''''''''''">
              <a:rPr lang="en-US" sz="1100" b="0">
                <a:solidFill>
                  <a:srgbClr val="FFFFFF"/>
                </a:solidFill>
                <a:latin typeface="Arial"/>
                <a:cs typeface="Arial" panose="020B0604020202020204" pitchFamily="34" charset="0"/>
              </a:rPr>
              <a:pPr algn="ctr">
                <a:spcBef>
                  <a:spcPct val="0"/>
                </a:spcBef>
                <a:spcAft>
                  <a:spcPct val="0"/>
                </a:spcAft>
              </a:pPr>
              <a:t>656</a:t>
            </a:fld>
            <a:endParaRPr lang="en-US" sz="1100" b="0" dirty="0">
              <a:solidFill>
                <a:srgbClr val="FFFFFF"/>
              </a:solidFill>
              <a:latin typeface="Arial"/>
              <a:cs typeface="Arial" panose="020B0604020202020204" pitchFamily="34" charset="0"/>
              <a:sym typeface="HP Simplified" panose="020B0604020204020204" pitchFamily="34" charset="0"/>
            </a:endParaRPr>
          </a:p>
        </p:txBody>
      </p:sp>
      <p:sp>
        <p:nvSpPr>
          <p:cNvPr id="160" name="Text Placeholder 10"/>
          <p:cNvSpPr>
            <a:spLocks noGrp="1"/>
          </p:cNvSpPr>
          <p:nvPr>
            <p:custDataLst>
              <p:tags r:id="rId34"/>
            </p:custDataLst>
          </p:nvPr>
        </p:nvSpPr>
        <p:spPr bwMode="gray">
          <a:xfrm>
            <a:off x="8291408" y="4250443"/>
            <a:ext cx="252413"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7851546A-57E8-4DF2-AA70-BE8019EE57FF}" type="datetime'1''''''''''''''''''''''''''''''''1''''''''''''''''1'''''''''''">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111</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161" name="Text Placeholder 11"/>
          <p:cNvSpPr>
            <a:spLocks noGrp="1"/>
          </p:cNvSpPr>
          <p:nvPr>
            <p:custDataLst>
              <p:tags r:id="rId35"/>
            </p:custDataLst>
          </p:nvPr>
        </p:nvSpPr>
        <p:spPr bwMode="gray">
          <a:xfrm>
            <a:off x="8326329" y="3812293"/>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770BA7ED-AA85-4CF5-93B1-83B071AAA8A9}" type="datetime'''''''''''''''''''3''''''''''''3'''">
              <a:rPr lang="en-US" sz="1100">
                <a:solidFill>
                  <a:schemeClr val="bg1"/>
                </a:solidFill>
                <a:latin typeface="Arial"/>
                <a:cs typeface="Arial" panose="020B0604020202020204" pitchFamily="34" charset="0"/>
                <a:sym typeface="HP Simplified" panose="020B0604020204020204" pitchFamily="34" charset="0"/>
              </a:rPr>
              <a:pPr marL="0" indent="0" algn="ctr">
                <a:lnSpc>
                  <a:spcPct val="100000"/>
                </a:lnSpc>
                <a:spcBef>
                  <a:spcPct val="0"/>
                </a:spcBef>
                <a:spcAft>
                  <a:spcPct val="0"/>
                </a:spcAft>
                <a:buNone/>
              </a:pPr>
              <a:t>33</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162" name="Text Placeholder 12"/>
          <p:cNvSpPr>
            <a:spLocks noGrp="1"/>
          </p:cNvSpPr>
          <p:nvPr>
            <p:custDataLst>
              <p:tags r:id="rId36"/>
            </p:custDataLst>
          </p:nvPr>
        </p:nvSpPr>
        <p:spPr bwMode="gray">
          <a:xfrm>
            <a:off x="8326329" y="3631318"/>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722B43C6-4AD3-47F9-9168-5880E9D46DB1}" type="datetime'''''''''''''''3''''''''''''''''''''''''''''''''''''4'''''''''">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34</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163" name="Text Placeholder 13"/>
          <p:cNvSpPr>
            <a:spLocks noGrp="1"/>
          </p:cNvSpPr>
          <p:nvPr>
            <p:custDataLst>
              <p:tags r:id="rId37"/>
            </p:custDataLst>
          </p:nvPr>
        </p:nvSpPr>
        <p:spPr bwMode="gray">
          <a:xfrm>
            <a:off x="8326329" y="3402718"/>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65B61366-1F26-4DCE-B42D-44298523E8F1}" type="datetime'''''''''''''''''''''''''''''5''''''''''''''6'''''''''''''''">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56</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164" name="Text Placeholder 1"/>
          <p:cNvSpPr>
            <a:spLocks noGrp="1"/>
          </p:cNvSpPr>
          <p:nvPr>
            <p:custDataLst>
              <p:tags r:id="rId38"/>
            </p:custDataLst>
          </p:nvPr>
        </p:nvSpPr>
        <p:spPr bwMode="auto">
          <a:xfrm>
            <a:off x="7324616" y="5595054"/>
            <a:ext cx="409574" cy="225425"/>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numCol="1" spcCol="0" anchor="t"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fld id="{11F6E1E9-FD58-43E6-BD25-86FC2C02F5DF}" type="datetime'''''''2''''''''''0''''''''1''''''''''''''''''''''''5'''''''">
              <a:rPr lang="en-US" sz="1050" b="0">
                <a:solidFill>
                  <a:prstClr val="black"/>
                </a:solidFill>
                <a:latin typeface="Arial"/>
                <a:cs typeface="Arial" panose="020B0604020202020204" pitchFamily="34" charset="0"/>
              </a:rPr>
              <a:pPr algn="ctr">
                <a:spcBef>
                  <a:spcPct val="0"/>
                </a:spcBef>
                <a:spcAft>
                  <a:spcPct val="0"/>
                </a:spcAft>
              </a:pPr>
              <a:t>2015</a:t>
            </a:fld>
            <a:endParaRPr lang="en-US" sz="1050" b="0" dirty="0">
              <a:solidFill>
                <a:prstClr val="black"/>
              </a:solidFill>
              <a:latin typeface="Arial"/>
              <a:cs typeface="Arial" panose="020B0604020202020204" pitchFamily="34" charset="0"/>
              <a:sym typeface="HP Simplified" panose="020B0604020204020204" pitchFamily="34" charset="0"/>
            </a:endParaRPr>
          </a:p>
        </p:txBody>
      </p:sp>
      <p:sp>
        <p:nvSpPr>
          <p:cNvPr id="165" name="Text Placeholder 10"/>
          <p:cNvSpPr>
            <a:spLocks noGrp="1"/>
          </p:cNvSpPr>
          <p:nvPr>
            <p:custDataLst>
              <p:tags r:id="rId39"/>
            </p:custDataLst>
          </p:nvPr>
        </p:nvSpPr>
        <p:spPr bwMode="gray">
          <a:xfrm>
            <a:off x="7303983" y="3329693"/>
            <a:ext cx="398463"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b"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r>
              <a:rPr lang="en-US" sz="1200" dirty="0">
                <a:solidFill>
                  <a:prstClr val="black"/>
                </a:solidFill>
                <a:latin typeface="Arial"/>
                <a:cs typeface="Arial" panose="020B0604020202020204" pitchFamily="34" charset="0"/>
              </a:rPr>
              <a:t>$</a:t>
            </a:r>
            <a:fld id="{7AB3D742-A73D-4E68-96D8-043A1FB8CF5C}" type="datetime'''9''''''''''''''''''''''''2''4'''''''''''''''''''''''''''">
              <a:rPr lang="en-US" sz="1200">
                <a:solidFill>
                  <a:prstClr val="black"/>
                </a:solidFill>
                <a:latin typeface="Arial"/>
                <a:cs typeface="Arial" panose="020B0604020202020204" pitchFamily="34" charset="0"/>
              </a:rPr>
              <a:pPr algn="ctr">
                <a:spcBef>
                  <a:spcPct val="0"/>
                </a:spcBef>
                <a:spcAft>
                  <a:spcPct val="0"/>
                </a:spcAft>
              </a:pPr>
              <a:t>924</a:t>
            </a:fld>
            <a:r>
              <a:rPr lang="en-US" sz="1200" dirty="0">
                <a:solidFill>
                  <a:prstClr val="black"/>
                </a:solidFill>
                <a:latin typeface="Arial"/>
                <a:cs typeface="Arial" panose="020B0604020202020204" pitchFamily="34" charset="0"/>
              </a:rPr>
              <a:t>B</a:t>
            </a:r>
            <a:endParaRPr lang="en-US" sz="1200" dirty="0">
              <a:solidFill>
                <a:prstClr val="black"/>
              </a:solidFill>
              <a:latin typeface="Arial"/>
              <a:cs typeface="Arial" panose="020B0604020202020204" pitchFamily="34" charset="0"/>
              <a:sym typeface="HP Simplified" panose="020B0604020204020204" pitchFamily="34" charset="0"/>
            </a:endParaRPr>
          </a:p>
        </p:txBody>
      </p:sp>
      <p:sp>
        <p:nvSpPr>
          <p:cNvPr id="166" name="Text Placeholder 2"/>
          <p:cNvSpPr>
            <a:spLocks noGrp="1"/>
          </p:cNvSpPr>
          <p:nvPr>
            <p:custDataLst>
              <p:tags r:id="rId40"/>
            </p:custDataLst>
          </p:nvPr>
        </p:nvSpPr>
        <p:spPr bwMode="gray">
          <a:xfrm>
            <a:off x="7411929" y="5250568"/>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8DD4A104-3ADA-4F2A-828E-0D312EBD3D16}" type="datetime'''7''''''''''''''''''''''0'''''''''''''''''''''''''''''''''">
              <a:rPr lang="en-US" sz="1100">
                <a:solidFill>
                  <a:prstClr val="white"/>
                </a:solidFill>
                <a:latin typeface="Arial"/>
                <a:cs typeface="Arial" panose="020B0604020202020204" pitchFamily="34" charset="0"/>
              </a:rPr>
              <a:pPr marL="0" indent="0" algn="ctr">
                <a:lnSpc>
                  <a:spcPct val="100000"/>
                </a:lnSpc>
                <a:spcBef>
                  <a:spcPct val="0"/>
                </a:spcBef>
                <a:spcAft>
                  <a:spcPct val="0"/>
                </a:spcAft>
                <a:buNone/>
              </a:pPr>
              <a:t>70</a:t>
            </a:fld>
            <a:endParaRPr lang="en-US" sz="1100" dirty="0">
              <a:solidFill>
                <a:prstClr val="white"/>
              </a:solidFill>
              <a:latin typeface="Arial"/>
              <a:cs typeface="Arial" panose="020B0604020202020204" pitchFamily="34" charset="0"/>
              <a:sym typeface="HP Simplified" panose="020B0604020204020204" pitchFamily="34" charset="0"/>
            </a:endParaRPr>
          </a:p>
        </p:txBody>
      </p:sp>
      <p:sp>
        <p:nvSpPr>
          <p:cNvPr id="167" name="Text Placeholder 42"/>
          <p:cNvSpPr>
            <a:spLocks noGrp="1"/>
          </p:cNvSpPr>
          <p:nvPr>
            <p:custDataLst>
              <p:tags r:id="rId41"/>
            </p:custDataLst>
          </p:nvPr>
        </p:nvSpPr>
        <p:spPr bwMode="gray">
          <a:xfrm>
            <a:off x="7363167" y="4805887"/>
            <a:ext cx="252413" cy="160338"/>
          </a:xfrm>
          <a:prstGeom prst="rect">
            <a:avLst/>
          </a:prstGeom>
          <a:noFill/>
          <a:extLst>
            <a:ext uri="{909E8E84-426E-40dd-AFC4-6F175D3DCCD1}">
              <a14:hiddenFill xmlns="" xmlns:a14="http://schemas.microsoft.com/office/drawing/2010/main">
                <a:solidFill>
                  <a:srgbClr val="4C6C9C"/>
                </a:solidFill>
              </a14:hiddenFill>
            </a:ext>
          </a:extLst>
        </p:spPr>
        <p:txBody>
          <a:bodyPr wrap="none" lIns="19050" tIns="0" rIns="19050" bIns="0" numCol="1" spcCol="0" anchor="ctr" anchorCtr="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rgbClr val="0096D6"/>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spcAft>
                <a:spcPct val="0"/>
              </a:spcAft>
            </a:pPr>
            <a:fld id="{05FED7C6-9A97-4B53-83B4-6BF38112ED65}" type="datetime'''''''6''''''''''2''''''''''''''''''6'''''''''''''''''">
              <a:rPr lang="en-US" sz="1100" b="0">
                <a:solidFill>
                  <a:srgbClr val="FFFFFF"/>
                </a:solidFill>
                <a:latin typeface="Arial"/>
                <a:cs typeface="Arial" panose="020B0604020202020204" pitchFamily="34" charset="0"/>
              </a:rPr>
              <a:pPr algn="ctr">
                <a:spcBef>
                  <a:spcPct val="0"/>
                </a:spcBef>
                <a:spcAft>
                  <a:spcPct val="0"/>
                </a:spcAft>
              </a:pPr>
              <a:t>626</a:t>
            </a:fld>
            <a:endParaRPr lang="en-US" sz="1100" b="0" dirty="0">
              <a:solidFill>
                <a:srgbClr val="FFFFFF"/>
              </a:solidFill>
              <a:latin typeface="Arial"/>
              <a:cs typeface="Arial" panose="020B0604020202020204" pitchFamily="34" charset="0"/>
              <a:sym typeface="HP Simplified" panose="020B0604020204020204" pitchFamily="34" charset="0"/>
            </a:endParaRPr>
          </a:p>
        </p:txBody>
      </p:sp>
      <p:sp>
        <p:nvSpPr>
          <p:cNvPr id="168" name="Text Placeholder 3"/>
          <p:cNvSpPr>
            <a:spLocks noGrp="1"/>
          </p:cNvSpPr>
          <p:nvPr>
            <p:custDataLst>
              <p:tags r:id="rId42"/>
            </p:custDataLst>
          </p:nvPr>
        </p:nvSpPr>
        <p:spPr bwMode="gray">
          <a:xfrm>
            <a:off x="7377008" y="4393318"/>
            <a:ext cx="252413"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B9F3EE1B-64B6-4355-8D7A-CBFD936A92EB}" type="datetime'''''1''''''''''0''''''''''''''''''''''''''''''''''''''''8'''">
              <a:rPr lang="en-US" sz="1100">
                <a:solidFill>
                  <a:prstClr val="white"/>
                </a:solidFill>
                <a:latin typeface="Arial"/>
                <a:cs typeface="Arial" panose="020B0604020202020204" pitchFamily="34" charset="0"/>
              </a:rPr>
              <a:pPr marL="0" indent="0" algn="ctr">
                <a:lnSpc>
                  <a:spcPct val="100000"/>
                </a:lnSpc>
                <a:spcBef>
                  <a:spcPct val="0"/>
                </a:spcBef>
                <a:spcAft>
                  <a:spcPct val="0"/>
                </a:spcAft>
                <a:buNone/>
              </a:pPr>
              <a:t>108</a:t>
            </a:fld>
            <a:endParaRPr lang="en-US" sz="1100" dirty="0">
              <a:solidFill>
                <a:prstClr val="white"/>
              </a:solidFill>
              <a:latin typeface="Arial"/>
              <a:cs typeface="Arial" panose="020B0604020202020204" pitchFamily="34" charset="0"/>
              <a:sym typeface="HP Simplified" panose="020B0604020204020204" pitchFamily="34" charset="0"/>
            </a:endParaRPr>
          </a:p>
        </p:txBody>
      </p:sp>
      <p:sp>
        <p:nvSpPr>
          <p:cNvPr id="169" name="Text Placeholder 6"/>
          <p:cNvSpPr>
            <a:spLocks noGrp="1"/>
          </p:cNvSpPr>
          <p:nvPr>
            <p:custDataLst>
              <p:tags r:id="rId43"/>
            </p:custDataLst>
          </p:nvPr>
        </p:nvSpPr>
        <p:spPr bwMode="gray">
          <a:xfrm>
            <a:off x="7411929" y="4040893"/>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53F5C97F-2780-4B8C-9DCA-149AED3DBFB8}" type="datetime'''''''''''''''''''''''''''''3''2'''''''''''''">
              <a:rPr lang="en-US" sz="1100">
                <a:solidFill>
                  <a:schemeClr val="bg1"/>
                </a:solidFill>
                <a:latin typeface="Arial"/>
                <a:cs typeface="Arial" panose="020B0604020202020204" pitchFamily="34" charset="0"/>
                <a:sym typeface="HP Simplified" panose="020B0604020204020204" pitchFamily="34" charset="0"/>
              </a:rPr>
              <a:pPr marL="0" indent="0" algn="ctr">
                <a:lnSpc>
                  <a:spcPct val="100000"/>
                </a:lnSpc>
                <a:spcBef>
                  <a:spcPct val="0"/>
                </a:spcBef>
                <a:spcAft>
                  <a:spcPct val="0"/>
                </a:spcAft>
                <a:buNone/>
              </a:pPr>
              <a:t>32</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170" name="Text Placeholder 7"/>
          <p:cNvSpPr>
            <a:spLocks noGrp="1"/>
          </p:cNvSpPr>
          <p:nvPr>
            <p:custDataLst>
              <p:tags r:id="rId44"/>
            </p:custDataLst>
          </p:nvPr>
        </p:nvSpPr>
        <p:spPr bwMode="gray">
          <a:xfrm>
            <a:off x="7411929" y="3864680"/>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88FE9043-6019-4948-8742-8D844542CBC5}" type="datetime'''33'''''''''''''''''''''''''''''''''''''''''''''''''''">
              <a:rPr lang="en-US" sz="1100">
                <a:solidFill>
                  <a:schemeClr val="bg1"/>
                </a:solidFill>
                <a:latin typeface="Arial"/>
                <a:cs typeface="Arial" panose="020B0604020202020204" pitchFamily="34" charset="0"/>
              </a:rPr>
              <a:pPr marL="0" indent="0" algn="ctr">
                <a:lnSpc>
                  <a:spcPct val="100000"/>
                </a:lnSpc>
                <a:spcBef>
                  <a:spcPct val="0"/>
                </a:spcBef>
                <a:spcAft>
                  <a:spcPct val="0"/>
                </a:spcAft>
                <a:buNone/>
              </a:pPr>
              <a:t>33</a:t>
            </a:fld>
            <a:endParaRPr lang="en-US" sz="1100" dirty="0">
              <a:solidFill>
                <a:schemeClr val="bg1"/>
              </a:solidFill>
              <a:latin typeface="Arial"/>
              <a:cs typeface="Arial" panose="020B0604020202020204" pitchFamily="34" charset="0"/>
              <a:sym typeface="HP Simplified" panose="020B0604020204020204" pitchFamily="34" charset="0"/>
            </a:endParaRPr>
          </a:p>
        </p:txBody>
      </p:sp>
      <p:sp>
        <p:nvSpPr>
          <p:cNvPr id="171" name="Text Placeholder 8"/>
          <p:cNvSpPr>
            <a:spLocks noGrp="1"/>
          </p:cNvSpPr>
          <p:nvPr>
            <p:custDataLst>
              <p:tags r:id="rId45"/>
            </p:custDataLst>
          </p:nvPr>
        </p:nvSpPr>
        <p:spPr bwMode="gray">
          <a:xfrm>
            <a:off x="7411929" y="3621793"/>
            <a:ext cx="180975" cy="160338"/>
          </a:xfrm>
          <a:prstGeom prst="rect">
            <a:avLst/>
          </a:prstGeom>
          <a:noFill/>
          <a:extLst>
            <a:ext uri="{909E8E84-426E-40dd-AFC4-6F175D3DCCD1}">
              <a14:hiddenFill xmlns="" xmlns:a14="http://schemas.microsoft.com/office/drawing/2010/main">
                <a:solidFill>
                  <a:scrgbClr r="0" g="0" b="0"/>
                </a:solidFill>
              </a14:hiddenFill>
            </a:ext>
          </a:extLst>
        </p:spPr>
        <p:txBody>
          <a:bodyPr wrap="none" lIns="19050" tIns="0" rIns="19050" bIns="0" numCol="1" spcCol="0" anchor="ctr" anchorCtr="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ctr">
              <a:lnSpc>
                <a:spcPct val="100000"/>
              </a:lnSpc>
              <a:spcBef>
                <a:spcPct val="0"/>
              </a:spcBef>
              <a:spcAft>
                <a:spcPct val="0"/>
              </a:spcAft>
              <a:buNone/>
            </a:pPr>
            <a:fld id="{20127FC2-3B92-4348-A036-D1CBBD5B0624}" type="datetime'''''''''''''''''''5''''''5'''''''">
              <a:rPr lang="en-US" sz="1100">
                <a:solidFill>
                  <a:prstClr val="white"/>
                </a:solidFill>
                <a:latin typeface="Arial"/>
                <a:cs typeface="Arial" panose="020B0604020202020204" pitchFamily="34" charset="0"/>
              </a:rPr>
              <a:pPr marL="0" indent="0" algn="ctr">
                <a:lnSpc>
                  <a:spcPct val="100000"/>
                </a:lnSpc>
                <a:spcBef>
                  <a:spcPct val="0"/>
                </a:spcBef>
                <a:spcAft>
                  <a:spcPct val="0"/>
                </a:spcAft>
                <a:buNone/>
              </a:pPr>
              <a:t>55</a:t>
            </a:fld>
            <a:endParaRPr lang="en-US" sz="1100" dirty="0">
              <a:solidFill>
                <a:prstClr val="white"/>
              </a:solidFill>
              <a:latin typeface="Arial"/>
              <a:cs typeface="Arial" panose="020B0604020202020204" pitchFamily="34" charset="0"/>
              <a:sym typeface="HP Simplified" panose="020B0604020204020204" pitchFamily="34" charset="0"/>
            </a:endParaRPr>
          </a:p>
        </p:txBody>
      </p:sp>
      <p:sp>
        <p:nvSpPr>
          <p:cNvPr id="172" name="Rectangle 171"/>
          <p:cNvSpPr/>
          <p:nvPr/>
        </p:nvSpPr>
        <p:spPr>
          <a:xfrm flipH="1">
            <a:off x="6914785" y="2100827"/>
            <a:ext cx="4690162" cy="369063"/>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defTabSz="685800">
              <a:defRPr/>
            </a:pPr>
            <a:r>
              <a:rPr lang="pl-PL" sz="1600" b="1" kern="0" dirty="0" smtClean="0">
                <a:solidFill>
                  <a:prstClr val="white"/>
                </a:solidFill>
                <a:latin typeface="Arial"/>
              </a:rPr>
              <a:t>Potencjał wzrostu</a:t>
            </a:r>
            <a:endParaRPr lang="en-US" sz="1600" b="1" kern="0" baseline="30000" dirty="0">
              <a:solidFill>
                <a:prstClr val="white"/>
              </a:solidFill>
              <a:latin typeface="Arial"/>
            </a:endParaRPr>
          </a:p>
        </p:txBody>
      </p:sp>
      <p:sp>
        <p:nvSpPr>
          <p:cNvPr id="2" name="TextBox 1"/>
          <p:cNvSpPr txBox="1"/>
          <p:nvPr/>
        </p:nvSpPr>
        <p:spPr>
          <a:xfrm>
            <a:off x="10542349" y="2896556"/>
            <a:ext cx="960242" cy="179578"/>
          </a:xfrm>
          <a:prstGeom prst="rect">
            <a:avLst/>
          </a:prstGeom>
          <a:noFill/>
        </p:spPr>
        <p:txBody>
          <a:bodyPr wrap="square" lIns="0" tIns="0" rIns="0" bIns="0" rtlCol="0">
            <a:noAutofit/>
          </a:bodyPr>
          <a:lstStyle/>
          <a:p>
            <a:pPr algn="ctr">
              <a:lnSpc>
                <a:spcPct val="90000"/>
              </a:lnSpc>
            </a:pPr>
            <a:r>
              <a:rPr lang="en-US" sz="1000" b="1" dirty="0" smtClean="0">
                <a:solidFill>
                  <a:schemeClr val="accent6">
                    <a:lumMod val="75000"/>
                  </a:schemeClr>
                </a:solidFill>
                <a:latin typeface="Arial"/>
              </a:rPr>
              <a:t>Servers: 2.0%</a:t>
            </a:r>
            <a:endParaRPr lang="en-US" sz="1000" b="1" dirty="0">
              <a:solidFill>
                <a:schemeClr val="accent6">
                  <a:lumMod val="75000"/>
                </a:schemeClr>
              </a:solidFill>
              <a:latin typeface="Arial"/>
            </a:endParaRPr>
          </a:p>
        </p:txBody>
      </p:sp>
      <p:sp>
        <p:nvSpPr>
          <p:cNvPr id="174" name="TextBox 173"/>
          <p:cNvSpPr txBox="1"/>
          <p:nvPr/>
        </p:nvSpPr>
        <p:spPr>
          <a:xfrm>
            <a:off x="10542349" y="3168857"/>
            <a:ext cx="960242" cy="196129"/>
          </a:xfrm>
          <a:prstGeom prst="rect">
            <a:avLst/>
          </a:prstGeom>
          <a:noFill/>
        </p:spPr>
        <p:txBody>
          <a:bodyPr wrap="square" lIns="0" tIns="0" rIns="0" bIns="0" rtlCol="0">
            <a:noAutofit/>
          </a:bodyPr>
          <a:lstStyle/>
          <a:p>
            <a:pPr algn="ctr">
              <a:lnSpc>
                <a:spcPct val="90000"/>
              </a:lnSpc>
            </a:pPr>
            <a:r>
              <a:rPr lang="en-US" sz="1000" b="1" dirty="0" smtClean="0">
                <a:solidFill>
                  <a:schemeClr val="accent5"/>
                </a:solidFill>
                <a:latin typeface="Arial"/>
              </a:rPr>
              <a:t>Storage: 2.2%</a:t>
            </a:r>
            <a:endParaRPr lang="en-US" sz="1000" b="1" dirty="0">
              <a:solidFill>
                <a:schemeClr val="accent5"/>
              </a:solidFill>
              <a:latin typeface="Arial"/>
            </a:endParaRPr>
          </a:p>
        </p:txBody>
      </p:sp>
      <p:sp>
        <p:nvSpPr>
          <p:cNvPr id="175" name="TextBox 174"/>
          <p:cNvSpPr txBox="1"/>
          <p:nvPr/>
        </p:nvSpPr>
        <p:spPr>
          <a:xfrm>
            <a:off x="10542349" y="3362126"/>
            <a:ext cx="960242" cy="278329"/>
          </a:xfrm>
          <a:prstGeom prst="rect">
            <a:avLst/>
          </a:prstGeom>
          <a:noFill/>
        </p:spPr>
        <p:txBody>
          <a:bodyPr wrap="square" lIns="0" tIns="0" rIns="0" bIns="0" rtlCol="0">
            <a:noAutofit/>
          </a:bodyPr>
          <a:lstStyle/>
          <a:p>
            <a:pPr algn="ctr">
              <a:lnSpc>
                <a:spcPct val="90000"/>
              </a:lnSpc>
            </a:pPr>
            <a:r>
              <a:rPr lang="en-US" sz="1000" b="1" dirty="0" smtClean="0">
                <a:solidFill>
                  <a:schemeClr val="accent3"/>
                </a:solidFill>
                <a:latin typeface="Arial"/>
              </a:rPr>
              <a:t>Networking: 3.6%</a:t>
            </a:r>
            <a:endParaRPr lang="en-US" sz="1000" b="1" dirty="0">
              <a:solidFill>
                <a:schemeClr val="accent3"/>
              </a:solidFill>
              <a:latin typeface="Arial"/>
            </a:endParaRPr>
          </a:p>
        </p:txBody>
      </p:sp>
      <p:sp>
        <p:nvSpPr>
          <p:cNvPr id="176" name="TextBox 175"/>
          <p:cNvSpPr txBox="1"/>
          <p:nvPr/>
        </p:nvSpPr>
        <p:spPr>
          <a:xfrm>
            <a:off x="10542349" y="3718046"/>
            <a:ext cx="960242" cy="358498"/>
          </a:xfrm>
          <a:prstGeom prst="rect">
            <a:avLst/>
          </a:prstGeom>
          <a:noFill/>
        </p:spPr>
        <p:txBody>
          <a:bodyPr wrap="square" lIns="0" tIns="0" rIns="0" bIns="0" rtlCol="0">
            <a:noAutofit/>
          </a:bodyPr>
          <a:lstStyle/>
          <a:p>
            <a:pPr algn="ctr">
              <a:lnSpc>
                <a:spcPct val="90000"/>
              </a:lnSpc>
            </a:pPr>
            <a:r>
              <a:rPr lang="en-US" sz="1000" b="1" dirty="0" smtClean="0">
                <a:solidFill>
                  <a:schemeClr val="accent4">
                    <a:lumMod val="60000"/>
                    <a:lumOff val="40000"/>
                  </a:schemeClr>
                </a:solidFill>
                <a:latin typeface="Arial"/>
              </a:rPr>
              <a:t>Technology Services:</a:t>
            </a:r>
          </a:p>
          <a:p>
            <a:pPr algn="ctr">
              <a:lnSpc>
                <a:spcPct val="90000"/>
              </a:lnSpc>
            </a:pPr>
            <a:r>
              <a:rPr lang="en-US" sz="1000" b="1" dirty="0" smtClean="0">
                <a:solidFill>
                  <a:schemeClr val="accent4">
                    <a:lumMod val="60000"/>
                    <a:lumOff val="40000"/>
                  </a:schemeClr>
                </a:solidFill>
                <a:latin typeface="Arial"/>
              </a:rPr>
              <a:t>3.9%</a:t>
            </a:r>
            <a:endParaRPr lang="en-US" sz="1000" b="1" dirty="0">
              <a:solidFill>
                <a:schemeClr val="accent4">
                  <a:lumMod val="60000"/>
                  <a:lumOff val="40000"/>
                </a:schemeClr>
              </a:solidFill>
              <a:latin typeface="Arial"/>
            </a:endParaRPr>
          </a:p>
        </p:txBody>
      </p:sp>
      <p:sp>
        <p:nvSpPr>
          <p:cNvPr id="177" name="TextBox 176"/>
          <p:cNvSpPr txBox="1"/>
          <p:nvPr/>
        </p:nvSpPr>
        <p:spPr>
          <a:xfrm>
            <a:off x="10542349" y="4503474"/>
            <a:ext cx="960242" cy="358498"/>
          </a:xfrm>
          <a:prstGeom prst="rect">
            <a:avLst/>
          </a:prstGeom>
          <a:noFill/>
        </p:spPr>
        <p:txBody>
          <a:bodyPr wrap="square" lIns="0" tIns="0" rIns="0" bIns="0" rtlCol="0">
            <a:noAutofit/>
          </a:bodyPr>
          <a:lstStyle/>
          <a:p>
            <a:pPr algn="ctr">
              <a:lnSpc>
                <a:spcPct val="90000"/>
              </a:lnSpc>
            </a:pPr>
            <a:r>
              <a:rPr lang="en-US" sz="1000" b="1" dirty="0" smtClean="0">
                <a:solidFill>
                  <a:schemeClr val="accent2"/>
                </a:solidFill>
                <a:latin typeface="Arial"/>
              </a:rPr>
              <a:t>Enterprise</a:t>
            </a:r>
            <a:br>
              <a:rPr lang="en-US" sz="1000" b="1" dirty="0" smtClean="0">
                <a:solidFill>
                  <a:schemeClr val="accent2"/>
                </a:solidFill>
                <a:latin typeface="Arial"/>
              </a:rPr>
            </a:br>
            <a:r>
              <a:rPr lang="en-US" sz="1000" b="1" dirty="0" smtClean="0">
                <a:solidFill>
                  <a:schemeClr val="accent2"/>
                </a:solidFill>
                <a:latin typeface="Arial"/>
              </a:rPr>
              <a:t>Services:</a:t>
            </a:r>
          </a:p>
          <a:p>
            <a:pPr algn="ctr">
              <a:lnSpc>
                <a:spcPct val="90000"/>
              </a:lnSpc>
            </a:pPr>
            <a:r>
              <a:rPr lang="en-US" sz="1000" b="1" dirty="0" smtClean="0">
                <a:solidFill>
                  <a:schemeClr val="accent2"/>
                </a:solidFill>
                <a:latin typeface="Arial"/>
              </a:rPr>
              <a:t>4.5%</a:t>
            </a:r>
            <a:endParaRPr lang="en-US" sz="1000" b="1" dirty="0">
              <a:solidFill>
                <a:schemeClr val="accent2"/>
              </a:solidFill>
              <a:latin typeface="Arial"/>
            </a:endParaRPr>
          </a:p>
        </p:txBody>
      </p:sp>
      <p:sp>
        <p:nvSpPr>
          <p:cNvPr id="178" name="TextBox 177"/>
          <p:cNvSpPr txBox="1"/>
          <p:nvPr/>
        </p:nvSpPr>
        <p:spPr>
          <a:xfrm>
            <a:off x="10542349" y="5175761"/>
            <a:ext cx="960242" cy="358498"/>
          </a:xfrm>
          <a:prstGeom prst="rect">
            <a:avLst/>
          </a:prstGeom>
          <a:noFill/>
        </p:spPr>
        <p:txBody>
          <a:bodyPr wrap="square" lIns="0" tIns="0" rIns="0" bIns="0" rtlCol="0">
            <a:noAutofit/>
          </a:bodyPr>
          <a:lstStyle/>
          <a:p>
            <a:pPr algn="ctr">
              <a:lnSpc>
                <a:spcPct val="90000"/>
              </a:lnSpc>
            </a:pPr>
            <a:r>
              <a:rPr lang="en-US" sz="1000" b="1" dirty="0" smtClean="0">
                <a:solidFill>
                  <a:srgbClr val="425563"/>
                </a:solidFill>
                <a:latin typeface="Arial"/>
              </a:rPr>
              <a:t>Software:</a:t>
            </a:r>
          </a:p>
          <a:p>
            <a:pPr algn="ctr">
              <a:lnSpc>
                <a:spcPct val="90000"/>
              </a:lnSpc>
            </a:pPr>
            <a:r>
              <a:rPr lang="en-US" sz="1000" b="1" dirty="0" smtClean="0">
                <a:solidFill>
                  <a:srgbClr val="425563"/>
                </a:solidFill>
                <a:latin typeface="Arial"/>
              </a:rPr>
              <a:t>7.8%</a:t>
            </a:r>
            <a:endParaRPr lang="en-US" sz="1000" b="1" dirty="0">
              <a:solidFill>
                <a:srgbClr val="425563"/>
              </a:solidFill>
              <a:latin typeface="Arial"/>
            </a:endParaRPr>
          </a:p>
        </p:txBody>
      </p:sp>
      <p:sp>
        <p:nvSpPr>
          <p:cNvPr id="180" name="TextBox 179"/>
          <p:cNvSpPr txBox="1"/>
          <p:nvPr/>
        </p:nvSpPr>
        <p:spPr>
          <a:xfrm>
            <a:off x="10505418" y="2612255"/>
            <a:ext cx="1082535" cy="246221"/>
          </a:xfrm>
          <a:prstGeom prst="rect">
            <a:avLst/>
          </a:prstGeom>
          <a:noFill/>
        </p:spPr>
        <p:txBody>
          <a:bodyPr wrap="none" rtlCol="0">
            <a:spAutoFit/>
          </a:bodyPr>
          <a:lstStyle/>
          <a:p>
            <a:pPr defTabSz="573474">
              <a:buSzPct val="100000"/>
            </a:pPr>
            <a:r>
              <a:rPr lang="en-US" sz="1000" b="1" u="sng" dirty="0" smtClean="0">
                <a:latin typeface="Arial"/>
                <a:cs typeface="Arial"/>
              </a:rPr>
              <a:t>CAGR (‘15-’18)</a:t>
            </a:r>
            <a:endParaRPr lang="en-US" sz="1000" u="sng" dirty="0">
              <a:latin typeface="Arial"/>
              <a:cs typeface="Arial"/>
            </a:endParaRPr>
          </a:p>
        </p:txBody>
      </p:sp>
      <p:cxnSp>
        <p:nvCxnSpPr>
          <p:cNvPr id="6" name="Straight Connector 5"/>
          <p:cNvCxnSpPr/>
          <p:nvPr/>
        </p:nvCxnSpPr>
        <p:spPr>
          <a:xfrm>
            <a:off x="782068" y="4845755"/>
            <a:ext cx="201681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34369" y="4710818"/>
            <a:ext cx="0" cy="13716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93907" y="4850980"/>
            <a:ext cx="0" cy="18288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406369" y="4842458"/>
            <a:ext cx="0" cy="18288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2058913" y="4842458"/>
            <a:ext cx="0" cy="18288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798884" y="4852136"/>
            <a:ext cx="0" cy="18288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2068" y="5042234"/>
            <a:ext cx="581044" cy="217860"/>
          </a:xfrm>
          <a:prstGeom prst="rect">
            <a:avLst/>
          </a:prstGeom>
          <a:noFill/>
        </p:spPr>
        <p:txBody>
          <a:bodyPr wrap="square" lIns="0" tIns="0" rIns="0" bIns="0" rtlCol="0">
            <a:noAutofit/>
          </a:bodyPr>
          <a:lstStyle/>
          <a:p>
            <a:pPr>
              <a:lnSpc>
                <a:spcPct val="90000"/>
              </a:lnSpc>
            </a:pPr>
            <a:r>
              <a:rPr lang="en-US" sz="1100" dirty="0" smtClean="0">
                <a:latin typeface="Arial"/>
              </a:rPr>
              <a:t>Financial Services</a:t>
            </a:r>
          </a:p>
          <a:p>
            <a:pPr>
              <a:lnSpc>
                <a:spcPct val="90000"/>
              </a:lnSpc>
            </a:pPr>
            <a:r>
              <a:rPr lang="en-US" sz="1100" b="1" dirty="0" smtClean="0">
                <a:solidFill>
                  <a:srgbClr val="00B388"/>
                </a:solidFill>
                <a:latin typeface="Arial"/>
              </a:rPr>
              <a:t>10.9%</a:t>
            </a:r>
            <a:endParaRPr lang="en-US" sz="1100" b="1" dirty="0">
              <a:solidFill>
                <a:srgbClr val="00B388"/>
              </a:solidFill>
              <a:latin typeface="Arial"/>
            </a:endParaRPr>
          </a:p>
        </p:txBody>
      </p:sp>
      <p:sp>
        <p:nvSpPr>
          <p:cNvPr id="183" name="TextBox 182"/>
          <p:cNvSpPr txBox="1"/>
          <p:nvPr/>
        </p:nvSpPr>
        <p:spPr>
          <a:xfrm>
            <a:off x="1379582" y="5045965"/>
            <a:ext cx="556885" cy="272681"/>
          </a:xfrm>
          <a:prstGeom prst="rect">
            <a:avLst/>
          </a:prstGeom>
          <a:noFill/>
        </p:spPr>
        <p:txBody>
          <a:bodyPr wrap="square" lIns="0" tIns="0" rIns="0" bIns="0" rtlCol="0">
            <a:noAutofit/>
          </a:bodyPr>
          <a:lstStyle/>
          <a:p>
            <a:pPr>
              <a:lnSpc>
                <a:spcPct val="90000"/>
              </a:lnSpc>
            </a:pPr>
            <a:r>
              <a:rPr lang="en-US" sz="1100" dirty="0" smtClean="0">
                <a:latin typeface="Arial"/>
              </a:rPr>
              <a:t>Software</a:t>
            </a:r>
            <a:endParaRPr lang="pl-PL" sz="1100" dirty="0" smtClean="0">
              <a:latin typeface="Arial"/>
            </a:endParaRPr>
          </a:p>
          <a:p>
            <a:pPr>
              <a:lnSpc>
                <a:spcPct val="90000"/>
              </a:lnSpc>
            </a:pPr>
            <a:endParaRPr lang="en-US" sz="1100" dirty="0" smtClean="0">
              <a:latin typeface="Arial"/>
            </a:endParaRPr>
          </a:p>
          <a:p>
            <a:pPr>
              <a:lnSpc>
                <a:spcPct val="90000"/>
              </a:lnSpc>
            </a:pPr>
            <a:r>
              <a:rPr lang="en-US" sz="1100" b="1" dirty="0" smtClean="0">
                <a:solidFill>
                  <a:srgbClr val="00B388"/>
                </a:solidFill>
                <a:latin typeface="Arial"/>
              </a:rPr>
              <a:t>21.8%</a:t>
            </a:r>
            <a:endParaRPr lang="en-US" sz="1100" b="1" dirty="0">
              <a:solidFill>
                <a:srgbClr val="00B388"/>
              </a:solidFill>
              <a:latin typeface="Arial"/>
            </a:endParaRPr>
          </a:p>
        </p:txBody>
      </p:sp>
      <p:sp>
        <p:nvSpPr>
          <p:cNvPr id="184" name="TextBox 183"/>
          <p:cNvSpPr txBox="1"/>
          <p:nvPr/>
        </p:nvSpPr>
        <p:spPr>
          <a:xfrm>
            <a:off x="2031883" y="5045965"/>
            <a:ext cx="676683" cy="272681"/>
          </a:xfrm>
          <a:prstGeom prst="rect">
            <a:avLst/>
          </a:prstGeom>
          <a:noFill/>
        </p:spPr>
        <p:txBody>
          <a:bodyPr wrap="square" lIns="0" tIns="0" rIns="0" bIns="0" rtlCol="0">
            <a:noAutofit/>
          </a:bodyPr>
          <a:lstStyle/>
          <a:p>
            <a:pPr>
              <a:lnSpc>
                <a:spcPct val="90000"/>
              </a:lnSpc>
            </a:pPr>
            <a:r>
              <a:rPr lang="en-US" sz="1100" dirty="0" smtClean="0">
                <a:latin typeface="Arial"/>
              </a:rPr>
              <a:t>Enterprise Services</a:t>
            </a:r>
          </a:p>
          <a:p>
            <a:pPr>
              <a:lnSpc>
                <a:spcPct val="90000"/>
              </a:lnSpc>
            </a:pPr>
            <a:r>
              <a:rPr lang="en-US" sz="1100" b="1" dirty="0" smtClean="0">
                <a:solidFill>
                  <a:srgbClr val="00B388"/>
                </a:solidFill>
                <a:latin typeface="Arial"/>
              </a:rPr>
              <a:t>5.1%</a:t>
            </a:r>
            <a:endParaRPr lang="en-US" sz="1100" b="1" dirty="0">
              <a:solidFill>
                <a:srgbClr val="00B388"/>
              </a:solidFill>
              <a:latin typeface="Arial"/>
            </a:endParaRPr>
          </a:p>
        </p:txBody>
      </p:sp>
      <p:sp>
        <p:nvSpPr>
          <p:cNvPr id="185" name="TextBox 184"/>
          <p:cNvSpPr txBox="1"/>
          <p:nvPr/>
        </p:nvSpPr>
        <p:spPr>
          <a:xfrm>
            <a:off x="2747181" y="5045966"/>
            <a:ext cx="709102" cy="270242"/>
          </a:xfrm>
          <a:prstGeom prst="rect">
            <a:avLst/>
          </a:prstGeom>
          <a:noFill/>
        </p:spPr>
        <p:txBody>
          <a:bodyPr wrap="square" lIns="0" tIns="0" rIns="0" bIns="0" rtlCol="0">
            <a:noAutofit/>
          </a:bodyPr>
          <a:lstStyle/>
          <a:p>
            <a:pPr>
              <a:lnSpc>
                <a:spcPct val="90000"/>
              </a:lnSpc>
            </a:pPr>
            <a:r>
              <a:rPr lang="en-US" sz="1100" dirty="0" smtClean="0">
                <a:latin typeface="Arial"/>
              </a:rPr>
              <a:t>Enterprise Group</a:t>
            </a:r>
          </a:p>
          <a:p>
            <a:pPr>
              <a:lnSpc>
                <a:spcPct val="90000"/>
              </a:lnSpc>
            </a:pPr>
            <a:r>
              <a:rPr lang="en-US" sz="1100" b="1" dirty="0" smtClean="0">
                <a:solidFill>
                  <a:srgbClr val="00B388"/>
                </a:solidFill>
                <a:latin typeface="Arial"/>
              </a:rPr>
              <a:t>14.3%</a:t>
            </a:r>
            <a:endParaRPr lang="en-US" sz="1100" b="1" dirty="0">
              <a:solidFill>
                <a:srgbClr val="00B388"/>
              </a:solidFill>
              <a:latin typeface="Arial"/>
            </a:endParaRPr>
          </a:p>
        </p:txBody>
      </p:sp>
      <p:sp>
        <p:nvSpPr>
          <p:cNvPr id="189" name="Text Box 144"/>
          <p:cNvSpPr txBox="1">
            <a:spLocks noChangeArrowheads="1"/>
          </p:cNvSpPr>
          <p:nvPr/>
        </p:nvSpPr>
        <p:spPr bwMode="auto">
          <a:xfrm>
            <a:off x="2853665" y="6102645"/>
            <a:ext cx="8189431" cy="517065"/>
          </a:xfrm>
          <a:prstGeom prst="rect">
            <a:avLst/>
          </a:prstGeom>
          <a:solidFill>
            <a:sysClr val="window" lastClr="FFFFFF"/>
          </a:solidFill>
          <a:ln w="19050" algn="ctr">
            <a:noFill/>
            <a:miter lim="800000"/>
            <a:headEnd/>
            <a:tailEnd/>
          </a:ln>
        </p:spPr>
        <p:txBody>
          <a:bodyPr wrap="square" lIns="0" tIns="0" rIns="0" bIns="0">
            <a:spAutoFit/>
          </a:bodyPr>
          <a:lstStyle/>
          <a:p>
            <a:pPr marL="76200" indent="-76200" defTabSz="914377">
              <a:lnSpc>
                <a:spcPct val="90000"/>
              </a:lnSpc>
              <a:spcBef>
                <a:spcPct val="30000"/>
              </a:spcBef>
              <a:buClr>
                <a:schemeClr val="tx1"/>
              </a:buClr>
              <a:buSzPct val="100000"/>
              <a:buFont typeface="+mj-lt"/>
              <a:buAutoNum type="arabicPeriod"/>
              <a:defRPr/>
            </a:pPr>
            <a:r>
              <a:rPr lang="en-US" sz="800" kern="0" dirty="0" smtClean="0">
                <a:latin typeface="Arial"/>
              </a:rPr>
              <a:t>Based </a:t>
            </a:r>
            <a:r>
              <a:rPr lang="en-US" sz="800" kern="0" dirty="0">
                <a:latin typeface="Arial"/>
              </a:rPr>
              <a:t>on amounts presented in HPE </a:t>
            </a:r>
            <a:r>
              <a:rPr lang="en-US" sz="800" kern="0" dirty="0" smtClean="0">
                <a:latin typeface="Arial"/>
              </a:rPr>
              <a:t>FY15 Form 10-K filing</a:t>
            </a:r>
          </a:p>
          <a:p>
            <a:pPr marL="76200" indent="-76200" defTabSz="914377">
              <a:lnSpc>
                <a:spcPct val="90000"/>
              </a:lnSpc>
              <a:spcBef>
                <a:spcPct val="30000"/>
              </a:spcBef>
              <a:buClr>
                <a:schemeClr val="tx1"/>
              </a:buClr>
              <a:buSzPct val="100000"/>
              <a:buFont typeface="+mj-lt"/>
              <a:buAutoNum type="arabicPeriod"/>
              <a:defRPr/>
            </a:pPr>
            <a:r>
              <a:rPr lang="en-US" sz="800" kern="0" dirty="0" smtClean="0">
                <a:latin typeface="Arial"/>
              </a:rPr>
              <a:t>Non-GAAP </a:t>
            </a:r>
            <a:r>
              <a:rPr lang="en-US" sz="800" kern="0" dirty="0">
                <a:latin typeface="Arial"/>
              </a:rPr>
              <a:t>operating profit excludes restructuring charges of $</a:t>
            </a:r>
            <a:r>
              <a:rPr lang="en-US" sz="800" kern="0" dirty="0" smtClean="0">
                <a:latin typeface="Arial"/>
              </a:rPr>
              <a:t>954M</a:t>
            </a:r>
            <a:r>
              <a:rPr lang="en-US" sz="800" kern="0" dirty="0">
                <a:latin typeface="Arial"/>
              </a:rPr>
              <a:t>, amortization of intangible assets of $</a:t>
            </a:r>
            <a:r>
              <a:rPr lang="en-US" sz="800" kern="0" dirty="0" smtClean="0">
                <a:latin typeface="Arial"/>
              </a:rPr>
              <a:t>852M</a:t>
            </a:r>
            <a:r>
              <a:rPr lang="en-US" sz="800" kern="0" dirty="0">
                <a:latin typeface="Arial"/>
              </a:rPr>
              <a:t>, separation costs of </a:t>
            </a:r>
            <a:r>
              <a:rPr lang="en-US" sz="800" kern="0" dirty="0" smtClean="0">
                <a:latin typeface="Arial"/>
              </a:rPr>
              <a:t>$797M</a:t>
            </a:r>
            <a:r>
              <a:rPr lang="en-US" sz="800" kern="0" dirty="0">
                <a:latin typeface="Arial"/>
              </a:rPr>
              <a:t>, defined benefits plan settlement charges of </a:t>
            </a:r>
            <a:r>
              <a:rPr lang="en-US" sz="800" kern="0" dirty="0" smtClean="0">
                <a:latin typeface="Arial"/>
              </a:rPr>
              <a:t>$225M</a:t>
            </a:r>
            <a:r>
              <a:rPr lang="en-US" sz="800" kern="0" dirty="0">
                <a:latin typeface="Arial"/>
              </a:rPr>
              <a:t>, impairment of data center assets of $136M, and acquisition-related charges of </a:t>
            </a:r>
            <a:r>
              <a:rPr lang="en-US" sz="800" kern="0" dirty="0" smtClean="0">
                <a:latin typeface="Arial"/>
              </a:rPr>
              <a:t>$89M </a:t>
            </a:r>
            <a:r>
              <a:rPr lang="en-US" sz="800" kern="0" dirty="0">
                <a:latin typeface="Arial"/>
              </a:rPr>
              <a:t>from GAAP operating profit of </a:t>
            </a:r>
            <a:r>
              <a:rPr lang="en-US" sz="800" kern="0" dirty="0" smtClean="0">
                <a:latin typeface="Arial"/>
              </a:rPr>
              <a:t>$1.5B</a:t>
            </a:r>
          </a:p>
          <a:p>
            <a:pPr marL="76200" indent="-76200" defTabSz="914377">
              <a:lnSpc>
                <a:spcPct val="90000"/>
              </a:lnSpc>
              <a:spcBef>
                <a:spcPct val="30000"/>
              </a:spcBef>
              <a:buClr>
                <a:schemeClr val="tx1"/>
              </a:buClr>
              <a:buSzPct val="100000"/>
              <a:buFont typeface="+mj-lt"/>
              <a:buAutoNum type="arabicPeriod"/>
              <a:defRPr/>
            </a:pPr>
            <a:r>
              <a:rPr lang="en-US" sz="800" kern="0" dirty="0" smtClean="0">
                <a:latin typeface="Arial"/>
              </a:rPr>
              <a:t>Revenue </a:t>
            </a:r>
            <a:r>
              <a:rPr lang="en-US" sz="800" kern="0" dirty="0">
                <a:latin typeface="Arial"/>
              </a:rPr>
              <a:t>mix calculated based on segment revenue, which does not include intercompany eliminations</a:t>
            </a:r>
          </a:p>
        </p:txBody>
      </p:sp>
    </p:spTree>
    <p:extLst>
      <p:ext uri="{BB962C8B-B14F-4D97-AF65-F5344CB8AC3E}">
        <p14:creationId xmlns:p14="http://schemas.microsoft.com/office/powerpoint/2010/main" val="3781488810"/>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Nasz pierwszy klient</a:t>
            </a:r>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t>14</a:t>
            </a:fld>
            <a:endParaRPr lang="en-US"/>
          </a:p>
        </p:txBody>
      </p:sp>
      <p:sp>
        <p:nvSpPr>
          <p:cNvPr id="7" name="Rectangle 6"/>
          <p:cNvSpPr/>
          <p:nvPr/>
        </p:nvSpPr>
        <p:spPr>
          <a:xfrm>
            <a:off x="2727296" y="1524000"/>
            <a:ext cx="2126822" cy="4038599"/>
          </a:xfrm>
          <a:prstGeom prst="rect">
            <a:avLst/>
          </a:prstGeom>
          <a:noFill/>
          <a:ln w="381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18872" rIns="45720" rtlCol="0" anchor="ctr"/>
          <a:lstStyle/>
          <a:p>
            <a:pPr>
              <a:lnSpc>
                <a:spcPct val="90000"/>
              </a:lnSpc>
            </a:pPr>
            <a:endParaRPr lang="en-US" sz="1050" dirty="0">
              <a:solidFill>
                <a:schemeClr val="tx1"/>
              </a:solidFill>
              <a:latin typeface="Arial"/>
            </a:endParaRPr>
          </a:p>
        </p:txBody>
      </p:sp>
      <p:sp>
        <p:nvSpPr>
          <p:cNvPr id="13" name="TextBox 12"/>
          <p:cNvSpPr txBox="1"/>
          <p:nvPr/>
        </p:nvSpPr>
        <p:spPr>
          <a:xfrm>
            <a:off x="5237107" y="2345923"/>
            <a:ext cx="1824408" cy="443198"/>
          </a:xfrm>
          <a:prstGeom prst="rect">
            <a:avLst/>
          </a:prstGeom>
          <a:noFill/>
        </p:spPr>
        <p:txBody>
          <a:bodyPr wrap="square" lIns="0" tIns="0" rIns="0" bIns="0" rtlCol="0" anchor="b">
            <a:spAutoFit/>
          </a:bodyPr>
          <a:lstStyle/>
          <a:p>
            <a:pPr algn="ctr">
              <a:lnSpc>
                <a:spcPct val="90000"/>
              </a:lnSpc>
            </a:pPr>
            <a:r>
              <a:rPr lang="pl-PL" sz="1600" b="1" dirty="0" smtClean="0">
                <a:solidFill>
                  <a:schemeClr val="accent3"/>
                </a:solidFill>
                <a:latin typeface="Arial"/>
              </a:rPr>
              <a:t>Bezpieczeństwo</a:t>
            </a:r>
          </a:p>
          <a:p>
            <a:pPr algn="ctr">
              <a:lnSpc>
                <a:spcPct val="90000"/>
              </a:lnSpc>
            </a:pPr>
            <a:r>
              <a:rPr lang="pl-PL" sz="1600" b="1" dirty="0" smtClean="0">
                <a:solidFill>
                  <a:schemeClr val="accent3"/>
                </a:solidFill>
                <a:latin typeface="Arial"/>
              </a:rPr>
              <a:t>rozwoju</a:t>
            </a:r>
            <a:endParaRPr lang="en-US" sz="1600" b="1" dirty="0">
              <a:solidFill>
                <a:schemeClr val="accent3"/>
              </a:solidFill>
              <a:latin typeface="Arial"/>
            </a:endParaRPr>
          </a:p>
        </p:txBody>
      </p:sp>
      <p:sp>
        <p:nvSpPr>
          <p:cNvPr id="14" name="TextBox 13"/>
          <p:cNvSpPr txBox="1"/>
          <p:nvPr/>
        </p:nvSpPr>
        <p:spPr>
          <a:xfrm>
            <a:off x="521347" y="2362200"/>
            <a:ext cx="1956116" cy="443198"/>
          </a:xfrm>
          <a:prstGeom prst="rect">
            <a:avLst/>
          </a:prstGeom>
          <a:noFill/>
        </p:spPr>
        <p:txBody>
          <a:bodyPr wrap="square" lIns="0" tIns="0" rIns="0" bIns="0" rtlCol="0" anchor="b">
            <a:spAutoFit/>
          </a:bodyPr>
          <a:lstStyle/>
          <a:p>
            <a:pPr algn="ctr">
              <a:lnSpc>
                <a:spcPct val="90000"/>
              </a:lnSpc>
            </a:pPr>
            <a:r>
              <a:rPr lang="pl-PL" sz="1600" b="1" dirty="0" err="1" smtClean="0">
                <a:solidFill>
                  <a:schemeClr val="accent1"/>
                </a:solidFill>
                <a:latin typeface="Arial"/>
              </a:rPr>
              <a:t>Transfromacja</a:t>
            </a:r>
            <a:endParaRPr lang="pl-PL" sz="1600" b="1" dirty="0" smtClean="0">
              <a:solidFill>
                <a:schemeClr val="accent1"/>
              </a:solidFill>
              <a:latin typeface="Arial"/>
            </a:endParaRPr>
          </a:p>
          <a:p>
            <a:pPr algn="ctr">
              <a:lnSpc>
                <a:spcPct val="90000"/>
              </a:lnSpc>
            </a:pPr>
            <a:r>
              <a:rPr lang="pl-PL" sz="1600" b="1" dirty="0" err="1" smtClean="0">
                <a:solidFill>
                  <a:schemeClr val="accent1"/>
                </a:solidFill>
                <a:latin typeface="Arial"/>
              </a:rPr>
              <a:t>infratruktury</a:t>
            </a:r>
            <a:endParaRPr lang="en-US" sz="1600" b="1" dirty="0">
              <a:solidFill>
                <a:schemeClr val="accent1"/>
              </a:solidFill>
              <a:latin typeface="Arial"/>
            </a:endParaRPr>
          </a:p>
        </p:txBody>
      </p:sp>
      <p:sp>
        <p:nvSpPr>
          <p:cNvPr id="28" name="Rectangle 27"/>
          <p:cNvSpPr/>
          <p:nvPr/>
        </p:nvSpPr>
        <p:spPr>
          <a:xfrm>
            <a:off x="7309900" y="1524000"/>
            <a:ext cx="2126822" cy="4038599"/>
          </a:xfrm>
          <a:prstGeom prst="rect">
            <a:avLst/>
          </a:prstGeom>
          <a:noFill/>
          <a:ln w="381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18872" rIns="45720" rtlCol="0" anchor="ctr"/>
          <a:lstStyle/>
          <a:p>
            <a:pPr>
              <a:lnSpc>
                <a:spcPct val="90000"/>
              </a:lnSpc>
            </a:pPr>
            <a:endParaRPr lang="en-US" sz="1050" dirty="0">
              <a:solidFill>
                <a:schemeClr val="tx1"/>
              </a:solidFill>
              <a:latin typeface="Arial"/>
            </a:endParaRPr>
          </a:p>
        </p:txBody>
      </p:sp>
      <p:sp>
        <p:nvSpPr>
          <p:cNvPr id="29" name="TextBox 28"/>
          <p:cNvSpPr txBox="1"/>
          <p:nvPr/>
        </p:nvSpPr>
        <p:spPr>
          <a:xfrm>
            <a:off x="2926116" y="2345923"/>
            <a:ext cx="1745842" cy="443198"/>
          </a:xfrm>
          <a:prstGeom prst="rect">
            <a:avLst/>
          </a:prstGeom>
          <a:noFill/>
        </p:spPr>
        <p:txBody>
          <a:bodyPr wrap="square" lIns="0" tIns="0" rIns="0" bIns="0" rtlCol="0" anchor="b">
            <a:spAutoFit/>
          </a:bodyPr>
          <a:lstStyle/>
          <a:p>
            <a:pPr algn="ctr">
              <a:lnSpc>
                <a:spcPct val="90000"/>
              </a:lnSpc>
            </a:pPr>
            <a:r>
              <a:rPr lang="pl-PL" sz="1600" b="1" dirty="0" smtClean="0">
                <a:solidFill>
                  <a:schemeClr val="accent2"/>
                </a:solidFill>
                <a:latin typeface="Arial"/>
              </a:rPr>
              <a:t>Szybkość</a:t>
            </a:r>
          </a:p>
          <a:p>
            <a:pPr algn="ctr">
              <a:lnSpc>
                <a:spcPct val="90000"/>
              </a:lnSpc>
            </a:pPr>
            <a:r>
              <a:rPr lang="pl-PL" sz="1600" b="1" dirty="0" smtClean="0">
                <a:solidFill>
                  <a:schemeClr val="accent2"/>
                </a:solidFill>
                <a:latin typeface="Arial"/>
              </a:rPr>
              <a:t>zmian</a:t>
            </a:r>
            <a:endParaRPr lang="en-US" sz="1600" b="1" dirty="0">
              <a:solidFill>
                <a:schemeClr val="accent2"/>
              </a:solidFill>
              <a:latin typeface="Arial"/>
            </a:endParaRPr>
          </a:p>
        </p:txBody>
      </p:sp>
      <p:sp>
        <p:nvSpPr>
          <p:cNvPr id="30" name="Rectangle 29"/>
          <p:cNvSpPr/>
          <p:nvPr/>
        </p:nvSpPr>
        <p:spPr>
          <a:xfrm>
            <a:off x="5018598" y="1524000"/>
            <a:ext cx="2126822" cy="4038599"/>
          </a:xfrm>
          <a:prstGeom prst="rect">
            <a:avLst/>
          </a:prstGeom>
          <a:noFill/>
          <a:ln w="381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18872" rIns="45720" rtlCol="0" anchor="ctr"/>
          <a:lstStyle/>
          <a:p>
            <a:pPr>
              <a:lnSpc>
                <a:spcPct val="90000"/>
              </a:lnSpc>
            </a:pPr>
            <a:endParaRPr lang="en-US" sz="1050" dirty="0">
              <a:solidFill>
                <a:schemeClr val="tx1"/>
              </a:solidFill>
              <a:latin typeface="Arial"/>
            </a:endParaRPr>
          </a:p>
        </p:txBody>
      </p:sp>
      <p:sp>
        <p:nvSpPr>
          <p:cNvPr id="31" name="TextBox 30"/>
          <p:cNvSpPr txBox="1"/>
          <p:nvPr/>
        </p:nvSpPr>
        <p:spPr>
          <a:xfrm>
            <a:off x="7692888" y="2345923"/>
            <a:ext cx="1360846" cy="443198"/>
          </a:xfrm>
          <a:prstGeom prst="rect">
            <a:avLst/>
          </a:prstGeom>
          <a:noFill/>
        </p:spPr>
        <p:txBody>
          <a:bodyPr wrap="square" lIns="0" tIns="0" rIns="0" bIns="0" rtlCol="0" anchor="b">
            <a:spAutoFit/>
          </a:bodyPr>
          <a:lstStyle/>
          <a:p>
            <a:pPr algn="ctr">
              <a:lnSpc>
                <a:spcPct val="90000"/>
              </a:lnSpc>
            </a:pPr>
            <a:r>
              <a:rPr lang="pl-PL" sz="1600" b="1" dirty="0" err="1" smtClean="0">
                <a:solidFill>
                  <a:schemeClr val="accent4"/>
                </a:solidFill>
                <a:latin typeface="Arial"/>
              </a:rPr>
              <a:t>Infromacja</a:t>
            </a:r>
            <a:r>
              <a:rPr lang="pl-PL" sz="1600" b="1" dirty="0" smtClean="0">
                <a:solidFill>
                  <a:schemeClr val="accent4"/>
                </a:solidFill>
                <a:latin typeface="Arial"/>
              </a:rPr>
              <a:t> z danych</a:t>
            </a:r>
            <a:endParaRPr lang="en-US" sz="1600" b="1" dirty="0">
              <a:solidFill>
                <a:schemeClr val="accent4"/>
              </a:solidFill>
              <a:latin typeface="Arial"/>
            </a:endParaRPr>
          </a:p>
        </p:txBody>
      </p:sp>
      <p:sp>
        <p:nvSpPr>
          <p:cNvPr id="32" name="Rectangle 31"/>
          <p:cNvSpPr/>
          <p:nvPr/>
        </p:nvSpPr>
        <p:spPr>
          <a:xfrm>
            <a:off x="9601200" y="1524000"/>
            <a:ext cx="2126822" cy="4038599"/>
          </a:xfrm>
          <a:prstGeom prst="rect">
            <a:avLst/>
          </a:prstGeom>
          <a:noFill/>
          <a:ln w="381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18872" rIns="45720" rtlCol="0" anchor="ctr"/>
          <a:lstStyle/>
          <a:p>
            <a:pPr>
              <a:lnSpc>
                <a:spcPct val="90000"/>
              </a:lnSpc>
            </a:pPr>
            <a:endParaRPr lang="en-US" sz="1050" dirty="0">
              <a:solidFill>
                <a:schemeClr val="tx1"/>
              </a:solidFill>
              <a:latin typeface="Arial"/>
            </a:endParaRPr>
          </a:p>
        </p:txBody>
      </p:sp>
      <p:sp>
        <p:nvSpPr>
          <p:cNvPr id="24" name="Rectangle 23"/>
          <p:cNvSpPr/>
          <p:nvPr/>
        </p:nvSpPr>
        <p:spPr>
          <a:xfrm>
            <a:off x="435994" y="1524000"/>
            <a:ext cx="2126822" cy="4038599"/>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18872" rIns="45720" rtlCol="0" anchor="ctr"/>
          <a:lstStyle/>
          <a:p>
            <a:pPr>
              <a:lnSpc>
                <a:spcPct val="90000"/>
              </a:lnSpc>
            </a:pPr>
            <a:endParaRPr lang="en-US" sz="1050" dirty="0">
              <a:solidFill>
                <a:schemeClr val="tx1"/>
              </a:solidFill>
              <a:latin typeface="Arial"/>
            </a:endParaRPr>
          </a:p>
        </p:txBody>
      </p:sp>
      <p:sp>
        <p:nvSpPr>
          <p:cNvPr id="27" name="TextBox 26"/>
          <p:cNvSpPr txBox="1"/>
          <p:nvPr/>
        </p:nvSpPr>
        <p:spPr>
          <a:xfrm>
            <a:off x="9984188" y="2345923"/>
            <a:ext cx="1360846" cy="443198"/>
          </a:xfrm>
          <a:prstGeom prst="rect">
            <a:avLst/>
          </a:prstGeom>
          <a:noFill/>
        </p:spPr>
        <p:txBody>
          <a:bodyPr wrap="square" lIns="0" tIns="0" rIns="0" bIns="0" rtlCol="0" anchor="b">
            <a:spAutoFit/>
          </a:bodyPr>
          <a:lstStyle/>
          <a:p>
            <a:pPr algn="ctr">
              <a:lnSpc>
                <a:spcPct val="90000"/>
              </a:lnSpc>
            </a:pPr>
            <a:r>
              <a:rPr lang="pl-PL" sz="1600" b="1" dirty="0" smtClean="0">
                <a:solidFill>
                  <a:schemeClr val="accent5"/>
                </a:solidFill>
                <a:latin typeface="Arial"/>
              </a:rPr>
              <a:t>Mobilność pracowników</a:t>
            </a:r>
            <a:endParaRPr lang="en-US" sz="1600" b="1" dirty="0">
              <a:solidFill>
                <a:schemeClr val="accent5"/>
              </a:solidFill>
              <a:latin typeface="Arial"/>
            </a:endParaRPr>
          </a:p>
        </p:txBody>
      </p:sp>
      <p:sp>
        <p:nvSpPr>
          <p:cNvPr id="33" name="Content Placeholder 1"/>
          <p:cNvSpPr txBox="1">
            <a:spLocks/>
          </p:cNvSpPr>
          <p:nvPr/>
        </p:nvSpPr>
        <p:spPr>
          <a:xfrm>
            <a:off x="521347" y="2891663"/>
            <a:ext cx="1956115" cy="2366137"/>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r>
              <a:rPr lang="en-US" sz="1200" b="1" dirty="0">
                <a:latin typeface="Arial"/>
              </a:rPr>
              <a:t>Moonshot</a:t>
            </a:r>
            <a:r>
              <a:rPr lang="en-US" sz="1200" b="1">
                <a:latin typeface="Arial"/>
              </a:rPr>
              <a:t>: </a:t>
            </a:r>
            <a:r>
              <a:rPr lang="pl-PL" sz="1200" smtClean="0">
                <a:latin typeface="Arial"/>
              </a:rPr>
              <a:t>Zniesienie ograniczeń datacenter</a:t>
            </a:r>
            <a:endParaRPr lang="en-US" sz="1200" dirty="0">
              <a:latin typeface="Arial"/>
            </a:endParaRPr>
          </a:p>
          <a:p>
            <a:r>
              <a:rPr lang="en-US" sz="1200" b="1" dirty="0">
                <a:latin typeface="Arial"/>
              </a:rPr>
              <a:t>3PAR </a:t>
            </a:r>
            <a:r>
              <a:rPr lang="en-US" sz="1200" b="1" dirty="0" err="1">
                <a:latin typeface="Arial"/>
              </a:rPr>
              <a:t>StoreServ</a:t>
            </a:r>
            <a:r>
              <a:rPr lang="en-US" sz="1200" b="1">
                <a:latin typeface="Arial"/>
              </a:rPr>
              <a:t>: </a:t>
            </a:r>
            <a:r>
              <a:rPr lang="pl-PL" sz="1200" smtClean="0">
                <a:latin typeface="Arial"/>
              </a:rPr>
              <a:t>Redukcja kosztu i złożoności przechowywania danych</a:t>
            </a:r>
            <a:endParaRPr lang="en-US" sz="1200" dirty="0">
              <a:latin typeface="Arial"/>
            </a:endParaRPr>
          </a:p>
          <a:p>
            <a:r>
              <a:rPr lang="en-US" sz="1200" b="1" dirty="0" err="1">
                <a:latin typeface="Arial"/>
              </a:rPr>
              <a:t>StoreOnce</a:t>
            </a:r>
            <a:r>
              <a:rPr lang="en-US" sz="1200" b="1">
                <a:latin typeface="Arial"/>
              </a:rPr>
              <a:t>: </a:t>
            </a:r>
            <a:r>
              <a:rPr lang="pl-PL" sz="1200" smtClean="0">
                <a:latin typeface="Arial"/>
              </a:rPr>
              <a:t>przebudowa zabezpieczania danych</a:t>
            </a:r>
            <a:endParaRPr lang="en-US" sz="1200" dirty="0">
              <a:latin typeface="Arial"/>
            </a:endParaRPr>
          </a:p>
          <a:p>
            <a:r>
              <a:rPr lang="en-US" sz="1200" b="1" dirty="0">
                <a:latin typeface="Arial"/>
              </a:rPr>
              <a:t>Networking</a:t>
            </a:r>
            <a:r>
              <a:rPr lang="en-US" sz="1200" b="1">
                <a:latin typeface="Arial"/>
              </a:rPr>
              <a:t>: </a:t>
            </a:r>
            <a:r>
              <a:rPr lang="pl-PL" sz="1200" smtClean="0">
                <a:latin typeface="Arial"/>
              </a:rPr>
              <a:t>Lepszy, szybszy, tańszy</a:t>
            </a:r>
            <a:endParaRPr lang="en-US" sz="1200" dirty="0">
              <a:latin typeface="Arial"/>
            </a:endParaRPr>
          </a:p>
        </p:txBody>
      </p:sp>
      <p:sp>
        <p:nvSpPr>
          <p:cNvPr id="34" name="Content Placeholder 1"/>
          <p:cNvSpPr txBox="1">
            <a:spLocks/>
          </p:cNvSpPr>
          <p:nvPr/>
        </p:nvSpPr>
        <p:spPr>
          <a:xfrm>
            <a:off x="2819400" y="2891663"/>
            <a:ext cx="1956115" cy="2366137"/>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r>
              <a:rPr lang="en-US" sz="1200" b="1" dirty="0">
                <a:latin typeface="Arial"/>
              </a:rPr>
              <a:t>Private Cloud</a:t>
            </a:r>
            <a:r>
              <a:rPr lang="en-US" sz="1200" b="1">
                <a:latin typeface="Arial"/>
              </a:rPr>
              <a:t>: </a:t>
            </a:r>
            <a:r>
              <a:rPr lang="pl-PL" sz="1200" smtClean="0">
                <a:latin typeface="Arial"/>
              </a:rPr>
              <a:t>Usługi dostępne gdy biznes ich potrzebuje</a:t>
            </a:r>
            <a:endParaRPr lang="en-US" sz="1200" dirty="0">
              <a:latin typeface="Arial"/>
            </a:endParaRPr>
          </a:p>
          <a:p>
            <a:r>
              <a:rPr lang="en-US" sz="1200" b="1" dirty="0" smtClean="0">
                <a:latin typeface="Arial"/>
              </a:rPr>
              <a:t>Hybrid Cloud</a:t>
            </a:r>
            <a:r>
              <a:rPr lang="en-US" sz="1200" b="1" smtClean="0">
                <a:latin typeface="Arial"/>
              </a:rPr>
              <a:t>:  </a:t>
            </a:r>
            <a:r>
              <a:rPr lang="pl-PL" sz="1200" smtClean="0">
                <a:latin typeface="Arial"/>
              </a:rPr>
              <a:t>Różne modele dla elastyczności</a:t>
            </a:r>
            <a:endParaRPr lang="en-US" sz="1200" dirty="0" smtClean="0">
              <a:latin typeface="Arial"/>
            </a:endParaRPr>
          </a:p>
          <a:p>
            <a:r>
              <a:rPr lang="en-US" sz="1200" b="1" dirty="0" err="1" smtClean="0">
                <a:latin typeface="Arial"/>
              </a:rPr>
              <a:t>DevOps</a:t>
            </a:r>
            <a:r>
              <a:rPr lang="en-US" sz="1200" b="1">
                <a:latin typeface="Arial"/>
              </a:rPr>
              <a:t>: </a:t>
            </a:r>
            <a:r>
              <a:rPr lang="pl-PL" sz="1200" smtClean="0">
                <a:latin typeface="Arial"/>
              </a:rPr>
              <a:t>Szybkość zmian aplikacji</a:t>
            </a:r>
            <a:endParaRPr lang="en-US" sz="1200" dirty="0">
              <a:latin typeface="Arial"/>
            </a:endParaRPr>
          </a:p>
        </p:txBody>
      </p:sp>
      <p:sp>
        <p:nvSpPr>
          <p:cNvPr id="35" name="Content Placeholder 1"/>
          <p:cNvSpPr txBox="1">
            <a:spLocks/>
          </p:cNvSpPr>
          <p:nvPr/>
        </p:nvSpPr>
        <p:spPr>
          <a:xfrm>
            <a:off x="5105400" y="2891663"/>
            <a:ext cx="1956115" cy="2366137"/>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r>
              <a:rPr lang="en-US" sz="1200" b="1" dirty="0">
                <a:latin typeface="Arial"/>
              </a:rPr>
              <a:t>Cyber Defense Center</a:t>
            </a:r>
            <a:r>
              <a:rPr lang="en-US" sz="1200" b="1">
                <a:latin typeface="Arial"/>
              </a:rPr>
              <a:t>: </a:t>
            </a:r>
            <a:r>
              <a:rPr lang="pl-PL" sz="1200" smtClean="0">
                <a:latin typeface="Arial"/>
              </a:rPr>
              <a:t>zabezpieczenie zasobów</a:t>
            </a:r>
            <a:endParaRPr lang="en-US" sz="1200" dirty="0">
              <a:latin typeface="Arial"/>
            </a:endParaRPr>
          </a:p>
          <a:p>
            <a:r>
              <a:rPr lang="en-US" sz="1200" b="1" dirty="0" err="1">
                <a:latin typeface="Arial"/>
              </a:rPr>
              <a:t>ArcSight</a:t>
            </a:r>
            <a:r>
              <a:rPr lang="en-US" sz="1200" b="1">
                <a:latin typeface="Arial"/>
              </a:rPr>
              <a:t>: </a:t>
            </a:r>
            <a:r>
              <a:rPr lang="pl-PL" sz="1200" smtClean="0">
                <a:latin typeface="Arial"/>
              </a:rPr>
              <a:t>błyskawiczna odpowiedź</a:t>
            </a:r>
            <a:endParaRPr lang="en-US" sz="1200" dirty="0">
              <a:latin typeface="Arial"/>
            </a:endParaRPr>
          </a:p>
          <a:p>
            <a:r>
              <a:rPr lang="en-US" sz="1200" b="1" dirty="0" err="1">
                <a:latin typeface="Arial"/>
              </a:rPr>
              <a:t>TippingPoint</a:t>
            </a:r>
            <a:r>
              <a:rPr lang="en-US" sz="1200" b="1" dirty="0">
                <a:latin typeface="Arial"/>
              </a:rPr>
              <a:t>: </a:t>
            </a:r>
            <a:r>
              <a:rPr lang="en-US" sz="1200">
                <a:latin typeface="Arial"/>
              </a:rPr>
              <a:t/>
            </a:r>
            <a:br>
              <a:rPr lang="en-US" sz="1200">
                <a:latin typeface="Arial"/>
              </a:rPr>
            </a:br>
            <a:r>
              <a:rPr lang="pl-PL" sz="1200" smtClean="0">
                <a:latin typeface="Arial"/>
              </a:rPr>
              <a:t>bezpieczny dostep</a:t>
            </a:r>
            <a:endParaRPr lang="en-US" sz="1200" dirty="0">
              <a:latin typeface="Arial"/>
            </a:endParaRPr>
          </a:p>
          <a:p>
            <a:r>
              <a:rPr lang="en-US" sz="1200" b="1" dirty="0">
                <a:latin typeface="Arial"/>
              </a:rPr>
              <a:t>Fortify &amp; </a:t>
            </a:r>
            <a:r>
              <a:rPr lang="en-US" sz="1200" b="1" dirty="0" err="1">
                <a:latin typeface="Arial"/>
              </a:rPr>
              <a:t>WebInspect</a:t>
            </a:r>
            <a:r>
              <a:rPr lang="en-US" sz="1200" b="1">
                <a:latin typeface="Arial"/>
              </a:rPr>
              <a:t>: </a:t>
            </a:r>
            <a:r>
              <a:rPr lang="pl-PL" sz="1200" smtClean="0">
                <a:latin typeface="Arial"/>
              </a:rPr>
              <a:t>zabezpieczenie aplikacji i stron</a:t>
            </a:r>
            <a:endParaRPr lang="en-US" sz="1200" dirty="0">
              <a:latin typeface="Arial"/>
            </a:endParaRPr>
          </a:p>
        </p:txBody>
      </p:sp>
      <p:sp>
        <p:nvSpPr>
          <p:cNvPr id="37" name="Content Placeholder 1"/>
          <p:cNvSpPr txBox="1">
            <a:spLocks/>
          </p:cNvSpPr>
          <p:nvPr/>
        </p:nvSpPr>
        <p:spPr>
          <a:xfrm>
            <a:off x="7391400" y="2891663"/>
            <a:ext cx="1956115" cy="2366137"/>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r>
              <a:rPr lang="en-US" sz="1200" b="1" dirty="0" err="1">
                <a:latin typeface="Arial"/>
              </a:rPr>
              <a:t>Vertica</a:t>
            </a:r>
            <a:r>
              <a:rPr lang="en-US" sz="1200" b="1">
                <a:latin typeface="Arial"/>
              </a:rPr>
              <a:t>: </a:t>
            </a:r>
            <a:r>
              <a:rPr lang="pl-PL" sz="1200" smtClean="0">
                <a:latin typeface="Arial"/>
              </a:rPr>
              <a:t>analiza trendów, ochrona wartości intelektualnej</a:t>
            </a:r>
            <a:endParaRPr lang="en-US" sz="1200" dirty="0">
              <a:latin typeface="Arial"/>
            </a:endParaRPr>
          </a:p>
          <a:p>
            <a:r>
              <a:rPr lang="en-US" sz="1200" b="1" dirty="0">
                <a:latin typeface="Arial"/>
              </a:rPr>
              <a:t>Haven</a:t>
            </a:r>
            <a:r>
              <a:rPr lang="en-US" sz="1200" b="1" smtClean="0">
                <a:latin typeface="Arial"/>
              </a:rPr>
              <a:t>:</a:t>
            </a:r>
            <a:r>
              <a:rPr lang="en-US" sz="1200" smtClean="0">
                <a:latin typeface="Arial"/>
              </a:rPr>
              <a:t> </a:t>
            </a:r>
            <a:r>
              <a:rPr lang="pl-PL" sz="1200" smtClean="0">
                <a:latin typeface="Arial"/>
              </a:rPr>
              <a:t>wyszukiwanie i przetwarzanie informacji</a:t>
            </a:r>
            <a:endParaRPr lang="en-US" sz="1200" dirty="0">
              <a:latin typeface="Arial"/>
            </a:endParaRPr>
          </a:p>
          <a:p>
            <a:r>
              <a:rPr lang="en-US" sz="1200" b="1" dirty="0" smtClean="0">
                <a:latin typeface="Arial"/>
              </a:rPr>
              <a:t>Autonomy</a:t>
            </a:r>
            <a:r>
              <a:rPr lang="en-US" sz="1200" b="1" smtClean="0">
                <a:latin typeface="Arial"/>
              </a:rPr>
              <a:t>: </a:t>
            </a:r>
            <a:r>
              <a:rPr lang="pl-PL" sz="1200" smtClean="0">
                <a:latin typeface="Arial"/>
              </a:rPr>
              <a:t>szybsze obserwacje</a:t>
            </a:r>
            <a:endParaRPr lang="en-US" sz="1200" dirty="0" smtClean="0">
              <a:latin typeface="Arial"/>
            </a:endParaRPr>
          </a:p>
          <a:p>
            <a:r>
              <a:rPr lang="en-US" sz="1200" b="1" dirty="0" smtClean="0">
                <a:latin typeface="Arial"/>
              </a:rPr>
              <a:t>Ops </a:t>
            </a:r>
            <a:r>
              <a:rPr lang="en-US" sz="1200" b="1" dirty="0">
                <a:latin typeface="Arial"/>
              </a:rPr>
              <a:t>Analytics</a:t>
            </a:r>
            <a:r>
              <a:rPr lang="en-US" sz="1200" b="1">
                <a:latin typeface="Arial"/>
              </a:rPr>
              <a:t>:  </a:t>
            </a:r>
            <a:r>
              <a:rPr lang="pl-PL" sz="1200" smtClean="0">
                <a:latin typeface="Arial"/>
              </a:rPr>
              <a:t>Szybciej znana przyczyna</a:t>
            </a:r>
            <a:endParaRPr lang="en-US" sz="1200" dirty="0">
              <a:latin typeface="Arial"/>
            </a:endParaRPr>
          </a:p>
        </p:txBody>
      </p:sp>
      <p:sp>
        <p:nvSpPr>
          <p:cNvPr id="38" name="Content Placeholder 1"/>
          <p:cNvSpPr txBox="1">
            <a:spLocks/>
          </p:cNvSpPr>
          <p:nvPr/>
        </p:nvSpPr>
        <p:spPr>
          <a:xfrm>
            <a:off x="9677400" y="2891663"/>
            <a:ext cx="1956115" cy="2366137"/>
          </a:xfrm>
          <a:prstGeom prst="rect">
            <a:avLst/>
          </a:prstGeom>
        </p:spPr>
        <p:txBody>
          <a:bodyPr/>
          <a:lst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a:lstStyle>
          <a:p>
            <a:r>
              <a:rPr lang="en-US" sz="1200" b="1" dirty="0">
                <a:latin typeface="Arial"/>
              </a:rPr>
              <a:t>Networking</a:t>
            </a:r>
            <a:r>
              <a:rPr lang="en-US" sz="1200" dirty="0">
                <a:latin typeface="Arial"/>
              </a:rPr>
              <a:t>:  </a:t>
            </a:r>
            <a:r>
              <a:rPr lang="pl-PL" sz="1200" dirty="0" smtClean="0">
                <a:latin typeface="Arial"/>
              </a:rPr>
              <a:t>Udoskonalenie </a:t>
            </a:r>
            <a:r>
              <a:rPr lang="en-US" sz="1200" smtClean="0">
                <a:latin typeface="Arial"/>
              </a:rPr>
              <a:t>BYOD</a:t>
            </a:r>
            <a:endParaRPr lang="en-US" sz="1200" dirty="0">
              <a:latin typeface="Arial"/>
            </a:endParaRPr>
          </a:p>
          <a:p>
            <a:r>
              <a:rPr lang="en-US" sz="1200" b="1" dirty="0">
                <a:latin typeface="Arial"/>
              </a:rPr>
              <a:t>Cloud Solutions:  </a:t>
            </a:r>
            <a:r>
              <a:rPr lang="pl-PL" sz="1200" smtClean="0">
                <a:latin typeface="Arial"/>
              </a:rPr>
              <a:t>Ochrona informacji w firmie</a:t>
            </a:r>
            <a:endParaRPr lang="en-US" sz="1200" dirty="0">
              <a:latin typeface="Arial"/>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804" y="1700543"/>
            <a:ext cx="457200" cy="457200"/>
          </a:xfrm>
          <a:prstGeom prst="rect">
            <a:avLst/>
          </a:prstGeom>
        </p:spPr>
      </p:pic>
      <p:pic>
        <p:nvPicPr>
          <p:cNvPr id="18" name="Picture 17"/>
          <p:cNvPicPr>
            <a:picLocks noChangeAspect="1"/>
          </p:cNvPicPr>
          <p:nvPr/>
        </p:nvPicPr>
        <p:blipFill>
          <a:blip r:embed="rId4"/>
          <a:stretch>
            <a:fillRect/>
          </a:stretch>
        </p:blipFill>
        <p:spPr>
          <a:xfrm>
            <a:off x="3482981" y="1698348"/>
            <a:ext cx="615452" cy="461590"/>
          </a:xfrm>
          <a:prstGeom prst="rect">
            <a:avLst/>
          </a:prstGeom>
        </p:spPr>
      </p:pic>
      <p:pic>
        <p:nvPicPr>
          <p:cNvPr id="20" name="Picture 19"/>
          <p:cNvPicPr>
            <a:picLocks noChangeAspect="1"/>
          </p:cNvPicPr>
          <p:nvPr/>
        </p:nvPicPr>
        <p:blipFill>
          <a:blip r:embed="rId5"/>
          <a:stretch>
            <a:fillRect/>
          </a:stretch>
        </p:blipFill>
        <p:spPr>
          <a:xfrm>
            <a:off x="5972334" y="1717783"/>
            <a:ext cx="352266" cy="422720"/>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8289" y="1700543"/>
            <a:ext cx="457200" cy="457200"/>
          </a:xfrm>
          <a:prstGeom prst="rect">
            <a:avLst/>
          </a:prstGeom>
        </p:spPr>
      </p:pic>
      <p:pic>
        <p:nvPicPr>
          <p:cNvPr id="42" name="Picture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3057" y="1700543"/>
            <a:ext cx="304800" cy="457200"/>
          </a:xfrm>
          <a:prstGeom prst="rect">
            <a:avLst/>
          </a:prstGeom>
        </p:spPr>
      </p:pic>
    </p:spTree>
    <p:extLst>
      <p:ext uri="{BB962C8B-B14F-4D97-AF65-F5344CB8AC3E}">
        <p14:creationId xmlns:p14="http://schemas.microsoft.com/office/powerpoint/2010/main" val="2056744269"/>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7"/>
          <p:cNvSpPr/>
          <p:nvPr/>
        </p:nvSpPr>
        <p:spPr>
          <a:xfrm>
            <a:off x="1521665" y="6546941"/>
            <a:ext cx="1177225" cy="215444"/>
          </a:xfrm>
          <a:prstGeom prst="rect">
            <a:avLst/>
          </a:prstGeom>
        </p:spPr>
        <p:txBody>
          <a:bodyPr wrap="square">
            <a:spAutoFit/>
          </a:bodyPr>
          <a:lstStyle/>
          <a:p>
            <a:pPr algn="ctr"/>
            <a:r>
              <a:rPr lang="en-US" sz="800" b="1" dirty="0">
                <a:solidFill>
                  <a:srgbClr val="0070C0"/>
                </a:solidFill>
              </a:rPr>
              <a:t>Powered </a:t>
            </a:r>
            <a:r>
              <a:rPr lang="en-US" sz="800" b="1" dirty="0" smtClean="0">
                <a:solidFill>
                  <a:srgbClr val="0070C0"/>
                </a:solidFill>
              </a:rPr>
              <a:t>by Intel®</a:t>
            </a:r>
            <a:r>
              <a:rPr lang="en-US" sz="800" dirty="0" smtClean="0">
                <a:solidFill>
                  <a:srgbClr val="0070C0"/>
                </a:solidFill>
              </a:rPr>
              <a:t> </a:t>
            </a:r>
            <a:endParaRPr lang="en-US" sz="800" dirty="0">
              <a:solidFill>
                <a:srgbClr val="0070C0"/>
              </a:solidFill>
            </a:endParaRPr>
          </a:p>
        </p:txBody>
      </p:sp>
      <p:pic>
        <p:nvPicPr>
          <p:cNvPr id="35" name="Picture 2" descr="C:\Users\pat\Desktop\intel_rgb_3000.png"/>
          <p:cNvPicPr>
            <a:picLocks noChangeAspect="1" noChangeArrowheads="1"/>
          </p:cNvPicPr>
          <p:nvPr/>
        </p:nvPicPr>
        <p:blipFill>
          <a:blip r:embed="rId5"/>
          <a:srcRect/>
          <a:stretch>
            <a:fillRect/>
          </a:stretch>
        </p:blipFill>
        <p:spPr bwMode="auto">
          <a:xfrm>
            <a:off x="1861805" y="6243118"/>
            <a:ext cx="496947" cy="327654"/>
          </a:xfrm>
          <a:prstGeom prst="rect">
            <a:avLst/>
          </a:prstGeom>
          <a:noFill/>
        </p:spPr>
      </p:pic>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0" name="Rectangle 29"/>
          <p:cNvSpPr/>
          <p:nvPr/>
        </p:nvSpPr>
        <p:spPr bwMode="gray">
          <a:xfrm>
            <a:off x="1589" y="-1"/>
            <a:ext cx="12188825" cy="6924675"/>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67"/>
            <a:endParaRPr lang="en-US" sz="1900" dirty="0">
              <a:solidFill>
                <a:prstClr val="white"/>
              </a:solidFill>
              <a:latin typeface="Arial"/>
            </a:endParaRPr>
          </a:p>
        </p:txBody>
      </p:sp>
      <p:sp>
        <p:nvSpPr>
          <p:cNvPr id="29" name="Pie 28"/>
          <p:cNvSpPr/>
          <p:nvPr/>
        </p:nvSpPr>
        <p:spPr bwMode="ltGray">
          <a:xfrm rot="5400000">
            <a:off x="3832315" y="471754"/>
            <a:ext cx="4561878" cy="4561878"/>
          </a:xfrm>
          <a:prstGeom prst="pie">
            <a:avLst>
              <a:gd name="adj1" fmla="val 10800000"/>
              <a:gd name="adj2" fmla="val 16200000"/>
            </a:avLst>
          </a:prstGeom>
          <a:solidFill>
            <a:srgbClr val="F8F8F8">
              <a:alpha val="8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1" name="Pie 30"/>
          <p:cNvSpPr/>
          <p:nvPr/>
        </p:nvSpPr>
        <p:spPr bwMode="ltGray">
          <a:xfrm rot="10800000">
            <a:off x="3832315" y="511511"/>
            <a:ext cx="4561878" cy="4561878"/>
          </a:xfrm>
          <a:prstGeom prst="pie">
            <a:avLst>
              <a:gd name="adj1" fmla="val 10800000"/>
              <a:gd name="adj2" fmla="val 16200000"/>
            </a:avLst>
          </a:prstGeom>
          <a:solidFill>
            <a:srgbClr val="F8F8F8">
              <a:alpha val="8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3" name="Pie 32"/>
          <p:cNvSpPr/>
          <p:nvPr/>
        </p:nvSpPr>
        <p:spPr bwMode="ltGray">
          <a:xfrm rot="16200000">
            <a:off x="3800506" y="511511"/>
            <a:ext cx="4561878" cy="4561878"/>
          </a:xfrm>
          <a:prstGeom prst="pie">
            <a:avLst>
              <a:gd name="adj1" fmla="val 10800000"/>
              <a:gd name="adj2" fmla="val 16200000"/>
            </a:avLst>
          </a:prstGeom>
          <a:solidFill>
            <a:srgbClr val="F8F8F8">
              <a:alpha val="8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4" name="Pie 33"/>
          <p:cNvSpPr/>
          <p:nvPr/>
        </p:nvSpPr>
        <p:spPr bwMode="ltGray">
          <a:xfrm>
            <a:off x="3795479" y="471754"/>
            <a:ext cx="4561878" cy="4561878"/>
          </a:xfrm>
          <a:prstGeom prst="pie">
            <a:avLst>
              <a:gd name="adj1" fmla="val 10800000"/>
              <a:gd name="adj2" fmla="val 16200000"/>
            </a:avLst>
          </a:prstGeom>
          <a:solidFill>
            <a:srgbClr val="F8F8F8">
              <a:alpha val="8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7" name="TextBox 36"/>
          <p:cNvSpPr txBox="1"/>
          <p:nvPr/>
        </p:nvSpPr>
        <p:spPr>
          <a:xfrm>
            <a:off x="3832315" y="1672525"/>
            <a:ext cx="1938142" cy="906543"/>
          </a:xfrm>
          <a:prstGeom prst="rect">
            <a:avLst/>
          </a:prstGeom>
          <a:noFill/>
        </p:spPr>
        <p:txBody>
          <a:bodyPr wrap="square" lIns="0" tIns="0" rIns="0" bIns="0" rtlCol="0">
            <a:noAutofit/>
          </a:bodyPr>
          <a:lstStyle/>
          <a:p>
            <a:pPr marL="0" marR="0" lvl="0" indent="0" algn="r" defTabSz="914400" rtl="0" eaLnBrk="1" fontAlgn="auto" latinLnBrk="0" hangingPunct="1">
              <a:lnSpc>
                <a:spcPct val="89000"/>
              </a:lnSpc>
              <a:spcBef>
                <a:spcPts val="0"/>
              </a:spcBef>
              <a:spcAft>
                <a:spcPts val="0"/>
              </a:spcAft>
              <a:buClrTx/>
              <a:buSzTx/>
              <a:buFontTx/>
              <a:buNone/>
              <a:tabLst/>
              <a:defRPr/>
            </a:pPr>
            <a:r>
              <a:rPr kumimoji="0" lang="en-US" b="1" i="0" u="none" strike="noStrike" kern="1200" cap="none" spc="0" normalizeH="0" baseline="0" noProof="0" dirty="0" smtClean="0">
                <a:ln>
                  <a:noFill/>
                </a:ln>
                <a:solidFill>
                  <a:prstClr val="black"/>
                </a:solidFill>
                <a:effectLst/>
                <a:uLnTx/>
                <a:uFillTx/>
                <a:latin typeface="Arial"/>
                <a:cs typeface="+mn-cs"/>
              </a:rPr>
              <a:t>Transform</a:t>
            </a:r>
            <a:endParaRPr kumimoji="0" lang="en-US" sz="2000" b="1" i="0" u="none" strike="noStrike" kern="1200" cap="none" spc="0" normalizeH="0" baseline="0" noProof="0" dirty="0" smtClean="0">
              <a:ln>
                <a:noFill/>
              </a:ln>
              <a:solidFill>
                <a:prstClr val="black"/>
              </a:solidFill>
              <a:effectLst/>
              <a:uLnTx/>
              <a:uFillTx/>
              <a:latin typeface="Arial"/>
              <a:cs typeface="+mn-cs"/>
            </a:endParaRPr>
          </a:p>
          <a:p>
            <a:pPr marL="0" marR="0" lvl="0" indent="0" algn="r" defTabSz="914400" rtl="0" eaLnBrk="1" fontAlgn="auto" latinLnBrk="0" hangingPunct="1">
              <a:lnSpc>
                <a:spcPct val="84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cs typeface="+mn-cs"/>
              </a:rPr>
              <a:t>to a hybrid</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cs typeface="+mn-cs"/>
              </a:rPr>
              <a:t>infrastructure</a:t>
            </a:r>
            <a:endParaRPr kumimoji="0" lang="en-US" b="0" i="0" u="none" strike="noStrike" kern="1200" cap="none" spc="0" normalizeH="0" baseline="0" noProof="0" dirty="0">
              <a:ln>
                <a:noFill/>
              </a:ln>
              <a:solidFill>
                <a:prstClr val="black"/>
              </a:solidFill>
              <a:effectLst/>
              <a:uLnTx/>
              <a:uFillTx/>
              <a:latin typeface="Arial"/>
              <a:cs typeface="+mn-cs"/>
            </a:endParaRPr>
          </a:p>
        </p:txBody>
      </p:sp>
      <p:sp>
        <p:nvSpPr>
          <p:cNvPr id="50" name="TextBox 49"/>
          <p:cNvSpPr txBox="1"/>
          <p:nvPr/>
        </p:nvSpPr>
        <p:spPr>
          <a:xfrm>
            <a:off x="3832315" y="3032339"/>
            <a:ext cx="1938142" cy="906543"/>
          </a:xfrm>
          <a:prstGeom prst="rect">
            <a:avLst/>
          </a:prstGeom>
          <a:noFill/>
        </p:spPr>
        <p:txBody>
          <a:bodyPr wrap="square" lIns="0" tIns="0" rIns="0" bIns="0" rtlCol="0">
            <a:noAutofit/>
          </a:bodyPr>
          <a:lstStyle/>
          <a:p>
            <a:pPr marL="0" marR="0" lvl="0" indent="0" algn="r" defTabSz="914400" rtl="0" eaLnBrk="1" fontAlgn="auto" latinLnBrk="0" hangingPunct="1">
              <a:lnSpc>
                <a:spcPct val="89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a:cs typeface="+mn-cs"/>
              </a:rPr>
              <a:t>Enable</a:t>
            </a:r>
          </a:p>
          <a:p>
            <a:pPr marL="0" marR="0" lvl="0" indent="0" algn="r" defTabSz="914400" rtl="0" eaLnBrk="1" fontAlgn="auto" latinLnBrk="0" hangingPunct="1">
              <a:lnSpc>
                <a:spcPct val="84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cs typeface="+mn-cs"/>
              </a:rPr>
              <a:t>workplace</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cs typeface="+mn-cs"/>
              </a:rPr>
              <a:t>productivity</a:t>
            </a:r>
            <a:endParaRPr kumimoji="0" lang="en-US" b="0" i="0" u="none" strike="noStrike" kern="1200" cap="none" spc="0" normalizeH="0" baseline="0" noProof="0" dirty="0">
              <a:ln>
                <a:noFill/>
              </a:ln>
              <a:solidFill>
                <a:prstClr val="black"/>
              </a:solidFill>
              <a:effectLst/>
              <a:uLnTx/>
              <a:uFillTx/>
              <a:latin typeface="Arial"/>
              <a:cs typeface="+mn-cs"/>
            </a:endParaRPr>
          </a:p>
        </p:txBody>
      </p:sp>
      <p:sp>
        <p:nvSpPr>
          <p:cNvPr id="51" name="TextBox 50"/>
          <p:cNvSpPr txBox="1"/>
          <p:nvPr/>
        </p:nvSpPr>
        <p:spPr>
          <a:xfrm>
            <a:off x="6408804" y="1672525"/>
            <a:ext cx="1938142" cy="906543"/>
          </a:xfrm>
          <a:prstGeom prst="rect">
            <a:avLst/>
          </a:prstGeom>
          <a:noFill/>
        </p:spPr>
        <p:txBody>
          <a:bodyPr wrap="square" lIns="0" tIns="0" rIns="0" bIns="0" rtlCol="0">
            <a:noAutofit/>
          </a:bodyPr>
          <a:lstStyle/>
          <a:p>
            <a:pPr marL="0" marR="0" lvl="0" indent="0" algn="l" defTabSz="914400" rtl="0" eaLnBrk="1" fontAlgn="auto" latinLnBrk="0" hangingPunct="1">
              <a:lnSpc>
                <a:spcPct val="89000"/>
              </a:lnSpc>
              <a:spcBef>
                <a:spcPts val="0"/>
              </a:spcBef>
              <a:spcAft>
                <a:spcPts val="0"/>
              </a:spcAft>
              <a:buClrTx/>
              <a:buSzTx/>
              <a:buFontTx/>
              <a:buNone/>
              <a:tabLst/>
              <a:defRPr/>
            </a:pPr>
            <a:r>
              <a:rPr kumimoji="0" lang="en-US" b="1" i="0" u="none" strike="noStrike" kern="1200" cap="none" spc="0" normalizeH="0" baseline="0" noProof="0" dirty="0" smtClean="0">
                <a:ln>
                  <a:noFill/>
                </a:ln>
                <a:solidFill>
                  <a:prstClr val="black"/>
                </a:solidFill>
                <a:effectLst/>
                <a:uLnTx/>
                <a:uFillTx/>
                <a:latin typeface="Arial"/>
                <a:cs typeface="+mn-cs"/>
              </a:rPr>
              <a:t>Protect</a:t>
            </a:r>
            <a:endParaRPr kumimoji="0" lang="en-US" sz="2000" b="1"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84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cs typeface="+mn-cs"/>
              </a:rPr>
              <a:t>your digital</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cs typeface="+mn-cs"/>
              </a:rPr>
              <a:t>enterprise</a:t>
            </a:r>
            <a:endParaRPr kumimoji="0" lang="en-US" b="0" i="0" u="none" strike="noStrike" kern="1200" cap="none" spc="0" normalizeH="0" baseline="0" noProof="0" dirty="0">
              <a:ln>
                <a:noFill/>
              </a:ln>
              <a:solidFill>
                <a:prstClr val="black"/>
              </a:solidFill>
              <a:effectLst/>
              <a:uLnTx/>
              <a:uFillTx/>
              <a:latin typeface="Arial"/>
              <a:cs typeface="+mn-cs"/>
            </a:endParaRPr>
          </a:p>
        </p:txBody>
      </p:sp>
      <p:sp>
        <p:nvSpPr>
          <p:cNvPr id="52" name="TextBox 51"/>
          <p:cNvSpPr txBox="1"/>
          <p:nvPr/>
        </p:nvSpPr>
        <p:spPr>
          <a:xfrm>
            <a:off x="6408804" y="3032339"/>
            <a:ext cx="1938142" cy="906543"/>
          </a:xfrm>
          <a:prstGeom prst="rect">
            <a:avLst/>
          </a:prstGeom>
          <a:noFill/>
        </p:spPr>
        <p:txBody>
          <a:bodyPr wrap="square" lIns="0" tIns="0" rIns="0" bIns="0" rtlCol="0">
            <a:noAutofit/>
          </a:bodyPr>
          <a:lstStyle/>
          <a:p>
            <a:pPr marL="0" marR="0" lvl="0" indent="0" algn="l" defTabSz="914400" rtl="0" eaLnBrk="1" fontAlgn="auto" latinLnBrk="0" hangingPunct="1">
              <a:lnSpc>
                <a:spcPct val="89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Arial"/>
                <a:cs typeface="+mn-cs"/>
              </a:rPr>
              <a:t>Empower</a:t>
            </a:r>
          </a:p>
          <a:p>
            <a:pPr marL="0" marR="0" lvl="0" indent="0" algn="l" defTabSz="914400" rtl="0" eaLnBrk="1" fontAlgn="auto" latinLnBrk="0" hangingPunct="1">
              <a:lnSpc>
                <a:spcPct val="84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cs typeface="+mn-cs"/>
              </a:rPr>
              <a:t>the data-driven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Arial"/>
                <a:cs typeface="+mn-cs"/>
              </a:rPr>
              <a:t>organization</a:t>
            </a:r>
            <a:endParaRPr kumimoji="0" lang="en-US" b="0" i="0" u="none" strike="noStrike" kern="1200" cap="none" spc="0" normalizeH="0" baseline="0" noProof="0" dirty="0">
              <a:ln>
                <a:noFill/>
              </a:ln>
              <a:solidFill>
                <a:prstClr val="black"/>
              </a:solidFill>
              <a:effectLst/>
              <a:uLnTx/>
              <a:uFillTx/>
              <a:latin typeface="Arial"/>
              <a:cs typeface="+mn-cs"/>
            </a:endParaRPr>
          </a:p>
        </p:txBody>
      </p:sp>
      <p:pic>
        <p:nvPicPr>
          <p:cNvPr id="53" name="Picture 5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33190" y="3894588"/>
            <a:ext cx="535453" cy="626499"/>
          </a:xfrm>
          <a:prstGeom prst="rect">
            <a:avLst/>
          </a:prstGeom>
        </p:spPr>
      </p:pic>
      <p:pic>
        <p:nvPicPr>
          <p:cNvPr id="54" name="Picture 5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01605" y="1065664"/>
            <a:ext cx="553309" cy="414755"/>
          </a:xfrm>
          <a:prstGeom prst="rect">
            <a:avLst/>
          </a:prstGeom>
        </p:spPr>
      </p:pic>
      <p:pic>
        <p:nvPicPr>
          <p:cNvPr id="55" name="Picture 5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21725" y="988104"/>
            <a:ext cx="572233" cy="553309"/>
          </a:xfrm>
          <a:prstGeom prst="rect">
            <a:avLst/>
          </a:prstGeom>
        </p:spPr>
      </p:pic>
      <p:grpSp>
        <p:nvGrpSpPr>
          <p:cNvPr id="67" name="Group 66"/>
          <p:cNvGrpSpPr/>
          <p:nvPr/>
        </p:nvGrpSpPr>
        <p:grpSpPr>
          <a:xfrm>
            <a:off x="5809775" y="2695568"/>
            <a:ext cx="564600" cy="156653"/>
            <a:chOff x="5738325" y="3337094"/>
            <a:chExt cx="662473" cy="183809"/>
          </a:xfrm>
        </p:grpSpPr>
        <p:pic>
          <p:nvPicPr>
            <p:cNvPr id="68" name="Picture 67"/>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flipH="1">
              <a:off x="5738325" y="3349689"/>
              <a:ext cx="662473" cy="158621"/>
            </a:xfrm>
            <a:prstGeom prst="rect">
              <a:avLst/>
            </a:prstGeom>
          </p:spPr>
        </p:pic>
        <p:sp>
          <p:nvSpPr>
            <p:cNvPr id="69" name="Rectangle 68"/>
            <p:cNvSpPr/>
            <p:nvPr/>
          </p:nvSpPr>
          <p:spPr bwMode="ltGray">
            <a:xfrm>
              <a:off x="5740511" y="3337094"/>
              <a:ext cx="656309" cy="183809"/>
            </a:xfrm>
            <a:prstGeom prst="rect">
              <a:avLst/>
            </a:prstGeom>
            <a:solidFill>
              <a:srgbClr val="F8F8F8">
                <a:alpha val="89804"/>
              </a:srgbClr>
            </a:solidFill>
            <a:ln w="5080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nvGrpSpPr>
          <p:cNvPr id="70" name="Group 69"/>
          <p:cNvGrpSpPr/>
          <p:nvPr/>
        </p:nvGrpSpPr>
        <p:grpSpPr>
          <a:xfrm>
            <a:off x="5045765" y="3957398"/>
            <a:ext cx="593952" cy="592599"/>
            <a:chOff x="4841875" y="4880429"/>
            <a:chExt cx="696912" cy="695325"/>
          </a:xfrm>
        </p:grpSpPr>
        <p:sp>
          <p:nvSpPr>
            <p:cNvPr id="71" name="Freeform 5"/>
            <p:cNvSpPr>
              <a:spLocks noEditPoints="1"/>
            </p:cNvSpPr>
            <p:nvPr/>
          </p:nvSpPr>
          <p:spPr bwMode="auto">
            <a:xfrm>
              <a:off x="4903788" y="5055054"/>
              <a:ext cx="153987" cy="153988"/>
            </a:xfrm>
            <a:custGeom>
              <a:avLst/>
              <a:gdLst>
                <a:gd name="T0" fmla="*/ 51 w 102"/>
                <a:gd name="T1" fmla="*/ 102 h 102"/>
                <a:gd name="T2" fmla="*/ 0 w 102"/>
                <a:gd name="T3" fmla="*/ 51 h 102"/>
                <a:gd name="T4" fmla="*/ 51 w 102"/>
                <a:gd name="T5" fmla="*/ 0 h 102"/>
                <a:gd name="T6" fmla="*/ 102 w 102"/>
                <a:gd name="T7" fmla="*/ 51 h 102"/>
                <a:gd name="T8" fmla="*/ 51 w 102"/>
                <a:gd name="T9" fmla="*/ 102 h 102"/>
                <a:gd name="T10" fmla="*/ 51 w 102"/>
                <a:gd name="T11" fmla="*/ 25 h 102"/>
                <a:gd name="T12" fmla="*/ 26 w 102"/>
                <a:gd name="T13" fmla="*/ 51 h 102"/>
                <a:gd name="T14" fmla="*/ 51 w 102"/>
                <a:gd name="T15" fmla="*/ 77 h 102"/>
                <a:gd name="T16" fmla="*/ 77 w 102"/>
                <a:gd name="T17" fmla="*/ 51 h 102"/>
                <a:gd name="T18" fmla="*/ 51 w 102"/>
                <a:gd name="T19" fmla="*/ 2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102"/>
                  </a:moveTo>
                  <a:cubicBezTo>
                    <a:pt x="23" y="102"/>
                    <a:pt x="0" y="79"/>
                    <a:pt x="0" y="51"/>
                  </a:cubicBezTo>
                  <a:cubicBezTo>
                    <a:pt x="0" y="23"/>
                    <a:pt x="23" y="0"/>
                    <a:pt x="51" y="0"/>
                  </a:cubicBezTo>
                  <a:cubicBezTo>
                    <a:pt x="79" y="0"/>
                    <a:pt x="102" y="23"/>
                    <a:pt x="102" y="51"/>
                  </a:cubicBezTo>
                  <a:cubicBezTo>
                    <a:pt x="102" y="79"/>
                    <a:pt x="79" y="102"/>
                    <a:pt x="51" y="102"/>
                  </a:cubicBezTo>
                  <a:close/>
                  <a:moveTo>
                    <a:pt x="51" y="25"/>
                  </a:moveTo>
                  <a:cubicBezTo>
                    <a:pt x="37" y="25"/>
                    <a:pt x="26" y="37"/>
                    <a:pt x="26" y="51"/>
                  </a:cubicBezTo>
                  <a:cubicBezTo>
                    <a:pt x="26" y="65"/>
                    <a:pt x="37" y="77"/>
                    <a:pt x="51" y="77"/>
                  </a:cubicBezTo>
                  <a:cubicBezTo>
                    <a:pt x="65" y="77"/>
                    <a:pt x="77" y="65"/>
                    <a:pt x="77" y="51"/>
                  </a:cubicBezTo>
                  <a:cubicBezTo>
                    <a:pt x="77" y="37"/>
                    <a:pt x="65" y="25"/>
                    <a:pt x="51"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cs typeface="+mn-cs"/>
              </a:endParaRPr>
            </a:p>
          </p:txBody>
        </p:sp>
        <p:sp>
          <p:nvSpPr>
            <p:cNvPr id="72" name="Freeform 6"/>
            <p:cNvSpPr>
              <a:spLocks/>
            </p:cNvSpPr>
            <p:nvPr/>
          </p:nvSpPr>
          <p:spPr bwMode="auto">
            <a:xfrm>
              <a:off x="4841875" y="5226504"/>
              <a:ext cx="271462" cy="176213"/>
            </a:xfrm>
            <a:custGeom>
              <a:avLst/>
              <a:gdLst>
                <a:gd name="T0" fmla="*/ 171 w 171"/>
                <a:gd name="T1" fmla="*/ 111 h 111"/>
                <a:gd name="T2" fmla="*/ 146 w 171"/>
                <a:gd name="T3" fmla="*/ 111 h 111"/>
                <a:gd name="T4" fmla="*/ 146 w 171"/>
                <a:gd name="T5" fmla="*/ 25 h 111"/>
                <a:gd name="T6" fmla="*/ 24 w 171"/>
                <a:gd name="T7" fmla="*/ 25 h 111"/>
                <a:gd name="T8" fmla="*/ 24 w 171"/>
                <a:gd name="T9" fmla="*/ 111 h 111"/>
                <a:gd name="T10" fmla="*/ 0 w 171"/>
                <a:gd name="T11" fmla="*/ 111 h 111"/>
                <a:gd name="T12" fmla="*/ 0 w 171"/>
                <a:gd name="T13" fmla="*/ 0 h 111"/>
                <a:gd name="T14" fmla="*/ 171 w 171"/>
                <a:gd name="T15" fmla="*/ 0 h 111"/>
                <a:gd name="T16" fmla="*/ 171 w 17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11">
                  <a:moveTo>
                    <a:pt x="171" y="111"/>
                  </a:moveTo>
                  <a:lnTo>
                    <a:pt x="146" y="111"/>
                  </a:lnTo>
                  <a:lnTo>
                    <a:pt x="146" y="25"/>
                  </a:lnTo>
                  <a:lnTo>
                    <a:pt x="24" y="25"/>
                  </a:lnTo>
                  <a:lnTo>
                    <a:pt x="24" y="111"/>
                  </a:lnTo>
                  <a:lnTo>
                    <a:pt x="0" y="111"/>
                  </a:lnTo>
                  <a:lnTo>
                    <a:pt x="0" y="0"/>
                  </a:lnTo>
                  <a:lnTo>
                    <a:pt x="171" y="0"/>
                  </a:lnTo>
                  <a:lnTo>
                    <a:pt x="171" y="1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cs typeface="+mn-cs"/>
              </a:endParaRPr>
            </a:p>
          </p:txBody>
        </p:sp>
        <p:sp>
          <p:nvSpPr>
            <p:cNvPr id="73" name="Rectangle 7"/>
            <p:cNvSpPr>
              <a:spLocks noChangeArrowheads="1"/>
            </p:cNvSpPr>
            <p:nvPr/>
          </p:nvSpPr>
          <p:spPr bwMode="auto">
            <a:xfrm>
              <a:off x="4957763" y="5285241"/>
              <a:ext cx="38100" cy="79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cs typeface="+mn-cs"/>
              </a:endParaRPr>
            </a:p>
          </p:txBody>
        </p:sp>
        <p:sp>
          <p:nvSpPr>
            <p:cNvPr id="74" name="Freeform 8"/>
            <p:cNvSpPr>
              <a:spLocks noEditPoints="1"/>
            </p:cNvSpPr>
            <p:nvPr/>
          </p:nvSpPr>
          <p:spPr bwMode="auto">
            <a:xfrm>
              <a:off x="5330825" y="5055054"/>
              <a:ext cx="155575" cy="153988"/>
            </a:xfrm>
            <a:custGeom>
              <a:avLst/>
              <a:gdLst>
                <a:gd name="T0" fmla="*/ 51 w 102"/>
                <a:gd name="T1" fmla="*/ 102 h 102"/>
                <a:gd name="T2" fmla="*/ 0 w 102"/>
                <a:gd name="T3" fmla="*/ 51 h 102"/>
                <a:gd name="T4" fmla="*/ 51 w 102"/>
                <a:gd name="T5" fmla="*/ 0 h 102"/>
                <a:gd name="T6" fmla="*/ 102 w 102"/>
                <a:gd name="T7" fmla="*/ 51 h 102"/>
                <a:gd name="T8" fmla="*/ 51 w 102"/>
                <a:gd name="T9" fmla="*/ 102 h 102"/>
                <a:gd name="T10" fmla="*/ 51 w 102"/>
                <a:gd name="T11" fmla="*/ 25 h 102"/>
                <a:gd name="T12" fmla="*/ 25 w 102"/>
                <a:gd name="T13" fmla="*/ 51 h 102"/>
                <a:gd name="T14" fmla="*/ 51 w 102"/>
                <a:gd name="T15" fmla="*/ 77 h 102"/>
                <a:gd name="T16" fmla="*/ 76 w 102"/>
                <a:gd name="T17" fmla="*/ 51 h 102"/>
                <a:gd name="T18" fmla="*/ 51 w 102"/>
                <a:gd name="T19" fmla="*/ 2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102"/>
                  </a:moveTo>
                  <a:cubicBezTo>
                    <a:pt x="23" y="102"/>
                    <a:pt x="0" y="79"/>
                    <a:pt x="0" y="51"/>
                  </a:cubicBezTo>
                  <a:cubicBezTo>
                    <a:pt x="0" y="23"/>
                    <a:pt x="23" y="0"/>
                    <a:pt x="51" y="0"/>
                  </a:cubicBezTo>
                  <a:cubicBezTo>
                    <a:pt x="79" y="0"/>
                    <a:pt x="102" y="23"/>
                    <a:pt x="102" y="51"/>
                  </a:cubicBezTo>
                  <a:cubicBezTo>
                    <a:pt x="102" y="79"/>
                    <a:pt x="79" y="102"/>
                    <a:pt x="51" y="102"/>
                  </a:cubicBezTo>
                  <a:close/>
                  <a:moveTo>
                    <a:pt x="51" y="25"/>
                  </a:moveTo>
                  <a:cubicBezTo>
                    <a:pt x="37" y="25"/>
                    <a:pt x="25" y="37"/>
                    <a:pt x="25" y="51"/>
                  </a:cubicBezTo>
                  <a:cubicBezTo>
                    <a:pt x="25" y="65"/>
                    <a:pt x="37" y="77"/>
                    <a:pt x="51" y="77"/>
                  </a:cubicBezTo>
                  <a:cubicBezTo>
                    <a:pt x="65" y="77"/>
                    <a:pt x="76" y="65"/>
                    <a:pt x="76" y="51"/>
                  </a:cubicBezTo>
                  <a:cubicBezTo>
                    <a:pt x="76" y="37"/>
                    <a:pt x="65" y="25"/>
                    <a:pt x="51" y="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cs typeface="+mn-cs"/>
              </a:endParaRPr>
            </a:p>
          </p:txBody>
        </p:sp>
        <p:sp>
          <p:nvSpPr>
            <p:cNvPr id="75" name="Freeform 9"/>
            <p:cNvSpPr>
              <a:spLocks/>
            </p:cNvSpPr>
            <p:nvPr/>
          </p:nvSpPr>
          <p:spPr bwMode="auto">
            <a:xfrm>
              <a:off x="5267325" y="5226504"/>
              <a:ext cx="271462" cy="176213"/>
            </a:xfrm>
            <a:custGeom>
              <a:avLst/>
              <a:gdLst>
                <a:gd name="T0" fmla="*/ 171 w 171"/>
                <a:gd name="T1" fmla="*/ 111 h 111"/>
                <a:gd name="T2" fmla="*/ 147 w 171"/>
                <a:gd name="T3" fmla="*/ 111 h 111"/>
                <a:gd name="T4" fmla="*/ 147 w 171"/>
                <a:gd name="T5" fmla="*/ 25 h 111"/>
                <a:gd name="T6" fmla="*/ 25 w 171"/>
                <a:gd name="T7" fmla="*/ 25 h 111"/>
                <a:gd name="T8" fmla="*/ 25 w 171"/>
                <a:gd name="T9" fmla="*/ 111 h 111"/>
                <a:gd name="T10" fmla="*/ 0 w 171"/>
                <a:gd name="T11" fmla="*/ 111 h 111"/>
                <a:gd name="T12" fmla="*/ 0 w 171"/>
                <a:gd name="T13" fmla="*/ 0 h 111"/>
                <a:gd name="T14" fmla="*/ 171 w 171"/>
                <a:gd name="T15" fmla="*/ 0 h 111"/>
                <a:gd name="T16" fmla="*/ 171 w 171"/>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11">
                  <a:moveTo>
                    <a:pt x="171" y="111"/>
                  </a:moveTo>
                  <a:lnTo>
                    <a:pt x="147" y="111"/>
                  </a:lnTo>
                  <a:lnTo>
                    <a:pt x="147" y="25"/>
                  </a:lnTo>
                  <a:lnTo>
                    <a:pt x="25" y="25"/>
                  </a:lnTo>
                  <a:lnTo>
                    <a:pt x="25" y="111"/>
                  </a:lnTo>
                  <a:lnTo>
                    <a:pt x="0" y="111"/>
                  </a:lnTo>
                  <a:lnTo>
                    <a:pt x="0" y="0"/>
                  </a:lnTo>
                  <a:lnTo>
                    <a:pt x="171" y="0"/>
                  </a:lnTo>
                  <a:lnTo>
                    <a:pt x="171" y="1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cs typeface="+mn-cs"/>
              </a:endParaRPr>
            </a:p>
          </p:txBody>
        </p:sp>
        <p:sp>
          <p:nvSpPr>
            <p:cNvPr id="76" name="Rectangle 10"/>
            <p:cNvSpPr>
              <a:spLocks noChangeArrowheads="1"/>
            </p:cNvSpPr>
            <p:nvPr/>
          </p:nvSpPr>
          <p:spPr bwMode="auto">
            <a:xfrm>
              <a:off x="5384800" y="5285241"/>
              <a:ext cx="38100" cy="79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cs typeface="+mn-cs"/>
              </a:endParaRPr>
            </a:p>
          </p:txBody>
        </p:sp>
        <p:sp>
          <p:nvSpPr>
            <p:cNvPr id="77" name="Freeform 11"/>
            <p:cNvSpPr>
              <a:spLocks/>
            </p:cNvSpPr>
            <p:nvPr/>
          </p:nvSpPr>
          <p:spPr bwMode="auto">
            <a:xfrm>
              <a:off x="4983163" y="5418591"/>
              <a:ext cx="439737" cy="157163"/>
            </a:xfrm>
            <a:custGeom>
              <a:avLst/>
              <a:gdLst>
                <a:gd name="T0" fmla="*/ 67 w 290"/>
                <a:gd name="T1" fmla="*/ 0 h 104"/>
                <a:gd name="T2" fmla="*/ 80 w 290"/>
                <a:gd name="T3" fmla="*/ 22 h 104"/>
                <a:gd name="T4" fmla="*/ 53 w 290"/>
                <a:gd name="T5" fmla="*/ 37 h 104"/>
                <a:gd name="T6" fmla="*/ 143 w 290"/>
                <a:gd name="T7" fmla="*/ 60 h 104"/>
                <a:gd name="T8" fmla="*/ 249 w 290"/>
                <a:gd name="T9" fmla="*/ 28 h 104"/>
                <a:gd name="T10" fmla="*/ 290 w 290"/>
                <a:gd name="T11" fmla="*/ 28 h 104"/>
                <a:gd name="T12" fmla="*/ 143 w 290"/>
                <a:gd name="T13" fmla="*/ 86 h 104"/>
                <a:gd name="T14" fmla="*/ 42 w 290"/>
                <a:gd name="T15" fmla="*/ 60 h 104"/>
                <a:gd name="T16" fmla="*/ 60 w 290"/>
                <a:gd name="T17" fmla="*/ 92 h 104"/>
                <a:gd name="T18" fmla="*/ 37 w 290"/>
                <a:gd name="T19" fmla="*/ 104 h 104"/>
                <a:gd name="T20" fmla="*/ 0 w 290"/>
                <a:gd name="T21" fmla="*/ 37 h 104"/>
                <a:gd name="T22" fmla="*/ 67 w 290"/>
                <a:gd name="T2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104">
                  <a:moveTo>
                    <a:pt x="67" y="0"/>
                  </a:moveTo>
                  <a:cubicBezTo>
                    <a:pt x="80" y="22"/>
                    <a:pt x="80" y="22"/>
                    <a:pt x="80" y="22"/>
                  </a:cubicBezTo>
                  <a:cubicBezTo>
                    <a:pt x="53" y="37"/>
                    <a:pt x="53" y="37"/>
                    <a:pt x="53" y="37"/>
                  </a:cubicBezTo>
                  <a:cubicBezTo>
                    <a:pt x="80" y="52"/>
                    <a:pt x="111" y="60"/>
                    <a:pt x="143" y="60"/>
                  </a:cubicBezTo>
                  <a:cubicBezTo>
                    <a:pt x="183" y="60"/>
                    <a:pt x="219" y="48"/>
                    <a:pt x="249" y="28"/>
                  </a:cubicBezTo>
                  <a:cubicBezTo>
                    <a:pt x="290" y="28"/>
                    <a:pt x="290" y="28"/>
                    <a:pt x="290" y="28"/>
                  </a:cubicBezTo>
                  <a:cubicBezTo>
                    <a:pt x="252" y="64"/>
                    <a:pt x="200" y="86"/>
                    <a:pt x="143" y="86"/>
                  </a:cubicBezTo>
                  <a:cubicBezTo>
                    <a:pt x="107" y="86"/>
                    <a:pt x="72" y="76"/>
                    <a:pt x="42" y="60"/>
                  </a:cubicBezTo>
                  <a:cubicBezTo>
                    <a:pt x="60" y="92"/>
                    <a:pt x="60" y="92"/>
                    <a:pt x="60" y="92"/>
                  </a:cubicBezTo>
                  <a:cubicBezTo>
                    <a:pt x="37" y="104"/>
                    <a:pt x="37" y="104"/>
                    <a:pt x="37" y="104"/>
                  </a:cubicBezTo>
                  <a:cubicBezTo>
                    <a:pt x="0" y="37"/>
                    <a:pt x="0" y="37"/>
                    <a:pt x="0" y="37"/>
                  </a:cubicBezTo>
                  <a:lnTo>
                    <a:pt x="67"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cs typeface="+mn-cs"/>
              </a:endParaRPr>
            </a:p>
          </p:txBody>
        </p:sp>
        <p:sp>
          <p:nvSpPr>
            <p:cNvPr id="78" name="Freeform 12"/>
            <p:cNvSpPr>
              <a:spLocks/>
            </p:cNvSpPr>
            <p:nvPr/>
          </p:nvSpPr>
          <p:spPr bwMode="auto">
            <a:xfrm>
              <a:off x="4983163" y="4880429"/>
              <a:ext cx="439737" cy="157163"/>
            </a:xfrm>
            <a:custGeom>
              <a:avLst/>
              <a:gdLst>
                <a:gd name="T0" fmla="*/ 223 w 290"/>
                <a:gd name="T1" fmla="*/ 104 h 104"/>
                <a:gd name="T2" fmla="*/ 211 w 290"/>
                <a:gd name="T3" fmla="*/ 82 h 104"/>
                <a:gd name="T4" fmla="*/ 238 w 290"/>
                <a:gd name="T5" fmla="*/ 67 h 104"/>
                <a:gd name="T6" fmla="*/ 147 w 290"/>
                <a:gd name="T7" fmla="*/ 44 h 104"/>
                <a:gd name="T8" fmla="*/ 41 w 290"/>
                <a:gd name="T9" fmla="*/ 76 h 104"/>
                <a:gd name="T10" fmla="*/ 0 w 290"/>
                <a:gd name="T11" fmla="*/ 76 h 104"/>
                <a:gd name="T12" fmla="*/ 147 w 290"/>
                <a:gd name="T13" fmla="*/ 18 h 104"/>
                <a:gd name="T14" fmla="*/ 248 w 290"/>
                <a:gd name="T15" fmla="*/ 44 h 104"/>
                <a:gd name="T16" fmla="*/ 231 w 290"/>
                <a:gd name="T17" fmla="*/ 12 h 104"/>
                <a:gd name="T18" fmla="*/ 253 w 290"/>
                <a:gd name="T19" fmla="*/ 0 h 104"/>
                <a:gd name="T20" fmla="*/ 290 w 290"/>
                <a:gd name="T21" fmla="*/ 67 h 104"/>
                <a:gd name="T22" fmla="*/ 223 w 290"/>
                <a:gd name="T2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0" h="104">
                  <a:moveTo>
                    <a:pt x="223" y="104"/>
                  </a:moveTo>
                  <a:cubicBezTo>
                    <a:pt x="211" y="82"/>
                    <a:pt x="211" y="82"/>
                    <a:pt x="211" y="82"/>
                  </a:cubicBezTo>
                  <a:cubicBezTo>
                    <a:pt x="238" y="67"/>
                    <a:pt x="238" y="67"/>
                    <a:pt x="238" y="67"/>
                  </a:cubicBezTo>
                  <a:cubicBezTo>
                    <a:pt x="211" y="52"/>
                    <a:pt x="180" y="44"/>
                    <a:pt x="147" y="44"/>
                  </a:cubicBezTo>
                  <a:cubicBezTo>
                    <a:pt x="108" y="44"/>
                    <a:pt x="72" y="56"/>
                    <a:pt x="41" y="76"/>
                  </a:cubicBezTo>
                  <a:cubicBezTo>
                    <a:pt x="0" y="76"/>
                    <a:pt x="0" y="76"/>
                    <a:pt x="0" y="76"/>
                  </a:cubicBezTo>
                  <a:cubicBezTo>
                    <a:pt x="39" y="40"/>
                    <a:pt x="90" y="18"/>
                    <a:pt x="147" y="18"/>
                  </a:cubicBezTo>
                  <a:cubicBezTo>
                    <a:pt x="184" y="18"/>
                    <a:pt x="218" y="28"/>
                    <a:pt x="248" y="44"/>
                  </a:cubicBezTo>
                  <a:cubicBezTo>
                    <a:pt x="231" y="12"/>
                    <a:pt x="231" y="12"/>
                    <a:pt x="231" y="12"/>
                  </a:cubicBezTo>
                  <a:cubicBezTo>
                    <a:pt x="253" y="0"/>
                    <a:pt x="253" y="0"/>
                    <a:pt x="253" y="0"/>
                  </a:cubicBezTo>
                  <a:cubicBezTo>
                    <a:pt x="290" y="67"/>
                    <a:pt x="290" y="67"/>
                    <a:pt x="290" y="67"/>
                  </a:cubicBezTo>
                  <a:lnTo>
                    <a:pt x="223" y="104"/>
                  </a:lnTo>
                  <a:close/>
                </a:path>
              </a:pathLst>
            </a:custGeom>
            <a:solidFill>
              <a:srgbClr val="00B38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cs typeface="+mn-cs"/>
              </a:endParaRPr>
            </a:p>
          </p:txBody>
        </p:sp>
      </p:grpSp>
      <p:sp>
        <p:nvSpPr>
          <p:cNvPr id="3" name="TextBox 2"/>
          <p:cNvSpPr txBox="1"/>
          <p:nvPr/>
        </p:nvSpPr>
        <p:spPr>
          <a:xfrm>
            <a:off x="2063552" y="5278724"/>
            <a:ext cx="8156448" cy="1152144"/>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pl-PL" sz="2800" dirty="0">
                <a:solidFill>
                  <a:prstClr val="white"/>
                </a:solidFill>
                <a:latin typeface="Arial"/>
              </a:rPr>
              <a:t>c</a:t>
            </a:r>
            <a:r>
              <a:rPr lang="pl-PL" sz="2800" dirty="0" smtClean="0">
                <a:solidFill>
                  <a:prstClr val="white"/>
                </a:solidFill>
                <a:latin typeface="Arial"/>
              </a:rPr>
              <a:t>ztery obszary cyfrowej transformacji</a:t>
            </a:r>
            <a:endParaRPr kumimoji="0" lang="en-AU" sz="2800" b="0" i="0" u="none" strike="noStrike" kern="1200" cap="none" spc="0" normalizeH="0" baseline="0" noProof="0" dirty="0" smtClean="0">
              <a:ln>
                <a:noFill/>
              </a:ln>
              <a:solidFill>
                <a:prstClr val="white"/>
              </a:solidFill>
              <a:effectLst/>
              <a:uLnTx/>
              <a:uFillTx/>
              <a:latin typeface="Arial"/>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pl-PL" sz="2800" b="0" i="0" u="none" strike="noStrike" kern="1200" cap="none" spc="0" normalizeH="0" baseline="0" noProof="0" dirty="0" smtClean="0">
                <a:ln>
                  <a:noFill/>
                </a:ln>
                <a:solidFill>
                  <a:prstClr val="white"/>
                </a:solidFill>
                <a:effectLst/>
                <a:uLnTx/>
                <a:uFillTx/>
                <a:latin typeface="Arial"/>
                <a:cs typeface="+mn-cs"/>
              </a:rPr>
              <a:t>niezbędne</a:t>
            </a:r>
            <a:r>
              <a:rPr lang="pl-PL" sz="2800" noProof="0" dirty="0" smtClean="0">
                <a:solidFill>
                  <a:prstClr val="white"/>
                </a:solidFill>
                <a:latin typeface="Arial"/>
              </a:rPr>
              <a:t> – połączone – zależne</a:t>
            </a:r>
            <a:endParaRPr kumimoji="0" lang="en-AU" sz="2800" b="0" i="0" u="none" strike="noStrike" kern="1200" cap="none" spc="0" normalizeH="0" baseline="0" noProof="0" dirty="0">
              <a:ln>
                <a:noFill/>
              </a:ln>
              <a:solidFill>
                <a:prstClr val="white"/>
              </a:solidFill>
              <a:effectLst/>
              <a:uLnTx/>
              <a:uFillTx/>
              <a:latin typeface="Arial"/>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16F8AB-BCEA-4347-8BA6-BE776009BC89}" type="slidenum">
              <a:rPr kumimoji="0" lang="en-US" sz="1800" b="0" i="0" u="none" strike="noStrike" kern="1200" cap="none" spc="0" normalizeH="0" baseline="0" noProof="0" smtClean="0">
                <a:ln>
                  <a:noFill/>
                </a:ln>
                <a:solidFill>
                  <a:prstClr val="black"/>
                </a:solidFill>
                <a:effectLst/>
                <a:uLnTx/>
                <a:uFillTx/>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1418411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pat\Desktop\intel_rgb_3000.png"/>
          <p:cNvPicPr>
            <a:picLocks noChangeAspect="1" noChangeArrowheads="1"/>
          </p:cNvPicPr>
          <p:nvPr/>
        </p:nvPicPr>
        <p:blipFill>
          <a:blip r:embed="rId2"/>
          <a:srcRect/>
          <a:stretch>
            <a:fillRect/>
          </a:stretch>
        </p:blipFill>
        <p:spPr bwMode="auto">
          <a:xfrm>
            <a:off x="7680176" y="2564904"/>
            <a:ext cx="2730035" cy="1800000"/>
          </a:xfrm>
          <a:prstGeom prst="rect">
            <a:avLst/>
          </a:prstGeom>
          <a:noFill/>
        </p:spPr>
      </p:pic>
      <p:grpSp>
        <p:nvGrpSpPr>
          <p:cNvPr id="10" name="Group 9"/>
          <p:cNvGrpSpPr>
            <a:grpSpLocks noChangeAspect="1"/>
          </p:cNvGrpSpPr>
          <p:nvPr/>
        </p:nvGrpSpPr>
        <p:grpSpPr>
          <a:xfrm>
            <a:off x="1631496" y="2564904"/>
            <a:ext cx="4468467" cy="1800000"/>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6" name="Rectangle 15"/>
          <p:cNvSpPr/>
          <p:nvPr/>
        </p:nvSpPr>
        <p:spPr bwMode="ltGray">
          <a:xfrm>
            <a:off x="407368" y="260648"/>
            <a:ext cx="3744416" cy="1656184"/>
          </a:xfrm>
          <a:prstGeom prst="rect">
            <a:avLst/>
          </a:prstGeom>
          <a:solidFill>
            <a:schemeClr val="bg2">
              <a:lumMod val="40000"/>
              <a:lumOff val="60000"/>
            </a:schemeClr>
          </a:solidFill>
          <a:ln w="190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Tree>
    <p:extLst>
      <p:ext uri="{BB962C8B-B14F-4D97-AF65-F5344CB8AC3E}">
        <p14:creationId xmlns:p14="http://schemas.microsoft.com/office/powerpoint/2010/main" val="287586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Czas zmian</a:t>
            </a:r>
            <a:endParaRPr lang="en-US" dirty="0"/>
          </a:p>
        </p:txBody>
      </p:sp>
      <p:sp>
        <p:nvSpPr>
          <p:cNvPr id="3" name="Slide Number Placeholder 2"/>
          <p:cNvSpPr>
            <a:spLocks noGrp="1"/>
          </p:cNvSpPr>
          <p:nvPr>
            <p:ph type="sldNum" sz="quarter" idx="12"/>
          </p:nvPr>
        </p:nvSpPr>
        <p:spPr/>
        <p:txBody>
          <a:bodyPr/>
          <a:lstStyle/>
          <a:p>
            <a:fld id="{B016F8AB-BCEA-4347-8BA6-BE776009BC89}" type="slidenum">
              <a:rPr lang="en-US" smtClean="0"/>
              <a:t>2</a:t>
            </a:fld>
            <a:endParaRPr lang="en-US"/>
          </a:p>
        </p:txBody>
      </p:sp>
      <p:sp>
        <p:nvSpPr>
          <p:cNvPr id="6" name="Rectangle 7"/>
          <p:cNvSpPr/>
          <p:nvPr/>
        </p:nvSpPr>
        <p:spPr>
          <a:xfrm>
            <a:off x="1521665" y="6546941"/>
            <a:ext cx="1177225" cy="215444"/>
          </a:xfrm>
          <a:prstGeom prst="rect">
            <a:avLst/>
          </a:prstGeom>
        </p:spPr>
        <p:txBody>
          <a:bodyPr wrap="square">
            <a:spAutoFit/>
          </a:bodyPr>
          <a:lstStyle/>
          <a:p>
            <a:pPr algn="ctr"/>
            <a:r>
              <a:rPr lang="en-US" sz="800" b="1" dirty="0">
                <a:solidFill>
                  <a:srgbClr val="0070C0"/>
                </a:solidFill>
              </a:rPr>
              <a:t>Powered </a:t>
            </a:r>
            <a:r>
              <a:rPr lang="en-US" sz="800" b="1" dirty="0" smtClean="0">
                <a:solidFill>
                  <a:srgbClr val="0070C0"/>
                </a:solidFill>
              </a:rPr>
              <a:t>by Intel®</a:t>
            </a:r>
            <a:r>
              <a:rPr lang="en-US" sz="800" dirty="0" smtClean="0">
                <a:solidFill>
                  <a:srgbClr val="0070C0"/>
                </a:solidFill>
              </a:rPr>
              <a:t> </a:t>
            </a:r>
            <a:endParaRPr lang="en-US" sz="800" dirty="0">
              <a:solidFill>
                <a:srgbClr val="0070C0"/>
              </a:solidFill>
            </a:endParaRPr>
          </a:p>
        </p:txBody>
      </p:sp>
      <p:pic>
        <p:nvPicPr>
          <p:cNvPr id="7" name="Picture 2" descr="C:\Users\pat\Desktop\intel_rgb_3000.png"/>
          <p:cNvPicPr>
            <a:picLocks noChangeAspect="1" noChangeArrowheads="1"/>
          </p:cNvPicPr>
          <p:nvPr/>
        </p:nvPicPr>
        <p:blipFill>
          <a:blip r:embed="rId2"/>
          <a:srcRect/>
          <a:stretch>
            <a:fillRect/>
          </a:stretch>
        </p:blipFill>
        <p:spPr bwMode="auto">
          <a:xfrm>
            <a:off x="1861805" y="6243118"/>
            <a:ext cx="496947" cy="327654"/>
          </a:xfrm>
          <a:prstGeom prst="rect">
            <a:avLst/>
          </a:prstGeom>
          <a:noFill/>
        </p:spPr>
      </p:pic>
    </p:spTree>
    <p:extLst>
      <p:ext uri="{BB962C8B-B14F-4D97-AF65-F5344CB8AC3E}">
        <p14:creationId xmlns:p14="http://schemas.microsoft.com/office/powerpoint/2010/main" val="22280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0" dirty="0" smtClean="0">
                <a:latin typeface="+mj-lt"/>
              </a:rPr>
              <a:t>Gospodarka pomysłu </a:t>
            </a:r>
            <a:r>
              <a:rPr lang="pl-PL" b="0" i="1" dirty="0" smtClean="0">
                <a:latin typeface="+mj-lt"/>
              </a:rPr>
              <a:t>(Idea </a:t>
            </a:r>
            <a:r>
              <a:rPr lang="pl-PL" b="0" i="1" dirty="0" err="1" smtClean="0">
                <a:latin typeface="+mj-lt"/>
              </a:rPr>
              <a:t>Economy</a:t>
            </a:r>
            <a:r>
              <a:rPr lang="pl-PL" b="0" i="1" dirty="0" smtClean="0">
                <a:latin typeface="+mj-lt"/>
              </a:rPr>
              <a:t>)</a:t>
            </a:r>
            <a:endParaRPr lang="en-US" b="0" i="1" dirty="0">
              <a:latin typeface="+mj-lt"/>
            </a:endParaRPr>
          </a:p>
        </p:txBody>
      </p:sp>
      <p:sp>
        <p:nvSpPr>
          <p:cNvPr id="6" name="TextBox 5"/>
          <p:cNvSpPr txBox="1"/>
          <p:nvPr/>
        </p:nvSpPr>
        <p:spPr>
          <a:xfrm>
            <a:off x="4948236" y="1172851"/>
            <a:ext cx="5396236" cy="1323183"/>
          </a:xfrm>
          <a:prstGeom prst="rect">
            <a:avLst/>
          </a:prstGeom>
          <a:noFill/>
        </p:spPr>
        <p:txBody>
          <a:bodyPr wrap="square" rtlCol="0">
            <a:spAutoFit/>
          </a:bodyPr>
          <a:lstStyle/>
          <a:p>
            <a:pPr defTabSz="573431">
              <a:buSzPct val="100000"/>
            </a:pPr>
            <a:r>
              <a:rPr lang="en-US" sz="4399" b="1" dirty="0" smtClean="0">
                <a:solidFill>
                  <a:srgbClr val="00B388"/>
                </a:solidFill>
                <a:cs typeface="HP Simplified" pitchFamily="34" charset="0"/>
              </a:rPr>
              <a:t>1/3</a:t>
            </a:r>
            <a:r>
              <a:rPr lang="en-US" sz="2799" b="1" baseline="30000" dirty="0" smtClean="0">
                <a:solidFill>
                  <a:srgbClr val="00B388"/>
                </a:solidFill>
                <a:cs typeface="HP Simplified" pitchFamily="34" charset="0"/>
              </a:rPr>
              <a:t> </a:t>
            </a:r>
            <a:r>
              <a:rPr lang="pl-PL" sz="2399" b="1" dirty="0" smtClean="0">
                <a:solidFill>
                  <a:srgbClr val="00B388"/>
                </a:solidFill>
                <a:cs typeface="HP Simplified" pitchFamily="34" charset="0"/>
              </a:rPr>
              <a:t>pierwszej</a:t>
            </a:r>
            <a:r>
              <a:rPr lang="en-US" sz="3999" b="1" dirty="0" smtClean="0">
                <a:solidFill>
                  <a:srgbClr val="00B388"/>
                </a:solidFill>
                <a:cs typeface="HP Simplified" pitchFamily="34" charset="0"/>
              </a:rPr>
              <a:t> </a:t>
            </a:r>
            <a:r>
              <a:rPr lang="en-US" sz="3999" b="1" dirty="0">
                <a:solidFill>
                  <a:srgbClr val="00B388"/>
                </a:solidFill>
                <a:cs typeface="HP Simplified" pitchFamily="34" charset="0"/>
              </a:rPr>
              <a:t>20 </a:t>
            </a:r>
            <a:r>
              <a:rPr lang="pl-PL" sz="2399" b="1" dirty="0" smtClean="0">
                <a:solidFill>
                  <a:prstClr val="black"/>
                </a:solidFill>
                <a:cs typeface="HP Simplified" pitchFamily="34" charset="0"/>
              </a:rPr>
              <a:t>liderów rynku</a:t>
            </a:r>
            <a:r>
              <a:rPr lang="en-US" sz="2399" b="1" dirty="0" smtClean="0">
                <a:solidFill>
                  <a:prstClr val="black"/>
                </a:solidFill>
                <a:cs typeface="HP Simplified" pitchFamily="34" charset="0"/>
              </a:rPr>
              <a:t> </a:t>
            </a:r>
            <a:r>
              <a:rPr lang="pl-PL" sz="2399" b="1" dirty="0">
                <a:solidFill>
                  <a:prstClr val="black"/>
                </a:solidFill>
                <a:cs typeface="HP Simplified" pitchFamily="34" charset="0"/>
              </a:rPr>
              <a:t>przed </a:t>
            </a:r>
            <a:r>
              <a:rPr lang="en-US" sz="2399" b="1" dirty="0" smtClean="0">
                <a:solidFill>
                  <a:prstClr val="black"/>
                </a:solidFill>
                <a:cs typeface="HP Simplified" pitchFamily="34" charset="0"/>
              </a:rPr>
              <a:t>2018</a:t>
            </a:r>
            <a:r>
              <a:rPr lang="pl-PL" sz="2399" b="1" dirty="0" smtClean="0">
                <a:solidFill>
                  <a:prstClr val="black"/>
                </a:solidFill>
                <a:cs typeface="HP Simplified" pitchFamily="34" charset="0"/>
              </a:rPr>
              <a:t> </a:t>
            </a:r>
            <a:r>
              <a:rPr lang="pl-PL" sz="2399" b="1" dirty="0" smtClean="0">
                <a:solidFill>
                  <a:prstClr val="black"/>
                </a:solidFill>
                <a:cs typeface="HP Simplified" pitchFamily="34" charset="0"/>
              </a:rPr>
              <a:t>zagrozi </a:t>
            </a:r>
            <a:r>
              <a:rPr lang="pl-PL" sz="2399" b="1" dirty="0" smtClean="0">
                <a:solidFill>
                  <a:prstClr val="black"/>
                </a:solidFill>
                <a:cs typeface="HP Simplified" pitchFamily="34" charset="0"/>
              </a:rPr>
              <a:t>konkurencja </a:t>
            </a:r>
            <a:endParaRPr lang="pl-PL" sz="2399" b="1" dirty="0" smtClean="0">
              <a:solidFill>
                <a:prstClr val="black"/>
              </a:solidFill>
              <a:cs typeface="HP Simplified" pitchFamily="34" charset="0"/>
            </a:endParaRPr>
          </a:p>
          <a:p>
            <a:pPr defTabSz="573431">
              <a:buSzPct val="100000"/>
            </a:pPr>
            <a:r>
              <a:rPr lang="en-US" sz="1200" b="1" dirty="0" smtClean="0">
                <a:solidFill>
                  <a:prstClr val="black"/>
                </a:solidFill>
                <a:cs typeface="HP Simplified" pitchFamily="34" charset="0"/>
              </a:rPr>
              <a:t>(</a:t>
            </a:r>
            <a:r>
              <a:rPr lang="en-US" sz="1200" b="1" dirty="0">
                <a:solidFill>
                  <a:prstClr val="black"/>
                </a:solidFill>
                <a:cs typeface="HP Simplified" pitchFamily="34" charset="0"/>
              </a:rPr>
              <a:t>IDC Predictions)</a:t>
            </a:r>
          </a:p>
        </p:txBody>
      </p:sp>
      <p:sp>
        <p:nvSpPr>
          <p:cNvPr id="8" name="Rectangle 7"/>
          <p:cNvSpPr/>
          <p:nvPr/>
        </p:nvSpPr>
        <p:spPr>
          <a:xfrm>
            <a:off x="4948236" y="4395196"/>
            <a:ext cx="7243764" cy="1323183"/>
          </a:xfrm>
          <a:prstGeom prst="rect">
            <a:avLst/>
          </a:prstGeom>
        </p:spPr>
        <p:txBody>
          <a:bodyPr wrap="square">
            <a:spAutoFit/>
          </a:bodyPr>
          <a:lstStyle/>
          <a:p>
            <a:pPr defTabSz="914126"/>
            <a:r>
              <a:rPr lang="en-US" sz="4399" b="1" dirty="0">
                <a:solidFill>
                  <a:srgbClr val="00B388"/>
                </a:solidFill>
                <a:cs typeface="HP Simplified" pitchFamily="34" charset="0"/>
              </a:rPr>
              <a:t>5-20</a:t>
            </a:r>
            <a:r>
              <a:rPr lang="en-US" sz="3999" b="1" baseline="30000" dirty="0">
                <a:solidFill>
                  <a:srgbClr val="00B388"/>
                </a:solidFill>
                <a:cs typeface="HP Simplified" pitchFamily="34" charset="0"/>
              </a:rPr>
              <a:t>%</a:t>
            </a:r>
            <a:r>
              <a:rPr lang="en-US" sz="1999" dirty="0">
                <a:solidFill>
                  <a:srgbClr val="00B388"/>
                </a:solidFill>
              </a:rPr>
              <a:t> </a:t>
            </a:r>
            <a:r>
              <a:rPr lang="pl-PL" sz="2399" b="1" dirty="0" smtClean="0">
                <a:solidFill>
                  <a:prstClr val="black"/>
                </a:solidFill>
                <a:cs typeface="HP Simplified" pitchFamily="34" charset="0"/>
              </a:rPr>
              <a:t>wzrostu wartości biznesowej aplikacji poprzez </a:t>
            </a:r>
            <a:r>
              <a:rPr lang="pl-PL" sz="2399" b="1" dirty="0" smtClean="0">
                <a:solidFill>
                  <a:prstClr val="black"/>
                </a:solidFill>
                <a:cs typeface="HP Simplified" pitchFamily="34" charset="0"/>
              </a:rPr>
              <a:t>przyspieszenie wprowadzania </a:t>
            </a:r>
            <a:r>
              <a:rPr lang="pl-PL" sz="2399" b="1" dirty="0" smtClean="0">
                <a:solidFill>
                  <a:prstClr val="black"/>
                </a:solidFill>
                <a:cs typeface="HP Simplified" pitchFamily="34" charset="0"/>
              </a:rPr>
              <a:t>zmian</a:t>
            </a:r>
            <a:endParaRPr lang="en-US" sz="2399" b="1" dirty="0">
              <a:solidFill>
                <a:prstClr val="black"/>
              </a:solidFill>
              <a:cs typeface="HP Simplified" pitchFamily="34" charset="0"/>
            </a:endParaRPr>
          </a:p>
          <a:p>
            <a:pPr defTabSz="573431">
              <a:buSzPct val="100000"/>
            </a:pPr>
            <a:r>
              <a:rPr lang="en-US" sz="1200" b="1" dirty="0">
                <a:solidFill>
                  <a:prstClr val="black"/>
                </a:solidFill>
                <a:cs typeface="HP Simplified" pitchFamily="34" charset="0"/>
              </a:rPr>
              <a:t>(CSO Magazine)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70" y="1196751"/>
            <a:ext cx="3736199" cy="4890831"/>
          </a:xfrm>
          <a:prstGeom prst="rect">
            <a:avLst/>
          </a:prstGeom>
        </p:spPr>
      </p:pic>
      <p:sp>
        <p:nvSpPr>
          <p:cNvPr id="7" name="Rectangle 6"/>
          <p:cNvSpPr/>
          <p:nvPr/>
        </p:nvSpPr>
        <p:spPr>
          <a:xfrm>
            <a:off x="4948236" y="2784023"/>
            <a:ext cx="5972300" cy="1323183"/>
          </a:xfrm>
          <a:prstGeom prst="rect">
            <a:avLst/>
          </a:prstGeom>
        </p:spPr>
        <p:txBody>
          <a:bodyPr wrap="square">
            <a:spAutoFit/>
          </a:bodyPr>
          <a:lstStyle/>
          <a:p>
            <a:pPr defTabSz="914126"/>
            <a:r>
              <a:rPr lang="en-US" sz="4399" b="1" dirty="0">
                <a:solidFill>
                  <a:srgbClr val="00B388"/>
                </a:solidFill>
                <a:cs typeface="HP Simplified" pitchFamily="34" charset="0"/>
              </a:rPr>
              <a:t>68</a:t>
            </a:r>
            <a:r>
              <a:rPr lang="en-US" sz="3999" b="1" baseline="30000" dirty="0">
                <a:solidFill>
                  <a:srgbClr val="00B388"/>
                </a:solidFill>
                <a:cs typeface="HP Simplified" pitchFamily="34" charset="0"/>
              </a:rPr>
              <a:t>%</a:t>
            </a:r>
            <a:r>
              <a:rPr lang="en-US" sz="1999" dirty="0">
                <a:solidFill>
                  <a:srgbClr val="00B388"/>
                </a:solidFill>
              </a:rPr>
              <a:t> </a:t>
            </a:r>
            <a:r>
              <a:rPr lang="pl-PL" sz="2399" b="1" dirty="0" smtClean="0">
                <a:solidFill>
                  <a:prstClr val="black"/>
                </a:solidFill>
              </a:rPr>
              <a:t>firm postrzega „</a:t>
            </a:r>
            <a:r>
              <a:rPr lang="pl-PL" sz="2399" b="1" dirty="0" err="1" smtClean="0">
                <a:solidFill>
                  <a:prstClr val="black"/>
                </a:solidFill>
              </a:rPr>
              <a:t>time</a:t>
            </a:r>
            <a:r>
              <a:rPr lang="pl-PL" sz="2399" b="1" dirty="0" smtClean="0">
                <a:solidFill>
                  <a:prstClr val="black"/>
                </a:solidFill>
              </a:rPr>
              <a:t>-to-market” jako krytyczny wyróżnik</a:t>
            </a:r>
            <a:endParaRPr lang="en-US" sz="2399" b="1" dirty="0">
              <a:solidFill>
                <a:prstClr val="black"/>
              </a:solidFill>
              <a:cs typeface="HP Simplified" pitchFamily="34" charset="0"/>
            </a:endParaRPr>
          </a:p>
          <a:p>
            <a:pPr defTabSz="573431">
              <a:buSzPct val="100000"/>
            </a:pPr>
            <a:r>
              <a:rPr lang="en-US" sz="1200" b="1" dirty="0">
                <a:solidFill>
                  <a:prstClr val="black"/>
                </a:solidFill>
                <a:cs typeface="HP Simplified" pitchFamily="34" charset="0"/>
              </a:rPr>
              <a:t>(CSO Magazine)</a:t>
            </a:r>
          </a:p>
        </p:txBody>
      </p:sp>
    </p:spTree>
    <p:extLst>
      <p:ext uri="{BB962C8B-B14F-4D97-AF65-F5344CB8AC3E}">
        <p14:creationId xmlns:p14="http://schemas.microsoft.com/office/powerpoint/2010/main" val="39942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600" b="0" dirty="0" smtClean="0"/>
              <a:t>… zmieniają się zasady gry</a:t>
            </a:r>
            <a:endParaRPr lang="en-US" sz="2600" b="0" dirty="0"/>
          </a:p>
        </p:txBody>
      </p:sp>
      <p:sp>
        <p:nvSpPr>
          <p:cNvPr id="3" name="Slide Number Placeholder 2"/>
          <p:cNvSpPr>
            <a:spLocks noGrp="1"/>
          </p:cNvSpPr>
          <p:nvPr>
            <p:ph type="sldNum" sz="quarter" idx="12"/>
          </p:nvPr>
        </p:nvSpPr>
        <p:spPr/>
        <p:txBody>
          <a:bodyPr/>
          <a:lstStyle/>
          <a:p>
            <a:fld id="{B016F8AB-BCEA-4347-8BA6-BE776009BC89}" type="slidenum">
              <a:rPr lang="en-US" smtClean="0"/>
              <a:t>4</a:t>
            </a:fld>
            <a:endParaRPr lang="en-US"/>
          </a:p>
        </p:txBody>
      </p:sp>
      <p:sp>
        <p:nvSpPr>
          <p:cNvPr id="8" name="TextBox 7"/>
          <p:cNvSpPr txBox="1"/>
          <p:nvPr/>
        </p:nvSpPr>
        <p:spPr>
          <a:xfrm>
            <a:off x="846809" y="3361548"/>
            <a:ext cx="2257547" cy="463932"/>
          </a:xfrm>
          <a:prstGeom prst="rect">
            <a:avLst/>
          </a:prstGeom>
          <a:noFill/>
        </p:spPr>
        <p:txBody>
          <a:bodyPr wrap="square" lIns="0" tIns="0" rIns="0" bIns="0" rtlCol="0">
            <a:noAutofit/>
          </a:bodyPr>
          <a:lstStyle/>
          <a:p>
            <a:pPr algn="ctr"/>
            <a:r>
              <a:rPr lang="pl-PL" dirty="0" smtClean="0">
                <a:solidFill>
                  <a:prstClr val="black"/>
                </a:solidFill>
              </a:rPr>
              <a:t>Największa korporacja taxi bez samochodów</a:t>
            </a:r>
            <a:endParaRPr lang="en-US" dirty="0">
              <a:solidFill>
                <a:prstClr val="black"/>
              </a:solidFill>
            </a:endParaRPr>
          </a:p>
        </p:txBody>
      </p:sp>
      <p:sp>
        <p:nvSpPr>
          <p:cNvPr id="9" name="TextBox 8"/>
          <p:cNvSpPr txBox="1"/>
          <p:nvPr/>
        </p:nvSpPr>
        <p:spPr>
          <a:xfrm>
            <a:off x="3448123" y="3361548"/>
            <a:ext cx="2494563" cy="463932"/>
          </a:xfrm>
          <a:prstGeom prst="rect">
            <a:avLst/>
          </a:prstGeom>
          <a:noFill/>
        </p:spPr>
        <p:txBody>
          <a:bodyPr wrap="square" lIns="0" tIns="0" rIns="0" bIns="0" rtlCol="0">
            <a:noAutofit/>
          </a:bodyPr>
          <a:lstStyle/>
          <a:p>
            <a:pPr algn="ctr"/>
            <a:r>
              <a:rPr lang="pl-PL" dirty="0" smtClean="0">
                <a:solidFill>
                  <a:prstClr val="black"/>
                </a:solidFill>
              </a:rPr>
              <a:t>Największy dom medialny nie tworzy treści</a:t>
            </a:r>
            <a:endParaRPr lang="en-US" dirty="0">
              <a:solidFill>
                <a:prstClr val="black"/>
              </a:solidFill>
            </a:endParaRPr>
          </a:p>
        </p:txBody>
      </p:sp>
      <p:sp>
        <p:nvSpPr>
          <p:cNvPr id="10" name="TextBox 9"/>
          <p:cNvSpPr txBox="1"/>
          <p:nvPr/>
        </p:nvSpPr>
        <p:spPr>
          <a:xfrm>
            <a:off x="6262040" y="3361548"/>
            <a:ext cx="2458172" cy="463932"/>
          </a:xfrm>
          <a:prstGeom prst="rect">
            <a:avLst/>
          </a:prstGeom>
          <a:noFill/>
        </p:spPr>
        <p:txBody>
          <a:bodyPr wrap="square" lIns="0" tIns="0" rIns="0" bIns="0" rtlCol="0">
            <a:noAutofit/>
          </a:bodyPr>
          <a:lstStyle/>
          <a:p>
            <a:pPr algn="ctr"/>
            <a:r>
              <a:rPr lang="pl-PL" dirty="0" smtClean="0">
                <a:solidFill>
                  <a:prstClr val="black"/>
                </a:solidFill>
              </a:rPr>
              <a:t>Największy dostawca rękodzieła nie ma produktów</a:t>
            </a:r>
            <a:endParaRPr lang="en-US" dirty="0">
              <a:solidFill>
                <a:prstClr val="black"/>
              </a:solidFill>
            </a:endParaRPr>
          </a:p>
        </p:txBody>
      </p:sp>
      <p:sp>
        <p:nvSpPr>
          <p:cNvPr id="11" name="TextBox 10"/>
          <p:cNvSpPr txBox="1"/>
          <p:nvPr/>
        </p:nvSpPr>
        <p:spPr>
          <a:xfrm>
            <a:off x="9037427" y="3361548"/>
            <a:ext cx="2370751" cy="463932"/>
          </a:xfrm>
          <a:prstGeom prst="rect">
            <a:avLst/>
          </a:prstGeom>
          <a:noFill/>
        </p:spPr>
        <p:txBody>
          <a:bodyPr wrap="square" lIns="0" tIns="0" rIns="0" bIns="0" rtlCol="0">
            <a:noAutofit/>
          </a:bodyPr>
          <a:lstStyle/>
          <a:p>
            <a:pPr algn="ctr"/>
            <a:r>
              <a:rPr lang="en-US" dirty="0">
                <a:solidFill>
                  <a:prstClr val="black"/>
                </a:solidFill>
              </a:rPr>
              <a:t>$</a:t>
            </a:r>
            <a:r>
              <a:rPr lang="en-US" dirty="0" smtClean="0">
                <a:solidFill>
                  <a:prstClr val="black"/>
                </a:solidFill>
              </a:rPr>
              <a:t>715</a:t>
            </a:r>
            <a:r>
              <a:rPr lang="pl-PL" dirty="0" smtClean="0">
                <a:solidFill>
                  <a:prstClr val="black"/>
                </a:solidFill>
              </a:rPr>
              <a:t> M$ w pożyczkach </a:t>
            </a:r>
          </a:p>
          <a:p>
            <a:pPr algn="ctr"/>
            <a:r>
              <a:rPr lang="pl-PL" dirty="0" smtClean="0">
                <a:solidFill>
                  <a:prstClr val="black"/>
                </a:solidFill>
              </a:rPr>
              <a:t>bez banku</a:t>
            </a:r>
            <a:endParaRPr lang="en-US" dirty="0">
              <a:solidFill>
                <a:prstClr val="black"/>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5543" y="1926428"/>
            <a:ext cx="1974582" cy="87546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528" y="1828799"/>
            <a:ext cx="1060231" cy="1060231"/>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4532" y="1608083"/>
            <a:ext cx="1631732" cy="1631732"/>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3493" y="2038739"/>
            <a:ext cx="1488420" cy="767523"/>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2814" y="1523752"/>
            <a:ext cx="2682474" cy="2801899"/>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0340" y="1523752"/>
            <a:ext cx="2682474" cy="2801491"/>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b="4110"/>
          <a:stretch/>
        </p:blipFill>
        <p:spPr>
          <a:xfrm>
            <a:off x="3425162" y="1525466"/>
            <a:ext cx="2794014" cy="2798064"/>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b="3003"/>
          <a:stretch/>
        </p:blipFill>
        <p:spPr>
          <a:xfrm>
            <a:off x="667971" y="1526932"/>
            <a:ext cx="2759242" cy="2795132"/>
          </a:xfrm>
          <a:prstGeom prst="rect">
            <a:avLst/>
          </a:prstGeom>
        </p:spPr>
      </p:pic>
    </p:spTree>
    <p:extLst>
      <p:ext uri="{BB962C8B-B14F-4D97-AF65-F5344CB8AC3E}">
        <p14:creationId xmlns:p14="http://schemas.microsoft.com/office/powerpoint/2010/main" val="338950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16F8AB-BCEA-4347-8BA6-BE776009BC89}" type="slidenum">
              <a:rPr lang="en-US" smtClean="0"/>
              <a:t>5</a:t>
            </a:fld>
            <a:endParaRPr lang="en-US"/>
          </a:p>
        </p:txBody>
      </p:sp>
      <p:sp>
        <p:nvSpPr>
          <p:cNvPr id="5" name="Rectangle 4"/>
          <p:cNvSpPr/>
          <p:nvPr/>
        </p:nvSpPr>
        <p:spPr bwMode="ltGray">
          <a:xfrm>
            <a:off x="839416" y="1412776"/>
            <a:ext cx="10513168" cy="4320480"/>
          </a:xfrm>
          <a:prstGeom prst="rect">
            <a:avLst/>
          </a:prstGeom>
          <a:noFill/>
          <a:ln w="3810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6" name="TextBox 5"/>
          <p:cNvSpPr txBox="1"/>
          <p:nvPr/>
        </p:nvSpPr>
        <p:spPr>
          <a:xfrm>
            <a:off x="1343472" y="1124744"/>
            <a:ext cx="4104456" cy="576064"/>
          </a:xfrm>
          <a:prstGeom prst="rect">
            <a:avLst/>
          </a:prstGeom>
          <a:solidFill>
            <a:schemeClr val="bg2">
              <a:lumMod val="40000"/>
              <a:lumOff val="60000"/>
            </a:schemeClr>
          </a:solidFill>
        </p:spPr>
        <p:txBody>
          <a:bodyPr wrap="square" lIns="0" tIns="0" rIns="0" bIns="0" rtlCol="0" anchor="ctr">
            <a:noAutofit/>
          </a:bodyPr>
          <a:lstStyle/>
          <a:p>
            <a:pPr>
              <a:lnSpc>
                <a:spcPct val="90000"/>
              </a:lnSpc>
            </a:pPr>
            <a:r>
              <a:rPr lang="pl-PL" sz="2400" smtClean="0"/>
              <a:t> Cyfryzacja przedsiębiorstw</a:t>
            </a:r>
            <a:endParaRPr lang="en-US" sz="2400"/>
          </a:p>
        </p:txBody>
      </p:sp>
      <p:sp>
        <p:nvSpPr>
          <p:cNvPr id="7" name="TextBox 6"/>
          <p:cNvSpPr txBox="1"/>
          <p:nvPr/>
        </p:nvSpPr>
        <p:spPr>
          <a:xfrm>
            <a:off x="1487488" y="2132856"/>
            <a:ext cx="9433048" cy="288032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pl-PL" sz="3600" dirty="0"/>
              <a:t>n</a:t>
            </a:r>
            <a:r>
              <a:rPr lang="pl-PL" sz="3600" dirty="0" smtClean="0"/>
              <a:t>owe otoczenie </a:t>
            </a:r>
            <a:r>
              <a:rPr lang="pl-PL" sz="3200" dirty="0" smtClean="0"/>
              <a:t/>
            </a:r>
            <a:br>
              <a:rPr lang="pl-PL" sz="3200" dirty="0" smtClean="0"/>
            </a:br>
            <a:r>
              <a:rPr lang="pl-PL" sz="2400" dirty="0" smtClean="0"/>
              <a:t>rosnąca konkurencja, globalizacja, </a:t>
            </a:r>
            <a:r>
              <a:rPr lang="pl-PL" sz="2400" smtClean="0"/>
              <a:t>ekonomia pomysłu, zagrożenia</a:t>
            </a:r>
            <a:endParaRPr lang="pl-PL" sz="2400" dirty="0" smtClean="0"/>
          </a:p>
          <a:p>
            <a:pPr marL="285750" indent="-285750">
              <a:buFont typeface="Arial" panose="020B0604020202020204" pitchFamily="34" charset="0"/>
              <a:buChar char="•"/>
            </a:pPr>
            <a:r>
              <a:rPr lang="pl-PL" sz="3600" dirty="0"/>
              <a:t>n</a:t>
            </a:r>
            <a:r>
              <a:rPr lang="pl-PL" sz="3600" dirty="0" smtClean="0"/>
              <a:t>owe technologie</a:t>
            </a:r>
            <a:r>
              <a:rPr lang="pl-PL" sz="3200" dirty="0" smtClean="0"/>
              <a:t/>
            </a:r>
            <a:br>
              <a:rPr lang="pl-PL" sz="3200" dirty="0" smtClean="0"/>
            </a:br>
            <a:r>
              <a:rPr lang="pl-PL" sz="2400" dirty="0" err="1" smtClean="0"/>
              <a:t>IoT</a:t>
            </a:r>
            <a:r>
              <a:rPr lang="pl-PL" sz="2400" dirty="0" smtClean="0"/>
              <a:t>, chmura, mobilność, big data</a:t>
            </a:r>
          </a:p>
          <a:p>
            <a:pPr marL="285750" indent="-285750">
              <a:buFont typeface="Arial" panose="020B0604020202020204" pitchFamily="34" charset="0"/>
              <a:buChar char="•"/>
            </a:pPr>
            <a:r>
              <a:rPr lang="pl-PL" sz="3600" dirty="0"/>
              <a:t>n</a:t>
            </a:r>
            <a:r>
              <a:rPr lang="pl-PL" sz="3600" dirty="0" smtClean="0"/>
              <a:t>owy człowiek </a:t>
            </a:r>
            <a:r>
              <a:rPr lang="pl-PL" sz="3200" dirty="0" smtClean="0"/>
              <a:t/>
            </a:r>
            <a:br>
              <a:rPr lang="pl-PL" sz="3200" dirty="0" smtClean="0"/>
            </a:br>
            <a:r>
              <a:rPr lang="pl-PL" sz="2400" dirty="0" smtClean="0"/>
              <a:t>cyfrowa generacja jako pracownik oraz klient</a:t>
            </a:r>
            <a:endParaRPr lang="pl-PL" sz="3200" dirty="0" smtClean="0"/>
          </a:p>
          <a:p>
            <a:pPr>
              <a:lnSpc>
                <a:spcPct val="90000"/>
              </a:lnSpc>
            </a:pPr>
            <a:endParaRPr lang="en-US"/>
          </a:p>
        </p:txBody>
      </p:sp>
    </p:spTree>
    <p:extLst>
      <p:ext uri="{BB962C8B-B14F-4D97-AF65-F5344CB8AC3E}">
        <p14:creationId xmlns:p14="http://schemas.microsoft.com/office/powerpoint/2010/main" val="138252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16F8AB-BCEA-4347-8BA6-BE776009BC89}" type="slidenum">
              <a:rPr lang="en-US" smtClean="0"/>
              <a:t>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p:nvPr>
        </p:nvSpPr>
        <p:spPr>
          <a:xfrm>
            <a:off x="303213" y="381000"/>
            <a:ext cx="9456737" cy="2286000"/>
          </a:xfrm>
        </p:spPr>
        <p:txBody>
          <a:bodyPr/>
          <a:lstStyle/>
          <a:p>
            <a:r>
              <a:rPr lang="pl-PL"/>
              <a:t>D</a:t>
            </a:r>
            <a:r>
              <a:rPr lang="pl-PL" smtClean="0"/>
              <a:t>arwinizm</a:t>
            </a:r>
            <a:endParaRPr lang="en-US"/>
          </a:p>
        </p:txBody>
      </p:sp>
      <p:sp>
        <p:nvSpPr>
          <p:cNvPr id="10" name="Text Placeholder 5"/>
          <p:cNvSpPr>
            <a:spLocks noGrp="1"/>
          </p:cNvSpPr>
          <p:nvPr>
            <p:ph type="body" sz="quarter" idx="14"/>
          </p:nvPr>
        </p:nvSpPr>
        <p:spPr>
          <a:xfrm>
            <a:off x="303213" y="1659537"/>
            <a:ext cx="9688428" cy="1371600"/>
          </a:xfrm>
        </p:spPr>
        <p:txBody>
          <a:bodyPr/>
          <a:lstStyle/>
          <a:p>
            <a:r>
              <a:rPr lang="pl-PL" sz="2800"/>
              <a:t>Przeżywa gatunek nie najmocniejszy</a:t>
            </a:r>
            <a:r>
              <a:rPr lang="pl-PL" sz="2800"/>
              <a:t>, </a:t>
            </a:r>
            <a:endParaRPr lang="pl-PL" sz="2800" smtClean="0"/>
          </a:p>
          <a:p>
            <a:r>
              <a:rPr lang="pl-PL" sz="2800" dirty="0" smtClean="0"/>
              <a:t>nie </a:t>
            </a:r>
            <a:r>
              <a:rPr lang="pl-PL" sz="2800" dirty="0"/>
              <a:t>najinteligentniejszy </a:t>
            </a:r>
            <a:endParaRPr lang="pl-PL" sz="2800" dirty="0" smtClean="0"/>
          </a:p>
          <a:p>
            <a:r>
              <a:rPr lang="pl-PL" sz="2800" dirty="0" smtClean="0"/>
              <a:t>ale </a:t>
            </a:r>
            <a:r>
              <a:rPr lang="pl-PL" sz="2800" dirty="0"/>
              <a:t>taki który najlepiej </a:t>
            </a:r>
            <a:r>
              <a:rPr lang="pl-PL" sz="2800" dirty="0" smtClean="0"/>
              <a:t>przystosowuje </a:t>
            </a:r>
            <a:r>
              <a:rPr lang="pl-PL" sz="2800" dirty="0"/>
              <a:t>się do zmian. </a:t>
            </a:r>
            <a:endParaRPr lang="pl-PL" sz="2800" dirty="0" smtClean="0"/>
          </a:p>
          <a:p>
            <a:r>
              <a:rPr lang="pl-PL" sz="3200" b="1" i="1" dirty="0" smtClean="0">
                <a:solidFill>
                  <a:schemeClr val="bg1"/>
                </a:solidFill>
              </a:rPr>
              <a:t>Karol </a:t>
            </a:r>
            <a:r>
              <a:rPr lang="pl-PL" sz="3200" b="1" i="1" dirty="0">
                <a:solidFill>
                  <a:schemeClr val="bg1"/>
                </a:solidFill>
              </a:rPr>
              <a:t>Darwin</a:t>
            </a:r>
            <a:endParaRPr lang="en-US" sz="3200" b="1" i="1">
              <a:solidFill>
                <a:schemeClr val="bg1"/>
              </a:solidFill>
            </a:endParaRPr>
          </a:p>
          <a:p>
            <a:endParaRPr lang="en-US" sz="3200" dirty="0"/>
          </a:p>
        </p:txBody>
      </p:sp>
      <p:sp>
        <p:nvSpPr>
          <p:cNvPr id="11" name="Rectangle 10"/>
          <p:cNvSpPr/>
          <p:nvPr/>
        </p:nvSpPr>
        <p:spPr>
          <a:xfrm>
            <a:off x="303213" y="4300867"/>
            <a:ext cx="7304431" cy="1815882"/>
          </a:xfrm>
          <a:prstGeom prst="rect">
            <a:avLst/>
          </a:prstGeom>
        </p:spPr>
        <p:txBody>
          <a:bodyPr wrap="square">
            <a:spAutoFit/>
          </a:bodyPr>
          <a:lstStyle/>
          <a:p>
            <a:r>
              <a:rPr lang="pl-PL" sz="2800" b="1" dirty="0" smtClean="0"/>
              <a:t>Cyfrowy darwinizm </a:t>
            </a:r>
            <a:r>
              <a:rPr lang="pl-PL" sz="2800" dirty="0" smtClean="0"/>
              <a:t>to stan gdy społeczeństwo oraz technologia zmieniają się szybciej niż naturalne możliwości dostosowania się firmy</a:t>
            </a:r>
            <a:endParaRPr lang="pl-PL" sz="4800" b="1" dirty="0" smtClean="0">
              <a:solidFill>
                <a:schemeClr val="tx2"/>
              </a:solidFill>
              <a:latin typeface="Calibri" panose="020F0502020204030204" pitchFamily="34" charset="0"/>
            </a:endParaRPr>
          </a:p>
        </p:txBody>
      </p:sp>
    </p:spTree>
    <p:extLst>
      <p:ext uri="{BB962C8B-B14F-4D97-AF65-F5344CB8AC3E}">
        <p14:creationId xmlns:p14="http://schemas.microsoft.com/office/powerpoint/2010/main" val="226140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3" y="2571746"/>
            <a:ext cx="8656339" cy="576263"/>
          </a:xfrm>
        </p:spPr>
        <p:txBody>
          <a:bodyPr/>
          <a:lstStyle/>
          <a:p>
            <a:r>
              <a:rPr lang="pl-PL" smtClean="0"/>
              <a:t>Jak to wygląda w naszych firmach</a:t>
            </a:r>
            <a:endParaRPr lang="en-US"/>
          </a:p>
        </p:txBody>
      </p:sp>
      <p:sp>
        <p:nvSpPr>
          <p:cNvPr id="3" name="Slide Number Placeholder 2"/>
          <p:cNvSpPr>
            <a:spLocks noGrp="1"/>
          </p:cNvSpPr>
          <p:nvPr>
            <p:ph type="sldNum" sz="quarter" idx="12"/>
          </p:nvPr>
        </p:nvSpPr>
        <p:spPr/>
        <p:txBody>
          <a:bodyPr/>
          <a:lstStyle/>
          <a:p>
            <a:fld id="{B016F8AB-BCEA-4347-8BA6-BE776009BC89}" type="slidenum">
              <a:rPr lang="en-US" smtClean="0"/>
              <a:t>7</a:t>
            </a:fld>
            <a:endParaRPr lang="en-US"/>
          </a:p>
        </p:txBody>
      </p:sp>
      <p:sp>
        <p:nvSpPr>
          <p:cNvPr id="6" name="Rectangle 7"/>
          <p:cNvSpPr/>
          <p:nvPr/>
        </p:nvSpPr>
        <p:spPr>
          <a:xfrm>
            <a:off x="1521665" y="6546941"/>
            <a:ext cx="1177225" cy="215444"/>
          </a:xfrm>
          <a:prstGeom prst="rect">
            <a:avLst/>
          </a:prstGeom>
        </p:spPr>
        <p:txBody>
          <a:bodyPr wrap="square">
            <a:spAutoFit/>
          </a:bodyPr>
          <a:lstStyle/>
          <a:p>
            <a:pPr algn="ctr"/>
            <a:r>
              <a:rPr lang="en-US" sz="800" b="1" dirty="0">
                <a:solidFill>
                  <a:srgbClr val="0070C0"/>
                </a:solidFill>
              </a:rPr>
              <a:t>Powered </a:t>
            </a:r>
            <a:r>
              <a:rPr lang="en-US" sz="800" b="1" dirty="0" smtClean="0">
                <a:solidFill>
                  <a:srgbClr val="0070C0"/>
                </a:solidFill>
              </a:rPr>
              <a:t>by Intel®</a:t>
            </a:r>
            <a:r>
              <a:rPr lang="en-US" sz="800" dirty="0" smtClean="0">
                <a:solidFill>
                  <a:srgbClr val="0070C0"/>
                </a:solidFill>
              </a:rPr>
              <a:t> </a:t>
            </a:r>
            <a:endParaRPr lang="en-US" sz="800" dirty="0">
              <a:solidFill>
                <a:srgbClr val="0070C0"/>
              </a:solidFill>
            </a:endParaRPr>
          </a:p>
        </p:txBody>
      </p:sp>
      <p:pic>
        <p:nvPicPr>
          <p:cNvPr id="7" name="Picture 2" descr="C:\Users\pat\Desktop\intel_rgb_3000.png"/>
          <p:cNvPicPr>
            <a:picLocks noChangeAspect="1" noChangeArrowheads="1"/>
          </p:cNvPicPr>
          <p:nvPr/>
        </p:nvPicPr>
        <p:blipFill>
          <a:blip r:embed="rId2"/>
          <a:srcRect/>
          <a:stretch>
            <a:fillRect/>
          </a:stretch>
        </p:blipFill>
        <p:spPr bwMode="auto">
          <a:xfrm>
            <a:off x="1861805" y="6243118"/>
            <a:ext cx="496947" cy="327654"/>
          </a:xfrm>
          <a:prstGeom prst="rect">
            <a:avLst/>
          </a:prstGeom>
          <a:noFill/>
        </p:spPr>
      </p:pic>
    </p:spTree>
    <p:extLst>
      <p:ext uri="{BB962C8B-B14F-4D97-AF65-F5344CB8AC3E}">
        <p14:creationId xmlns:p14="http://schemas.microsoft.com/office/powerpoint/2010/main" val="164406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noChangeAspect="1"/>
          </p:cNvGraphicFramePr>
          <p:nvPr>
            <p:extLst>
              <p:ext uri="{D42A27DB-BD31-4B8C-83A1-F6EECF244321}">
                <p14:modId xmlns:p14="http://schemas.microsoft.com/office/powerpoint/2010/main" val="2777016539"/>
              </p:ext>
            </p:extLst>
          </p:nvPr>
        </p:nvGraphicFramePr>
        <p:xfrm>
          <a:off x="6438900" y="1433331"/>
          <a:ext cx="5917739"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7"/>
          <p:cNvSpPr>
            <a:spLocks noGrp="1"/>
          </p:cNvSpPr>
          <p:nvPr>
            <p:ph type="title"/>
          </p:nvPr>
        </p:nvSpPr>
        <p:spPr/>
        <p:txBody>
          <a:bodyPr/>
          <a:lstStyle/>
          <a:p>
            <a:r>
              <a:rPr lang="pl-PL" b="0" dirty="0"/>
              <a:t>Trwa transformacja …</a:t>
            </a:r>
            <a:endParaRPr lang="en-US" b="0" dirty="0"/>
          </a:p>
        </p:txBody>
      </p:sp>
      <p:sp>
        <p:nvSpPr>
          <p:cNvPr id="17" name="TextBox 16"/>
          <p:cNvSpPr txBox="1"/>
          <p:nvPr/>
        </p:nvSpPr>
        <p:spPr>
          <a:xfrm>
            <a:off x="3268118" y="9217726"/>
            <a:ext cx="5655764" cy="914400"/>
          </a:xfrm>
          <a:prstGeom prst="rect">
            <a:avLst/>
          </a:prstGeom>
          <a:noFill/>
        </p:spPr>
        <p:txBody>
          <a:bodyPr wrap="none" lIns="0" tIns="0" rIns="0" bIns="0" rtlCol="0">
            <a:noAutofit/>
          </a:bodyPr>
          <a:lstStyle/>
          <a:p>
            <a:pPr algn="ctr">
              <a:lnSpc>
                <a:spcPct val="90000"/>
              </a:lnSpc>
            </a:pPr>
            <a:r>
              <a:rPr lang="en-US" sz="2000" dirty="0" smtClean="0">
                <a:latin typeface="Metric Regular" panose="020B0503030202060203" pitchFamily="34" charset="0"/>
                <a:ea typeface="Metric" charset="0"/>
                <a:cs typeface="Metric" charset="0"/>
              </a:rPr>
              <a:t>(Center Screen Visual)</a:t>
            </a:r>
            <a:endParaRPr lang="en-US" sz="2000" dirty="0">
              <a:latin typeface="Metric Regular" panose="020B0503030202060203" pitchFamily="34" charset="0"/>
              <a:ea typeface="Metric" charset="0"/>
              <a:cs typeface="Metric" charset="0"/>
            </a:endParaRPr>
          </a:p>
        </p:txBody>
      </p:sp>
      <p:sp>
        <p:nvSpPr>
          <p:cNvPr id="9" name="Rectangle 8"/>
          <p:cNvSpPr/>
          <p:nvPr/>
        </p:nvSpPr>
        <p:spPr>
          <a:xfrm>
            <a:off x="1077160" y="3063653"/>
            <a:ext cx="5690848" cy="415498"/>
          </a:xfrm>
          <a:prstGeom prst="rect">
            <a:avLst/>
          </a:prstGeom>
        </p:spPr>
        <p:txBody>
          <a:bodyPr wrap="square">
            <a:spAutoFit/>
          </a:bodyPr>
          <a:lstStyle/>
          <a:p>
            <a:pPr>
              <a:lnSpc>
                <a:spcPct val="150000"/>
              </a:lnSpc>
              <a:spcBef>
                <a:spcPts val="600"/>
              </a:spcBef>
            </a:pPr>
            <a:r>
              <a:rPr lang="pl-PL" sz="1400" dirty="0" smtClean="0">
                <a:ea typeface="Metric" charset="0"/>
                <a:cs typeface="Metric" charset="0"/>
              </a:rPr>
              <a:t>Projektó</a:t>
            </a:r>
            <a:r>
              <a:rPr lang="pl-PL" sz="1400" dirty="0" smtClean="0">
                <a:ea typeface="Metric" charset="0"/>
                <a:cs typeface="Metric" charset="0"/>
              </a:rPr>
              <a:t>w IT jest finansowanych z budżetów działów biznesowych</a:t>
            </a:r>
            <a:endParaRPr lang="pl-PL" sz="1400" dirty="0" smtClean="0">
              <a:ea typeface="Metric" charset="0"/>
              <a:cs typeface="Metric" charset="0"/>
            </a:endParaRPr>
          </a:p>
        </p:txBody>
      </p:sp>
      <p:sp>
        <p:nvSpPr>
          <p:cNvPr id="10" name="Rectangle 9"/>
          <p:cNvSpPr/>
          <p:nvPr/>
        </p:nvSpPr>
        <p:spPr>
          <a:xfrm>
            <a:off x="1077161" y="2389703"/>
            <a:ext cx="1567595" cy="1033272"/>
          </a:xfrm>
          <a:prstGeom prst="rect">
            <a:avLst/>
          </a:prstGeom>
        </p:spPr>
        <p:txBody>
          <a:bodyPr wrap="none" anchor="ctr">
            <a:noAutofit/>
          </a:bodyPr>
          <a:lstStyle/>
          <a:p>
            <a:pPr lvl="0" algn="r">
              <a:lnSpc>
                <a:spcPct val="80000"/>
              </a:lnSpc>
              <a:spcBef>
                <a:spcPts val="600"/>
              </a:spcBef>
            </a:pPr>
            <a:r>
              <a:rPr lang="pl-PL" sz="6000" b="1" smtClean="0">
                <a:latin typeface="Metric Bold" panose="020B0803030202060203" pitchFamily="34" charset="0"/>
                <a:ea typeface="Metric" charset="0"/>
                <a:cs typeface="Metric" charset="0"/>
              </a:rPr>
              <a:t>27</a:t>
            </a:r>
            <a:r>
              <a:rPr lang="en-US" sz="6000" b="1" smtClean="0">
                <a:latin typeface="Metric Bold" panose="020B0803030202060203" pitchFamily="34" charset="0"/>
                <a:ea typeface="Metric" charset="0"/>
                <a:cs typeface="Metric" charset="0"/>
              </a:rPr>
              <a:t>%</a:t>
            </a:r>
            <a:r>
              <a:rPr lang="en-US" sz="2800" smtClean="0">
                <a:latin typeface="Metric Bold" panose="020B0803030202060203" pitchFamily="34" charset="0"/>
                <a:ea typeface="Metric" charset="0"/>
                <a:cs typeface="Metric" charset="0"/>
              </a:rPr>
              <a:t> </a:t>
            </a:r>
            <a:endParaRPr lang="en-US" sz="2800" dirty="0">
              <a:latin typeface="Metric Bold" panose="020B0803030202060203" pitchFamily="34" charset="0"/>
              <a:ea typeface="Metric" charset="0"/>
              <a:cs typeface="Metric" charset="0"/>
            </a:endParaRPr>
          </a:p>
        </p:txBody>
      </p:sp>
      <p:sp>
        <p:nvSpPr>
          <p:cNvPr id="11" name="Rectangle 10"/>
          <p:cNvSpPr/>
          <p:nvPr/>
        </p:nvSpPr>
        <p:spPr>
          <a:xfrm>
            <a:off x="1718914" y="5665215"/>
            <a:ext cx="7382406" cy="276999"/>
          </a:xfrm>
          <a:prstGeom prst="rect">
            <a:avLst/>
          </a:prstGeom>
        </p:spPr>
        <p:txBody>
          <a:bodyPr wrap="none">
            <a:spAutoFit/>
          </a:bodyPr>
          <a:lstStyle/>
          <a:p>
            <a:r>
              <a:rPr lang="pl-PL" sz="1200" smtClean="0">
                <a:solidFill>
                  <a:schemeClr val="accent1"/>
                </a:solidFill>
                <a:latin typeface="Metric Regular" panose="020B0503030202060203" pitchFamily="34" charset="0"/>
                <a:ea typeface="Metric" charset="0"/>
                <a:cs typeface="Metric" charset="0"/>
              </a:rPr>
              <a:t>Źródło</a:t>
            </a:r>
            <a:r>
              <a:rPr lang="en-US" sz="1200" i="1">
                <a:solidFill>
                  <a:schemeClr val="accent6"/>
                </a:solidFill>
                <a:latin typeface="Calibri" panose="020F0502020204030204" pitchFamily="34" charset="0"/>
              </a:rPr>
              <a:t> : Collaboration Beyond Borders: How Non-IT Decision Makers Approach IT in Central and Eastern Europe, 2016</a:t>
            </a:r>
            <a:endParaRPr lang="en-US" sz="1200" dirty="0">
              <a:solidFill>
                <a:schemeClr val="accent1"/>
              </a:solidFill>
              <a:latin typeface="Metric Regular" panose="020B0503030202060203" pitchFamily="34" charset="0"/>
              <a:ea typeface="Metric" charset="0"/>
              <a:cs typeface="Metric" charset="0"/>
            </a:endParaRPr>
          </a:p>
        </p:txBody>
      </p:sp>
      <p:cxnSp>
        <p:nvCxnSpPr>
          <p:cNvPr id="13" name="Straight Connector 12"/>
          <p:cNvCxnSpPr/>
          <p:nvPr/>
        </p:nvCxnSpPr>
        <p:spPr>
          <a:xfrm flipH="1" flipV="1">
            <a:off x="6997050" y="3423210"/>
            <a:ext cx="407528" cy="3683"/>
          </a:xfrm>
          <a:prstGeom prst="line">
            <a:avLst/>
          </a:prstGeom>
          <a:ln w="12700" cmpd="sng">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97050" y="3131382"/>
            <a:ext cx="0" cy="577132"/>
          </a:xfrm>
          <a:prstGeom prst="line">
            <a:avLst/>
          </a:prstGeom>
          <a:ln w="12700" cmpd="sng">
            <a:solidFill>
              <a:schemeClr val="tx1"/>
            </a:solidFill>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28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noChangeAspect="1"/>
          </p:cNvGraphicFramePr>
          <p:nvPr>
            <p:extLst>
              <p:ext uri="{D42A27DB-BD31-4B8C-83A1-F6EECF244321}">
                <p14:modId xmlns:p14="http://schemas.microsoft.com/office/powerpoint/2010/main" val="1821718126"/>
              </p:ext>
            </p:extLst>
          </p:nvPr>
        </p:nvGraphicFramePr>
        <p:xfrm>
          <a:off x="6438900" y="1433331"/>
          <a:ext cx="5917739"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7"/>
          <p:cNvSpPr>
            <a:spLocks noGrp="1"/>
          </p:cNvSpPr>
          <p:nvPr>
            <p:ph type="title"/>
          </p:nvPr>
        </p:nvSpPr>
        <p:spPr/>
        <p:txBody>
          <a:bodyPr/>
          <a:lstStyle/>
          <a:p>
            <a:r>
              <a:rPr lang="pl-PL" b="0" dirty="0"/>
              <a:t>Trwa transformacja …</a:t>
            </a:r>
            <a:endParaRPr lang="en-US" b="0" dirty="0"/>
          </a:p>
        </p:txBody>
      </p:sp>
      <p:sp>
        <p:nvSpPr>
          <p:cNvPr id="17" name="TextBox 16"/>
          <p:cNvSpPr txBox="1"/>
          <p:nvPr/>
        </p:nvSpPr>
        <p:spPr>
          <a:xfrm>
            <a:off x="3268118" y="9217726"/>
            <a:ext cx="5655764" cy="914400"/>
          </a:xfrm>
          <a:prstGeom prst="rect">
            <a:avLst/>
          </a:prstGeom>
          <a:noFill/>
        </p:spPr>
        <p:txBody>
          <a:bodyPr wrap="none" lIns="0" tIns="0" rIns="0" bIns="0" rtlCol="0">
            <a:noAutofit/>
          </a:bodyPr>
          <a:lstStyle/>
          <a:p>
            <a:pPr algn="ctr">
              <a:lnSpc>
                <a:spcPct val="90000"/>
              </a:lnSpc>
            </a:pPr>
            <a:r>
              <a:rPr lang="en-US" sz="2000" dirty="0" smtClean="0">
                <a:latin typeface="Metric Regular" panose="020B0503030202060203" pitchFamily="34" charset="0"/>
                <a:ea typeface="Metric" charset="0"/>
                <a:cs typeface="Metric" charset="0"/>
              </a:rPr>
              <a:t>(Center Screen Visual)</a:t>
            </a:r>
            <a:endParaRPr lang="en-US" sz="2000" dirty="0">
              <a:latin typeface="Metric Regular" panose="020B0503030202060203" pitchFamily="34" charset="0"/>
              <a:ea typeface="Metric" charset="0"/>
              <a:cs typeface="Metric" charset="0"/>
            </a:endParaRPr>
          </a:p>
        </p:txBody>
      </p:sp>
      <p:sp>
        <p:nvSpPr>
          <p:cNvPr id="9" name="Rectangle 8"/>
          <p:cNvSpPr/>
          <p:nvPr/>
        </p:nvSpPr>
        <p:spPr>
          <a:xfrm>
            <a:off x="1077161" y="3164312"/>
            <a:ext cx="4826752" cy="264688"/>
          </a:xfrm>
          <a:prstGeom prst="rect">
            <a:avLst/>
          </a:prstGeom>
        </p:spPr>
        <p:txBody>
          <a:bodyPr wrap="square">
            <a:spAutoFit/>
          </a:bodyPr>
          <a:lstStyle/>
          <a:p>
            <a:pPr>
              <a:lnSpc>
                <a:spcPct val="80000"/>
              </a:lnSpc>
              <a:spcBef>
                <a:spcPts val="600"/>
              </a:spcBef>
            </a:pPr>
            <a:r>
              <a:rPr lang="pl-PL" sz="1400" dirty="0" smtClean="0">
                <a:ea typeface="Metric" charset="0"/>
                <a:cs typeface="Metric" charset="0"/>
              </a:rPr>
              <a:t>Projektó</a:t>
            </a:r>
            <a:r>
              <a:rPr lang="pl-PL" sz="1400" dirty="0" smtClean="0">
                <a:ea typeface="Metric" charset="0"/>
                <a:cs typeface="Metric" charset="0"/>
              </a:rPr>
              <a:t>w IT prowadzi dział biznesowy</a:t>
            </a:r>
            <a:endParaRPr lang="pl-PL" sz="1400" dirty="0" smtClean="0">
              <a:ea typeface="Metric" charset="0"/>
              <a:cs typeface="Metric" charset="0"/>
            </a:endParaRPr>
          </a:p>
        </p:txBody>
      </p:sp>
      <p:sp>
        <p:nvSpPr>
          <p:cNvPr id="10" name="Rectangle 9"/>
          <p:cNvSpPr/>
          <p:nvPr/>
        </p:nvSpPr>
        <p:spPr>
          <a:xfrm>
            <a:off x="1077161" y="2370602"/>
            <a:ext cx="1567595" cy="1033272"/>
          </a:xfrm>
          <a:prstGeom prst="rect">
            <a:avLst/>
          </a:prstGeom>
        </p:spPr>
        <p:txBody>
          <a:bodyPr wrap="none" anchor="ctr">
            <a:noAutofit/>
          </a:bodyPr>
          <a:lstStyle/>
          <a:p>
            <a:pPr lvl="0" algn="r">
              <a:lnSpc>
                <a:spcPct val="80000"/>
              </a:lnSpc>
              <a:spcBef>
                <a:spcPts val="600"/>
              </a:spcBef>
            </a:pPr>
            <a:r>
              <a:rPr lang="pl-PL" sz="6000" b="1" dirty="0" smtClean="0">
                <a:latin typeface="Metric Bold" panose="020B0803030202060203" pitchFamily="34" charset="0"/>
                <a:ea typeface="Metric" charset="0"/>
                <a:cs typeface="Metric" charset="0"/>
              </a:rPr>
              <a:t>54</a:t>
            </a:r>
            <a:r>
              <a:rPr lang="en-US" sz="6000" b="1" dirty="0" smtClean="0">
                <a:latin typeface="Metric Bold" panose="020B0803030202060203" pitchFamily="34" charset="0"/>
                <a:ea typeface="Metric" charset="0"/>
                <a:cs typeface="Metric" charset="0"/>
              </a:rPr>
              <a:t>%</a:t>
            </a:r>
            <a:r>
              <a:rPr lang="en-US" sz="2800" dirty="0" smtClean="0">
                <a:latin typeface="Metric Bold" panose="020B0803030202060203" pitchFamily="34" charset="0"/>
                <a:ea typeface="Metric" charset="0"/>
                <a:cs typeface="Metric" charset="0"/>
              </a:rPr>
              <a:t> </a:t>
            </a:r>
            <a:endParaRPr lang="en-US" sz="2800" dirty="0">
              <a:latin typeface="Metric Bold" panose="020B0803030202060203" pitchFamily="34" charset="0"/>
              <a:ea typeface="Metric" charset="0"/>
              <a:cs typeface="Metric" charset="0"/>
            </a:endParaRPr>
          </a:p>
        </p:txBody>
      </p:sp>
      <p:sp>
        <p:nvSpPr>
          <p:cNvPr id="26" name="Rectangle 25"/>
          <p:cNvSpPr/>
          <p:nvPr/>
        </p:nvSpPr>
        <p:spPr>
          <a:xfrm>
            <a:off x="1718914" y="5665215"/>
            <a:ext cx="7382406" cy="276999"/>
          </a:xfrm>
          <a:prstGeom prst="rect">
            <a:avLst/>
          </a:prstGeom>
        </p:spPr>
        <p:txBody>
          <a:bodyPr wrap="none">
            <a:spAutoFit/>
          </a:bodyPr>
          <a:lstStyle/>
          <a:p>
            <a:r>
              <a:rPr lang="pl-PL" sz="1200" smtClean="0">
                <a:solidFill>
                  <a:schemeClr val="accent1"/>
                </a:solidFill>
                <a:latin typeface="Metric Regular" panose="020B0503030202060203" pitchFamily="34" charset="0"/>
                <a:ea typeface="Metric" charset="0"/>
                <a:cs typeface="Metric" charset="0"/>
              </a:rPr>
              <a:t>Źródło</a:t>
            </a:r>
            <a:r>
              <a:rPr lang="en-US" sz="1200" i="1">
                <a:solidFill>
                  <a:schemeClr val="accent6"/>
                </a:solidFill>
                <a:latin typeface="Calibri" panose="020F0502020204030204" pitchFamily="34" charset="0"/>
              </a:rPr>
              <a:t> : Collaboration Beyond Borders: How Non-IT Decision Makers Approach IT in Central and Eastern Europe, 2016</a:t>
            </a:r>
            <a:endParaRPr lang="en-US" sz="1200" dirty="0">
              <a:solidFill>
                <a:schemeClr val="accent1"/>
              </a:solidFill>
              <a:latin typeface="Metric Regular" panose="020B0503030202060203" pitchFamily="34" charset="0"/>
              <a:ea typeface="Metric" charset="0"/>
              <a:cs typeface="Metric" charset="0"/>
            </a:endParaRPr>
          </a:p>
        </p:txBody>
      </p:sp>
      <p:cxnSp>
        <p:nvCxnSpPr>
          <p:cNvPr id="28" name="Straight Connector 27"/>
          <p:cNvCxnSpPr/>
          <p:nvPr/>
        </p:nvCxnSpPr>
        <p:spPr>
          <a:xfrm flipH="1" flipV="1">
            <a:off x="6997050" y="3423210"/>
            <a:ext cx="407528" cy="3683"/>
          </a:xfrm>
          <a:prstGeom prst="line">
            <a:avLst/>
          </a:prstGeom>
          <a:ln w="12700" cmpd="sng">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97050" y="3131382"/>
            <a:ext cx="0" cy="577132"/>
          </a:xfrm>
          <a:prstGeom prst="line">
            <a:avLst/>
          </a:prstGeom>
          <a:ln w="12700" cmpd="sng">
            <a:solidFill>
              <a:schemeClr val="tx1"/>
            </a:solidFill>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06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Dj83Vi1TUmYkS9ern9N3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IQHnZ9aSE.Mc8QzOELS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Cbo_Ux_mEm8W.BoFhxA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1K8t6kXokSVWSnr.WK0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lKxyWqWfEiilXTs2iojq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w9gHb05vkGMnLWIEakV3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3qe_1Z933keYzFjXyImK3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sw4qGLqUUibBy_TG8r6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yX_3YgUcU2ea3rd4Nmfr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krqzD.eqUiZEpbumcV3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YON.kUjW0GUgMREFuRGh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1PjLetk8USBOi.q5UZ2L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JVAQLwd7Uq7t1KcEO5Qc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gqpYMWEbkUiinbMYjarJX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0VGNGCEIkOC5XL.SSAz6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zapYDIdEkKR1TDJaVOy4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yxtxi5JPEW_R.WlgOw8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fvCSb73XkKJ3WSQX6Quv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MAQP79o5U69cN1.fjthS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6QwxWXiTCkap1CRLVaWn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7LRSDLI.k6oDxaJrt4_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oRTgdcL0iEBl9u5vQpE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nzmoOQmHEm7aV39Udmcc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nzAj4XOrUmZIUwLobC.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bczNLkwFUWKMxxdQeNbr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Jzhs9b7yUevX3tQWYXqb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Z3Qm2vhtkOeeODHdwNo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3IKh6reCEu4JpEvtBUF.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o075rUjz0myMCxPB5Zgz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2r4icsB0UK7_OlLsPxti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7fGEuwETUa5iNGqMVFQE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w9bFRHoCk.Nr_OsUObK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Pb5szSI0EOIz1HORlQ8W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FNku9awJ0.GISbC7LCsd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X0LL36uhoEWLarJLp6Szq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FZTaBxOFkGWwcc8yVIbj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kuC3GBHHUqoHsqMdjdwK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sBlu8MVN7k.OEMPt2pso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pnyH4zHY0irveaHaNY2L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0aWaiHNiEkey3p7U78Jj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y.4GTEFzkiZ2YYBQuXU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6KajeJVT4k.86U1F9TX4o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b1grG.jZ4UGWMX8XntEWa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YRycB4vQy0mE07h4uaBO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RAU1z.Q80KDKNBnH3J6sQ"/>
</p:tagLst>
</file>

<file path=ppt/theme/theme1.xml><?xml version="1.0" encoding="utf-8"?>
<a:theme xmlns:a="http://schemas.openxmlformats.org/drawingml/2006/main" name="HPE_Events_Arial_16x9_v5">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HPE_Events_Arial_16x9_v5.potx" id="{199FFE35-50FE-4A1C-AB07-35C1961A2F5B}" vid="{C8C632A9-E1EE-4848-A16D-D9525BC3D855}"/>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theme>
</file>

<file path=docProps/app.xml><?xml version="1.0" encoding="utf-8"?>
<Properties xmlns="http://schemas.openxmlformats.org/officeDocument/2006/extended-properties" xmlns:vt="http://schemas.openxmlformats.org/officeDocument/2006/docPropsVTypes">
  <Template>HPE_Events_Arial_16x9_v5</Template>
  <TotalTime>1075</TotalTime>
  <Words>994</Words>
  <Application>Microsoft Office PowerPoint</Application>
  <PresentationFormat>Widescreen</PresentationFormat>
  <Paragraphs>223</Paragraphs>
  <Slides>16</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HP Simplified</vt:lpstr>
      <vt:lpstr>Metric</vt:lpstr>
      <vt:lpstr>Metric Bold</vt:lpstr>
      <vt:lpstr>Metric Regular</vt:lpstr>
      <vt:lpstr>HPE_Events_Arial_16x9_v5</vt:lpstr>
      <vt:lpstr>think-cell Slide</vt:lpstr>
      <vt:lpstr>Czy przyszłość Twojej firmy zależy od IT?</vt:lpstr>
      <vt:lpstr>Czas zmian</vt:lpstr>
      <vt:lpstr>Gospodarka pomysłu (Idea Economy)</vt:lpstr>
      <vt:lpstr>… zmieniają się zasady gry</vt:lpstr>
      <vt:lpstr>PowerPoint Presentation</vt:lpstr>
      <vt:lpstr>Darwinizm</vt:lpstr>
      <vt:lpstr>Jak to wygląda w naszych firmach</vt:lpstr>
      <vt:lpstr>Trwa transformacja …</vt:lpstr>
      <vt:lpstr>Trwa transformacja …</vt:lpstr>
      <vt:lpstr>Trwa transformacja …</vt:lpstr>
      <vt:lpstr>Trwa transformacja …</vt:lpstr>
      <vt:lpstr>Hewlett Packard Enterprise</vt:lpstr>
      <vt:lpstr>Hewlett Packard Enterprise lider rynku ze znaczącym potencjałem wzrostu</vt:lpstr>
      <vt:lpstr>Nasz pierwszy klient</vt:lpstr>
      <vt:lpstr>PowerPoint Presentation</vt:lpstr>
      <vt:lpstr>PowerPoint Presentation</vt:lpstr>
    </vt:vector>
  </TitlesOfParts>
  <Company>Hewlett 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Golab, Michalina</dc:creator>
  <cp:lastModifiedBy>Kaminski, Artur</cp:lastModifiedBy>
  <cp:revision>49</cp:revision>
  <dcterms:created xsi:type="dcterms:W3CDTF">2016-01-13T10:01:06Z</dcterms:created>
  <dcterms:modified xsi:type="dcterms:W3CDTF">2016-05-17T06:08:19Z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2244148</vt:lpwstr>
  </property>
  <property fmtid="{D5CDD505-2E9C-101B-9397-08002B2CF9AE}" pid="3" name="NXPowerLiteSettings">
    <vt:lpwstr>B74006B004C800</vt:lpwstr>
  </property>
  <property fmtid="{D5CDD505-2E9C-101B-9397-08002B2CF9AE}" pid="4" name="NXPowerLiteVersion">
    <vt:lpwstr>D6.0.7</vt:lpwstr>
  </property>
</Properties>
</file>