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1" r:id="rId3"/>
    <p:sldMasterId id="2147483702" r:id="rId4"/>
  </p:sldMasterIdLst>
  <p:notesMasterIdLst>
    <p:notesMasterId r:id="rId22"/>
  </p:notesMasterIdLst>
  <p:handoutMasterIdLst>
    <p:handoutMasterId r:id="rId23"/>
  </p:handoutMasterIdLst>
  <p:sldIdLst>
    <p:sldId id="258" r:id="rId5"/>
    <p:sldId id="329" r:id="rId6"/>
    <p:sldId id="378" r:id="rId7"/>
    <p:sldId id="386" r:id="rId8"/>
    <p:sldId id="379" r:id="rId9"/>
    <p:sldId id="391" r:id="rId10"/>
    <p:sldId id="380" r:id="rId11"/>
    <p:sldId id="390" r:id="rId12"/>
    <p:sldId id="381" r:id="rId13"/>
    <p:sldId id="387" r:id="rId14"/>
    <p:sldId id="388" r:id="rId15"/>
    <p:sldId id="382" r:id="rId16"/>
    <p:sldId id="383" r:id="rId17"/>
    <p:sldId id="384" r:id="rId18"/>
    <p:sldId id="385" r:id="rId19"/>
    <p:sldId id="389" r:id="rId20"/>
    <p:sldId id="276" r:id="rId21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33CC"/>
    <a:srgbClr val="00CC00"/>
    <a:srgbClr val="00FF00"/>
    <a:srgbClr val="00FFFF"/>
    <a:srgbClr val="008000"/>
    <a:srgbClr val="009900"/>
    <a:srgbClr val="00CCFF"/>
    <a:srgbClr val="FF9999"/>
    <a:srgbClr val="004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9180" autoAdjust="0"/>
  </p:normalViewPr>
  <p:slideViewPr>
    <p:cSldViewPr>
      <p:cViewPr varScale="1">
        <p:scale>
          <a:sx n="68" d="100"/>
          <a:sy n="68" d="100"/>
        </p:scale>
        <p:origin x="96" y="8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19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0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A7E16DEF-A5B6-4CE1-86DC-D753CE376C49}" type="datetimeFigureOut">
              <a:rPr lang="pl-PL" smtClean="0"/>
              <a:t>2016-05-04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243"/>
            <a:ext cx="2946400" cy="49680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BF28FA65-0D36-46B4-B914-3767FB1B2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60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ABAEF76B-E986-4AEA-8F46-8EE3FBEC9607}" type="datetimeFigureOut">
              <a:rPr lang="pl-PL" smtClean="0"/>
              <a:t>2016-05-04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D56F94D1-AC11-4D02-BF16-C2690ADB4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764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011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95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20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943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46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077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60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160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01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73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32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60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53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05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71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81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94D1-AC11-4D02-BF16-C2690ADB4BA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06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0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9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74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4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40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57.xml"/><Relationship Id="rId9" Type="http://schemas.openxmlformats.org/officeDocument/2006/relationships/tags" Target="../tags/tag36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67.xml"/><Relationship Id="rId10" Type="http://schemas.openxmlformats.org/officeDocument/2006/relationships/tags" Target="../tags/tag372.xml"/><Relationship Id="rId4" Type="http://schemas.openxmlformats.org/officeDocument/2006/relationships/tags" Target="../tags/tag366.xml"/><Relationship Id="rId9" Type="http://schemas.openxmlformats.org/officeDocument/2006/relationships/tags" Target="../tags/tag37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77.xml"/><Relationship Id="rId10" Type="http://schemas.openxmlformats.org/officeDocument/2006/relationships/tags" Target="../tags/tag382.xml"/><Relationship Id="rId4" Type="http://schemas.openxmlformats.org/officeDocument/2006/relationships/tags" Target="../tags/tag376.xml"/><Relationship Id="rId9" Type="http://schemas.openxmlformats.org/officeDocument/2006/relationships/tags" Target="../tags/tag38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5" Type="http://schemas.openxmlformats.org/officeDocument/2006/relationships/tags" Target="../tags/tag387.xml"/><Relationship Id="rId10" Type="http://schemas.openxmlformats.org/officeDocument/2006/relationships/tags" Target="../tags/tag392.xml"/><Relationship Id="rId4" Type="http://schemas.openxmlformats.org/officeDocument/2006/relationships/tags" Target="../tags/tag386.xml"/><Relationship Id="rId9" Type="http://schemas.openxmlformats.org/officeDocument/2006/relationships/tags" Target="../tags/tag39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9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9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9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33.xml"/><Relationship Id="rId10" Type="http://schemas.openxmlformats.org/officeDocument/2006/relationships/tags" Target="../tags/tag438.xml"/><Relationship Id="rId4" Type="http://schemas.openxmlformats.org/officeDocument/2006/relationships/tags" Target="../tags/tag432.xml"/><Relationship Id="rId9" Type="http://schemas.openxmlformats.org/officeDocument/2006/relationships/tags" Target="../tags/tag437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43.xml"/><Relationship Id="rId10" Type="http://schemas.openxmlformats.org/officeDocument/2006/relationships/tags" Target="../tags/tag448.xml"/><Relationship Id="rId4" Type="http://schemas.openxmlformats.org/officeDocument/2006/relationships/tags" Target="../tags/tag442.xml"/><Relationship Id="rId9" Type="http://schemas.openxmlformats.org/officeDocument/2006/relationships/tags" Target="../tags/tag447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9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0932-0455-490D-99D6-6F55BAE71EE6}" type="datetime1">
              <a:rPr lang="pl-PL" smtClean="0"/>
              <a:t>2016-05-04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C67-1BEA-4149-8459-FF40C4F73B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22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1CCB-0732-472E-A28B-884B370CE157}" type="datetime1">
              <a:rPr lang="pl-PL" smtClean="0"/>
              <a:t>2016-05-04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CACE-E1C4-4862-BA39-16654DB27E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8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E980-FD67-41A4-980E-5598921F8185}" type="datetime1">
              <a:rPr lang="pl-PL" smtClean="0"/>
              <a:t>2016-05-04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1D12-50D6-4315-8B10-772A7732ED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17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765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8" name="Descriptor"/>
          <p:cNvSpPr>
            <a:spLocks noGrp="1"/>
          </p:cNvSpPr>
          <p:nvPr userDrawn="1">
            <p:custDataLst>
              <p:tags r:id="rId1"/>
            </p:custDataLst>
          </p:nvPr>
        </p:nvSpPr>
        <p:spPr bwMode="white">
          <a:xfrm>
            <a:off x="2496001" y="594041"/>
            <a:ext cx="65" cy="13574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dirty="0" smtClean="0"/>
              <a:t>Report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err="1" smtClean="0"/>
              <a:t>Subtitle</a:t>
            </a:r>
            <a:endParaRPr lang="pl-PL" noProof="0" dirty="0" smtClean="0"/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fidentiality Stamp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642850" y="3290824"/>
            <a:ext cx="1483636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i="1" dirty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42850" y="3498997"/>
            <a:ext cx="1662545" cy="257628"/>
          </a:xfrm>
          <a:prstGeom prst="rect">
            <a:avLst/>
          </a:prstGeom>
        </p:spPr>
        <p:txBody>
          <a:bodyPr vert="horz" wrap="square" lIns="0" tIns="0" rIns="0" bIns="120706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b="1" i="1" dirty="0">
              <a:solidFill>
                <a:srgbClr val="000000"/>
              </a:solidFill>
            </a:endParaRPr>
          </a:p>
        </p:txBody>
      </p:sp>
      <p:sp>
        <p:nvSpPr>
          <p:cNvPr id="33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882" i="1" dirty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 fontAlgn="auto">
              <a:spcBef>
                <a:spcPts val="0"/>
              </a:spcBef>
              <a:spcAft>
                <a:spcPts val="885"/>
              </a:spcAft>
            </a:pPr>
            <a:endParaRPr lang="pl-PL" sz="1941" dirty="0" smtClean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8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8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</a:p>
        </p:txBody>
      </p:sp>
      <p:sp>
        <p:nvSpPr>
          <p:cNvPr id="41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6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2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15717" y="1667366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7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0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1455" y="1760160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0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3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0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3A66-4859-408C-9488-DF31418F2468}" type="datetime1">
              <a:rPr lang="pl-PL" smtClean="0"/>
              <a:t>2016-05-04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2593-AB64-43F1-8F0E-DCD90B385B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73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51" y="1815353"/>
            <a:ext cx="5364480" cy="134739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84669" y="1815353"/>
            <a:ext cx="5364480" cy="134739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42851" y="3294530"/>
            <a:ext cx="10906298" cy="2823882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23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6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2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9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50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12" name="HeaderTOCPlaceholder"/>
          <p:cNvSpPr txBox="1"/>
          <p:nvPr userDrawn="1"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7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2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gradFill flip="none" rotWithShape="1">
          <a:gsLst>
            <a:gs pos="100000">
              <a:schemeClr val="accent2"/>
            </a:gs>
            <a:gs pos="16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4" y="886236"/>
            <a:ext cx="10899382" cy="733278"/>
          </a:xfrm>
        </p:spPr>
        <p:txBody>
          <a:bodyPr wrap="square" tIns="0" bIns="0" anchor="t">
            <a:spAutoFit/>
          </a:bodyPr>
          <a:lstStyle>
            <a:lvl1pPr algn="l">
              <a:defRPr sz="4765" b="1" i="1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add</a:t>
            </a:r>
            <a:r>
              <a:rPr lang="pl-PL" noProof="0" dirty="0" smtClean="0"/>
              <a:t> </a:t>
            </a:r>
            <a:r>
              <a:rPr lang="pl-PL" noProof="0" dirty="0" err="1" smtClean="0"/>
              <a:t>Section</a:t>
            </a:r>
            <a:r>
              <a:rPr lang="pl-PL" noProof="0" dirty="0" smtClean="0"/>
              <a:t> </a:t>
            </a:r>
            <a:r>
              <a:rPr lang="pl-PL" noProof="0" dirty="0" err="1" smtClean="0"/>
              <a:t>Divider</a:t>
            </a:r>
            <a:r>
              <a:rPr lang="pl-PL" noProof="0" dirty="0" smtClean="0"/>
              <a:t>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971" noProof="1" smtClean="0">
              <a:solidFill>
                <a:srgbClr val="FFFFFF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595033"/>
            <a:ext cx="7773787" cy="1472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FFFFFF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9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add</a:t>
            </a:r>
            <a:r>
              <a:rPr lang="pl-PL" noProof="0" dirty="0" smtClean="0"/>
              <a:t> Appendix </a:t>
            </a:r>
            <a:r>
              <a:rPr lang="pl-PL" noProof="0" dirty="0" err="1" smtClean="0"/>
              <a:t>Divider</a:t>
            </a:r>
            <a:r>
              <a:rPr lang="pl-PL" noProof="0" dirty="0" smtClean="0"/>
              <a:t>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971" noProof="1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3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9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r>
              <a:rPr lang="pl-PL" noProof="0" dirty="0" smtClean="0"/>
              <a:t> – </a:t>
            </a:r>
            <a:r>
              <a:rPr lang="pl-PL" noProof="0" dirty="0" err="1" smtClean="0"/>
              <a:t>our</a:t>
            </a:r>
            <a:r>
              <a:rPr lang="pl-PL" noProof="0" dirty="0" smtClean="0"/>
              <a:t> </a:t>
            </a:r>
            <a:r>
              <a:rPr lang="pl-PL" noProof="0" dirty="0" err="1" smtClean="0"/>
              <a:t>views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6BC3-8879-4755-97C1-FC20D4DEA3CB}" type="datetime1">
              <a:rPr lang="pl-PL" smtClean="0"/>
              <a:t>2016-05-04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28CC-AD48-4531-AAA0-3F3BDFDABF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208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r>
              <a:rPr lang="pl-PL" noProof="0" dirty="0" smtClean="0"/>
              <a:t> – </a:t>
            </a:r>
            <a:r>
              <a:rPr lang="pl-PL" noProof="0" dirty="0" err="1" smtClean="0"/>
              <a:t>our</a:t>
            </a:r>
            <a:r>
              <a:rPr lang="pl-PL" noProof="0" dirty="0" smtClean="0"/>
              <a:t> </a:t>
            </a:r>
            <a:r>
              <a:rPr lang="pl-PL" noProof="0" dirty="0" err="1" smtClean="0"/>
              <a:t>views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765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Descriptor"/>
          <p:cNvSpPr>
            <a:spLocks noGrp="1"/>
          </p:cNvSpPr>
          <p:nvPr userDrawn="1">
            <p:custDataLst>
              <p:tags r:id="rId1"/>
            </p:custDataLst>
          </p:nvPr>
        </p:nvSpPr>
        <p:spPr bwMode="white">
          <a:xfrm>
            <a:off x="2496001" y="594041"/>
            <a:ext cx="65" cy="13574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dirty="0" smtClean="0"/>
              <a:t>Report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3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err="1" smtClean="0"/>
              <a:t>Subtitle</a:t>
            </a:r>
            <a:endParaRPr lang="pl-PL" noProof="0" dirty="0" smtClean="0"/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fidentiality Stamp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642850" y="3290824"/>
            <a:ext cx="1483636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i="1" dirty="0">
              <a:solidFill>
                <a:srgbClr val="000000"/>
              </a:solidFill>
            </a:endParaRPr>
          </a:p>
        </p:txBody>
      </p:sp>
      <p:sp>
        <p:nvSpPr>
          <p:cNvPr id="34" name="Draft Stamp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42850" y="3498997"/>
            <a:ext cx="1662545" cy="257628"/>
          </a:xfrm>
          <a:prstGeom prst="rect">
            <a:avLst/>
          </a:prstGeom>
        </p:spPr>
        <p:txBody>
          <a:bodyPr vert="horz" wrap="square" lIns="0" tIns="0" rIns="0" bIns="120706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b="1" i="1" dirty="0">
              <a:solidFill>
                <a:srgbClr val="000000"/>
              </a:solidFill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882" i="1" dirty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enter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endParaRPr lang="pl-PL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 fontAlgn="auto">
              <a:spcBef>
                <a:spcPts val="0"/>
              </a:spcBef>
              <a:spcAft>
                <a:spcPts val="885"/>
              </a:spcAft>
            </a:pPr>
            <a:endParaRPr lang="pl-PL" sz="1941" dirty="0" smtClean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8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765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8" name="Descriptor"/>
          <p:cNvSpPr>
            <a:spLocks noGrp="1"/>
          </p:cNvSpPr>
          <p:nvPr userDrawn="1">
            <p:custDataLst>
              <p:tags r:id="rId1"/>
            </p:custDataLst>
          </p:nvPr>
        </p:nvSpPr>
        <p:spPr bwMode="white">
          <a:xfrm>
            <a:off x="2496001" y="594041"/>
            <a:ext cx="65" cy="13574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dirty="0" smtClean="0"/>
              <a:t>Report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err="1" smtClean="0"/>
              <a:t>Subtitle</a:t>
            </a:r>
            <a:endParaRPr lang="pl-PL" noProof="0" dirty="0" smtClean="0"/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fidentiality Stamp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642850" y="3290824"/>
            <a:ext cx="1483636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i="1" dirty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42850" y="3498997"/>
            <a:ext cx="1662545" cy="257628"/>
          </a:xfrm>
          <a:prstGeom prst="rect">
            <a:avLst/>
          </a:prstGeom>
        </p:spPr>
        <p:txBody>
          <a:bodyPr vert="horz" wrap="square" lIns="0" tIns="0" rIns="0" bIns="120706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b="1" i="1" dirty="0">
              <a:solidFill>
                <a:srgbClr val="000000"/>
              </a:solidFill>
            </a:endParaRPr>
          </a:p>
        </p:txBody>
      </p:sp>
      <p:sp>
        <p:nvSpPr>
          <p:cNvPr id="33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882" i="1" dirty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 fontAlgn="auto">
              <a:spcBef>
                <a:spcPts val="0"/>
              </a:spcBef>
              <a:spcAft>
                <a:spcPts val="885"/>
              </a:spcAft>
            </a:pPr>
            <a:endParaRPr lang="pl-PL" sz="1941" dirty="0" smtClean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37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6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</a:p>
        </p:txBody>
      </p:sp>
      <p:sp>
        <p:nvSpPr>
          <p:cNvPr id="41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6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0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15717" y="1667366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04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9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1455" y="1760160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2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3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5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93B-90B6-459C-AF07-8FB171CB1106}" type="datetime1">
              <a:rPr lang="pl-PL" smtClean="0"/>
              <a:t>2016-05-04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EDD3-1811-4CFD-9B54-257739279E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279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51" y="1815353"/>
            <a:ext cx="5364480" cy="134739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84669" y="1815353"/>
            <a:ext cx="5364480" cy="134739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42851" y="3294530"/>
            <a:ext cx="10906298" cy="2823882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23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6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2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9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50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1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1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12" name="HeaderTOCPlaceholder"/>
          <p:cNvSpPr txBox="1"/>
          <p:nvPr userDrawn="1"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3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8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0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gradFill flip="none" rotWithShape="1">
          <a:gsLst>
            <a:gs pos="100000">
              <a:schemeClr val="accent2"/>
            </a:gs>
            <a:gs pos="16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4" y="886236"/>
            <a:ext cx="10899382" cy="733278"/>
          </a:xfrm>
        </p:spPr>
        <p:txBody>
          <a:bodyPr wrap="square" tIns="0" bIns="0" anchor="t">
            <a:spAutoFit/>
          </a:bodyPr>
          <a:lstStyle>
            <a:lvl1pPr algn="l">
              <a:defRPr sz="4765" b="1" i="1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add</a:t>
            </a:r>
            <a:r>
              <a:rPr lang="pl-PL" noProof="0" dirty="0" smtClean="0"/>
              <a:t> </a:t>
            </a:r>
            <a:r>
              <a:rPr lang="pl-PL" noProof="0" dirty="0" err="1" smtClean="0"/>
              <a:t>Section</a:t>
            </a:r>
            <a:r>
              <a:rPr lang="pl-PL" noProof="0" dirty="0" smtClean="0"/>
              <a:t> </a:t>
            </a:r>
            <a:r>
              <a:rPr lang="pl-PL" noProof="0" dirty="0" err="1" smtClean="0"/>
              <a:t>Divider</a:t>
            </a:r>
            <a:r>
              <a:rPr lang="pl-PL" noProof="0" dirty="0" smtClean="0"/>
              <a:t>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971" noProof="1" smtClean="0">
              <a:solidFill>
                <a:srgbClr val="FFFFFF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595033"/>
            <a:ext cx="7773787" cy="1472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FFFFFF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5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add</a:t>
            </a:r>
            <a:r>
              <a:rPr lang="pl-PL" noProof="0" dirty="0" smtClean="0"/>
              <a:t> Appendix </a:t>
            </a:r>
            <a:r>
              <a:rPr lang="pl-PL" noProof="0" dirty="0" err="1" smtClean="0"/>
              <a:t>Divider</a:t>
            </a:r>
            <a:r>
              <a:rPr lang="pl-PL" noProof="0" dirty="0" smtClean="0"/>
              <a:t>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971" noProof="1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4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3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r>
              <a:rPr lang="pl-PL" noProof="0" dirty="0" smtClean="0"/>
              <a:t> – </a:t>
            </a:r>
            <a:r>
              <a:rPr lang="pl-PL" noProof="0" dirty="0" err="1" smtClean="0"/>
              <a:t>our</a:t>
            </a:r>
            <a:r>
              <a:rPr lang="pl-PL" noProof="0" dirty="0" smtClean="0"/>
              <a:t> </a:t>
            </a:r>
            <a:r>
              <a:rPr lang="pl-PL" noProof="0" dirty="0" err="1" smtClean="0"/>
              <a:t>views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2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FF7F-FA6E-4875-860E-CEB2B0A34E1D}" type="datetime1">
              <a:rPr lang="pl-PL" smtClean="0"/>
              <a:t>2016-05-04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981-9A7E-4899-BFE4-C4A8B95396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835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r>
              <a:rPr lang="pl-PL" noProof="0" dirty="0" smtClean="0"/>
              <a:t> – </a:t>
            </a:r>
            <a:r>
              <a:rPr lang="pl-PL" noProof="0" dirty="0" err="1" smtClean="0"/>
              <a:t>our</a:t>
            </a:r>
            <a:r>
              <a:rPr lang="pl-PL" noProof="0" dirty="0" smtClean="0"/>
              <a:t> </a:t>
            </a:r>
            <a:r>
              <a:rPr lang="pl-PL" noProof="0" dirty="0" err="1" smtClean="0"/>
              <a:t>views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2014-12-11 C:\Users\psokolowsk001\Desktop\GAZAK@20141211.pptx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6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765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Descriptor"/>
          <p:cNvSpPr>
            <a:spLocks noGrp="1"/>
          </p:cNvSpPr>
          <p:nvPr userDrawn="1">
            <p:custDataLst>
              <p:tags r:id="rId1"/>
            </p:custDataLst>
          </p:nvPr>
        </p:nvSpPr>
        <p:spPr bwMode="white">
          <a:xfrm>
            <a:off x="2496001" y="594041"/>
            <a:ext cx="65" cy="13574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dirty="0" smtClean="0"/>
              <a:t>Report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3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err="1" smtClean="0"/>
              <a:t>Subtitle</a:t>
            </a:r>
            <a:endParaRPr lang="pl-PL" noProof="0" dirty="0" smtClean="0"/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fidentiality Stamp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642850" y="3290824"/>
            <a:ext cx="1483636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i="1" dirty="0">
              <a:solidFill>
                <a:srgbClr val="000000"/>
              </a:solidFill>
            </a:endParaRPr>
          </a:p>
        </p:txBody>
      </p:sp>
      <p:sp>
        <p:nvSpPr>
          <p:cNvPr id="34" name="Draft Stamp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42850" y="3498997"/>
            <a:ext cx="1662545" cy="257628"/>
          </a:xfrm>
          <a:prstGeom prst="rect">
            <a:avLst/>
          </a:prstGeom>
        </p:spPr>
        <p:txBody>
          <a:bodyPr vert="horz" wrap="square" lIns="0" tIns="0" rIns="0" bIns="120706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b="1" i="1" dirty="0">
              <a:solidFill>
                <a:srgbClr val="000000"/>
              </a:solidFill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882" i="1" dirty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enter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endParaRPr lang="pl-PL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 fontAlgn="auto">
              <a:spcBef>
                <a:spcPts val="0"/>
              </a:spcBef>
              <a:spcAft>
                <a:spcPts val="885"/>
              </a:spcAft>
            </a:pPr>
            <a:endParaRPr lang="pl-PL" sz="1941" dirty="0" smtClean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4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765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8" name="Descriptor"/>
          <p:cNvSpPr>
            <a:spLocks noGrp="1"/>
          </p:cNvSpPr>
          <p:nvPr userDrawn="1">
            <p:custDataLst>
              <p:tags r:id="rId1"/>
            </p:custDataLst>
          </p:nvPr>
        </p:nvSpPr>
        <p:spPr bwMode="white">
          <a:xfrm>
            <a:off x="2496001" y="594041"/>
            <a:ext cx="65" cy="13574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dirty="0" smtClean="0"/>
              <a:t>Report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err="1" smtClean="0"/>
              <a:t>Subtitle</a:t>
            </a:r>
            <a:endParaRPr lang="pl-PL" noProof="0" dirty="0" smtClean="0"/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fidentiality Stamp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642850" y="3290824"/>
            <a:ext cx="1483636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i="1" dirty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42850" y="3498997"/>
            <a:ext cx="1662545" cy="257628"/>
          </a:xfrm>
          <a:prstGeom prst="rect">
            <a:avLst/>
          </a:prstGeom>
        </p:spPr>
        <p:txBody>
          <a:bodyPr vert="horz" wrap="square" lIns="0" tIns="0" rIns="0" bIns="120706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b="1" i="1" dirty="0">
              <a:solidFill>
                <a:srgbClr val="000000"/>
              </a:solidFill>
            </a:endParaRPr>
          </a:p>
        </p:txBody>
      </p:sp>
      <p:sp>
        <p:nvSpPr>
          <p:cNvPr id="33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882" i="1" dirty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 fontAlgn="auto">
              <a:spcBef>
                <a:spcPts val="0"/>
              </a:spcBef>
              <a:spcAft>
                <a:spcPts val="885"/>
              </a:spcAft>
            </a:pPr>
            <a:endParaRPr lang="pl-PL" sz="1941" dirty="0" smtClean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8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4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</a:t>
            </a:r>
            <a:r>
              <a:rPr lang="pl-PL" noProof="0" dirty="0" err="1" smtClean="0"/>
              <a:t>heading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bold</a:t>
            </a:r>
            <a:r>
              <a:rPr lang="pl-PL" dirty="0" smtClean="0"/>
              <a:t>.</a:t>
            </a:r>
          </a:p>
        </p:txBody>
      </p:sp>
      <p:sp>
        <p:nvSpPr>
          <p:cNvPr id="41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6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2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15717" y="1667366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4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4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1455" y="1760160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3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FF6A-C783-4B1C-B701-CAE712608F7F}" type="datetime1">
              <a:rPr lang="pl-PL" smtClean="0"/>
              <a:t>2016-05-04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9BD8-37FC-41A5-910B-742B730E6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614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51" y="1815353"/>
            <a:ext cx="5364480" cy="134739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84669" y="1815353"/>
            <a:ext cx="5364480" cy="134739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42851" y="3294530"/>
            <a:ext cx="10906298" cy="2823882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23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4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6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2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/>
          </a:p>
        </p:txBody>
      </p:sp>
      <p:sp>
        <p:nvSpPr>
          <p:cNvPr id="29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50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1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noProof="0" dirty="0" smtClean="0"/>
              <a:t>Insert banner </a:t>
            </a:r>
            <a:r>
              <a:rPr lang="pl-PL" noProof="0" dirty="0" err="1" smtClean="0"/>
              <a:t>statement</a:t>
            </a:r>
            <a:r>
              <a:rPr lang="pl-PL" noProof="0" dirty="0" smtClean="0"/>
              <a:t> </a:t>
            </a:r>
            <a:r>
              <a:rPr lang="pl-PL" noProof="0" dirty="0" err="1" smtClean="0"/>
              <a:t>here</a:t>
            </a:r>
            <a:endParaRPr lang="pl-PL" dirty="0"/>
          </a:p>
        </p:txBody>
      </p:sp>
      <p:sp>
        <p:nvSpPr>
          <p:cNvPr id="12" name="HeaderTOCPlaceholder"/>
          <p:cNvSpPr txBox="1"/>
          <p:nvPr userDrawn="1"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9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8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9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gradFill flip="none" rotWithShape="1">
          <a:gsLst>
            <a:gs pos="100000">
              <a:schemeClr val="accent2"/>
            </a:gs>
            <a:gs pos="16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4" y="886236"/>
            <a:ext cx="10899382" cy="733278"/>
          </a:xfrm>
        </p:spPr>
        <p:txBody>
          <a:bodyPr wrap="square" tIns="0" bIns="0" anchor="t">
            <a:spAutoFit/>
          </a:bodyPr>
          <a:lstStyle>
            <a:lvl1pPr algn="l">
              <a:defRPr sz="4765" b="1" i="1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add</a:t>
            </a:r>
            <a:r>
              <a:rPr lang="pl-PL" noProof="0" dirty="0" smtClean="0"/>
              <a:t> </a:t>
            </a:r>
            <a:r>
              <a:rPr lang="pl-PL" noProof="0" dirty="0" err="1" smtClean="0"/>
              <a:t>Section</a:t>
            </a:r>
            <a:r>
              <a:rPr lang="pl-PL" noProof="0" dirty="0" smtClean="0"/>
              <a:t> </a:t>
            </a:r>
            <a:r>
              <a:rPr lang="pl-PL" noProof="0" dirty="0" err="1" smtClean="0"/>
              <a:t>Divider</a:t>
            </a:r>
            <a:r>
              <a:rPr lang="pl-PL" noProof="0" dirty="0" smtClean="0"/>
              <a:t>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971" noProof="1" smtClean="0">
              <a:solidFill>
                <a:srgbClr val="FFFFFF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595033"/>
            <a:ext cx="7773787" cy="1472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FFFFFF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FFFFFF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9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add</a:t>
            </a:r>
            <a:r>
              <a:rPr lang="pl-PL" noProof="0" dirty="0" smtClean="0"/>
              <a:t> Appendix </a:t>
            </a:r>
            <a:r>
              <a:rPr lang="pl-PL" noProof="0" dirty="0" err="1" smtClean="0"/>
              <a:t>Divider</a:t>
            </a:r>
            <a:r>
              <a:rPr lang="pl-PL" noProof="0" dirty="0" smtClean="0"/>
              <a:t>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971" noProof="1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err="1" smtClean="0"/>
              <a:t>PwC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 smtClean="0"/>
              <a:t> – 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r>
              <a:rPr lang="pl-PL" noProof="0" dirty="0" smtClean="0"/>
              <a:t> – </a:t>
            </a:r>
            <a:r>
              <a:rPr lang="pl-PL" noProof="0" dirty="0" err="1" smtClean="0"/>
              <a:t>our</a:t>
            </a:r>
            <a:r>
              <a:rPr lang="pl-PL" noProof="0" dirty="0" smtClean="0"/>
              <a:t> </a:t>
            </a:r>
            <a:r>
              <a:rPr lang="pl-PL" noProof="0" dirty="0" err="1" smtClean="0"/>
              <a:t>views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8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3B0A-8EEC-426A-83D6-A16DC9C2C985}" type="datetime1">
              <a:rPr lang="pl-PL" smtClean="0"/>
              <a:t>2016-05-04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07B7-50D3-4683-8E58-60BDA23B71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662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pl-PL" noProof="0" dirty="0" smtClean="0"/>
              <a:t>At a </a:t>
            </a:r>
            <a:r>
              <a:rPr lang="pl-PL" noProof="0" dirty="0" err="1" smtClean="0"/>
              <a:t>glance</a:t>
            </a:r>
            <a:r>
              <a:rPr lang="pl-PL" noProof="0" dirty="0" smtClean="0"/>
              <a:t> – </a:t>
            </a:r>
            <a:r>
              <a:rPr lang="pl-PL" noProof="0" dirty="0" err="1" smtClean="0"/>
              <a:t>our</a:t>
            </a:r>
            <a:r>
              <a:rPr lang="pl-PL" noProof="0" dirty="0" smtClean="0"/>
              <a:t> </a:t>
            </a:r>
            <a:r>
              <a:rPr lang="pl-PL" noProof="0" dirty="0" err="1" smtClean="0"/>
              <a:t>views</a:t>
            </a:r>
            <a:endParaRPr lang="pl-PL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endParaRPr lang="pl-PL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PwC</a:t>
            </a:r>
            <a:endParaRPr lang="pl-PL" sz="794" noProof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10806832" y="6317429"/>
            <a:ext cx="73096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 fontAlgn="auto">
              <a:spcBef>
                <a:spcPts val="0"/>
              </a:spcBef>
              <a:spcAft>
                <a:spcPts val="794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16 grudnia 2014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 fontAlgn="auto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794" noProof="1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Draft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794" noProof="1" smtClean="0">
                <a:solidFill>
                  <a:srgbClr val="000000"/>
                </a:solidFill>
                <a:latin typeface="Arial"/>
                <a:cs typeface="+mn-cs"/>
              </a:rPr>
              <a:t>2014-12-15 C:\Users\psokolowsk001\Desktop\Podsumowanie_wstepnej_analizy_opłacalności@20141215.pptx</a:t>
            </a:r>
            <a:endParaRPr lang="pl-PL" sz="794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r>
              <a:rPr lang="pl-PL" sz="971" noProof="1" smtClean="0">
                <a:solidFill>
                  <a:srgbClr val="000000"/>
                </a:solidFill>
                <a:latin typeface="Arial"/>
                <a:cs typeface="+mn-cs"/>
              </a:rPr>
              <a:t>Slide Tags</a:t>
            </a:r>
            <a:endParaRPr lang="pl-PL" sz="971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6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765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Descriptor"/>
          <p:cNvSpPr>
            <a:spLocks noGrp="1"/>
          </p:cNvSpPr>
          <p:nvPr userDrawn="1">
            <p:custDataLst>
              <p:tags r:id="rId1"/>
            </p:custDataLst>
          </p:nvPr>
        </p:nvSpPr>
        <p:spPr bwMode="white">
          <a:xfrm>
            <a:off x="2496001" y="594041"/>
            <a:ext cx="65" cy="13574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dirty="0" smtClean="0"/>
              <a:t>Report </a:t>
            </a:r>
            <a:r>
              <a:rPr lang="pl-PL" noProof="0" dirty="0" err="1" smtClean="0"/>
              <a:t>Title</a:t>
            </a:r>
            <a:endParaRPr lang="pl-PL" noProof="0" dirty="0"/>
          </a:p>
        </p:txBody>
      </p:sp>
      <p:sp>
        <p:nvSpPr>
          <p:cNvPr id="3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err="1" smtClean="0"/>
              <a:t>Subtitle</a:t>
            </a:r>
            <a:endParaRPr lang="pl-PL" noProof="0" dirty="0" smtClean="0"/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fidentiality Stamp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642850" y="3290824"/>
            <a:ext cx="1483636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i="1" dirty="0">
              <a:solidFill>
                <a:srgbClr val="000000"/>
              </a:solidFill>
            </a:endParaRPr>
          </a:p>
        </p:txBody>
      </p:sp>
      <p:sp>
        <p:nvSpPr>
          <p:cNvPr id="34" name="Draft Stamp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42850" y="3498997"/>
            <a:ext cx="1662545" cy="257628"/>
          </a:xfrm>
          <a:prstGeom prst="rect">
            <a:avLst/>
          </a:prstGeom>
        </p:spPr>
        <p:txBody>
          <a:bodyPr vert="horz" wrap="square" lIns="0" tIns="0" rIns="0" bIns="120706" rtlCol="0">
            <a:spAutoFit/>
          </a:bodyPr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75488" marR="0" indent="-227013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85800" marR="0" indent="-237744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1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7744" indent="-237744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75488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82625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pl-PL" sz="882" b="1" i="1" dirty="0">
              <a:solidFill>
                <a:srgbClr val="000000"/>
              </a:solidFill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sz="882" i="1" dirty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enter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endParaRPr lang="pl-PL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 fontAlgn="auto">
              <a:spcBef>
                <a:spcPts val="0"/>
              </a:spcBef>
              <a:spcAft>
                <a:spcPts val="885"/>
              </a:spcAft>
            </a:pPr>
            <a:endParaRPr lang="pl-PL" sz="1941" dirty="0" smtClean="0">
              <a:solidFill>
                <a:srgbClr val="00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A7EA-C0BF-42E3-9144-0C115B1D0BAF}" type="datetime1">
              <a:rPr lang="pl-PL" smtClean="0"/>
              <a:t>2016-05-04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5FA3-E75C-4F47-9A8D-B6467EAEF4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67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83D7-C394-47AC-B2BA-5A762AC121AF}" type="datetime1">
              <a:rPr lang="pl-PL" smtClean="0"/>
              <a:t>2016-05-04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C732-91E2-497F-A66B-0D633C34F1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0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1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ags" Target="../tags/tag3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E5E06-7470-4EA6-BEEF-1790B3BDAA10}" type="datetime1">
              <a:rPr lang="pl-PL" smtClean="0"/>
              <a:t>2016-05-04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A37E8-1C53-4942-8FC9-C7D7013FA3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2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pl-PL" sz="1235" dirty="0">
                <a:solidFill>
                  <a:srgbClr val="A32020"/>
                </a:solidFill>
                <a:latin typeface="Arial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title</a:t>
            </a:r>
            <a:r>
              <a:rPr lang="pl-PL" noProof="0" dirty="0" smtClean="0"/>
              <a:t> style</a:t>
            </a:r>
            <a:endParaRPr lang="pl-P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fld id="{19421298-5ECC-4ECF-8253-524571409FFE}" type="datetimeFigureOut">
              <a:rPr lang="pl-PL" smtClean="0">
                <a:solidFill>
                  <a:srgbClr val="000000">
                    <a:tint val="75000"/>
                  </a:srgbClr>
                </a:solidFill>
              </a:rPr>
              <a:pPr defTabSz="899010" fontAlgn="auto">
                <a:spcBef>
                  <a:spcPts val="0"/>
                </a:spcBef>
                <a:spcAft>
                  <a:spcPts val="0"/>
                </a:spcAft>
              </a:pPr>
              <a:t>2016-05-04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fld id="{4D5A39AF-FEF5-47AB-AA80-4C0BD4A8B092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 defTabSz="8990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2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pl-PL" sz="1235" dirty="0">
                <a:solidFill>
                  <a:srgbClr val="A32020"/>
                </a:solidFill>
                <a:latin typeface="Arial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title</a:t>
            </a:r>
            <a:r>
              <a:rPr lang="pl-PL" noProof="0" dirty="0" smtClean="0"/>
              <a:t> style</a:t>
            </a:r>
            <a:endParaRPr lang="pl-P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fld id="{19421298-5ECC-4ECF-8253-524571409FFE}" type="datetimeFigureOut">
              <a:rPr lang="pl-PL" smtClean="0">
                <a:solidFill>
                  <a:srgbClr val="000000">
                    <a:tint val="75000"/>
                  </a:srgbClr>
                </a:solidFill>
              </a:rPr>
              <a:pPr defTabSz="899010" fontAlgn="auto">
                <a:spcBef>
                  <a:spcPts val="0"/>
                </a:spcBef>
                <a:spcAft>
                  <a:spcPts val="0"/>
                </a:spcAft>
              </a:pPr>
              <a:t>2016-05-04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fld id="{4D5A39AF-FEF5-47AB-AA80-4C0BD4A8B092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 defTabSz="8990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iming>
    <p:tnLst>
      <p:par>
        <p:cTn id="1" dur="indefinite" restart="never" nodeType="tmRoot"/>
      </p:par>
    </p:tnLst>
  </p:timing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2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pl-PL" sz="1235" dirty="0">
                <a:solidFill>
                  <a:srgbClr val="A32020"/>
                </a:solidFill>
                <a:latin typeface="Arial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971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title</a:t>
            </a:r>
            <a:r>
              <a:rPr lang="pl-PL" noProof="0" dirty="0" smtClean="0"/>
              <a:t> style</a:t>
            </a:r>
            <a:endParaRPr lang="pl-P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noProof="0" dirty="0" err="1" smtClean="0"/>
              <a:t>Click</a:t>
            </a:r>
            <a:r>
              <a:rPr lang="pl-PL" noProof="0" dirty="0" smtClean="0"/>
              <a:t> to </a:t>
            </a:r>
            <a:r>
              <a:rPr lang="pl-PL" noProof="0" dirty="0" err="1" smtClean="0"/>
              <a:t>edit</a:t>
            </a:r>
            <a:r>
              <a:rPr lang="pl-PL" noProof="0" dirty="0" smtClean="0"/>
              <a:t> Master </a:t>
            </a:r>
            <a:r>
              <a:rPr lang="pl-PL" noProof="0" dirty="0" err="1" smtClean="0"/>
              <a:t>text</a:t>
            </a:r>
            <a:r>
              <a:rPr lang="pl-PL" noProof="0" dirty="0" smtClean="0"/>
              <a:t> </a:t>
            </a:r>
            <a:r>
              <a:rPr lang="pl-PL" noProof="0" dirty="0" err="1" smtClean="0"/>
              <a:t>styles</a:t>
            </a:r>
            <a:endParaRPr lang="pl-PL" noProof="0" dirty="0" smtClean="0"/>
          </a:p>
          <a:p>
            <a:pPr lvl="1"/>
            <a:r>
              <a:rPr lang="pl-PL" noProof="0" dirty="0" smtClean="0"/>
              <a:t>Second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2"/>
            <a:r>
              <a:rPr lang="pl-PL" noProof="0" dirty="0" smtClean="0"/>
              <a:t>Third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3"/>
            <a:r>
              <a:rPr lang="pl-PL" noProof="0" dirty="0" err="1" smtClean="0"/>
              <a:t>Fourth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  <a:p>
            <a:pPr lvl="4"/>
            <a:r>
              <a:rPr lang="pl-PL" noProof="0" dirty="0" err="1" smtClean="0"/>
              <a:t>Fifth</a:t>
            </a:r>
            <a:r>
              <a:rPr lang="pl-PL" noProof="0" dirty="0" smtClean="0"/>
              <a:t> </a:t>
            </a:r>
            <a:r>
              <a:rPr lang="pl-PL" noProof="0" dirty="0" err="1" smtClean="0"/>
              <a:t>level</a:t>
            </a:r>
            <a:endParaRPr lang="pl-PL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fld id="{19421298-5ECC-4ECF-8253-524571409FFE}" type="datetimeFigureOut">
              <a:rPr lang="pl-PL" smtClean="0">
                <a:solidFill>
                  <a:srgbClr val="000000">
                    <a:tint val="75000"/>
                  </a:srgbClr>
                </a:solidFill>
              </a:rPr>
              <a:pPr defTabSz="899010" fontAlgn="auto">
                <a:spcBef>
                  <a:spcPts val="0"/>
                </a:spcBef>
                <a:spcAft>
                  <a:spcPts val="0"/>
                </a:spcAft>
              </a:pPr>
              <a:t>2016-05-04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99010" fontAlgn="auto">
              <a:spcBef>
                <a:spcPts val="0"/>
              </a:spcBef>
              <a:spcAft>
                <a:spcPts val="0"/>
              </a:spcAft>
            </a:pPr>
            <a:fld id="{4D5A39AF-FEF5-47AB-AA80-4C0BD4A8B092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 defTabSz="8990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9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iming>
    <p:tnLst>
      <p:par>
        <p:cTn id="1" dur="indefinite" restart="never" nodeType="tmRoot"/>
      </p:par>
    </p:tnLst>
  </p:timing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ojekty\Grupa Azoty\Rebranding\31 Multimedia\grupaazoty_multimedia_powerpoi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623392" y="4221169"/>
            <a:ext cx="1108923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hangingPunct="1"/>
            <a:r>
              <a:rPr lang="pl-PL" sz="32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Innowacyjne zastosowanie węgla </a:t>
            </a:r>
            <a:br>
              <a:rPr lang="pl-PL" sz="3200" b="1" dirty="0" smtClean="0">
                <a:solidFill>
                  <a:srgbClr val="00458A"/>
                </a:solidFill>
                <a:latin typeface="Georgia" panose="02040502050405020303" pitchFamily="18" charset="0"/>
              </a:rPr>
            </a:br>
            <a:r>
              <a:rPr lang="pl-PL" sz="32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 chemii i energetyce</a:t>
            </a:r>
            <a:endParaRPr lang="pl-PL" sz="3200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pl-PL" sz="2400" i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 </a:t>
            </a:r>
            <a:endParaRPr lang="pl-PL" sz="2400" b="1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marL="0" lvl="2" indent="0" algn="ctr" eaLnBrk="1" hangingPunct="1"/>
            <a:r>
              <a:rPr lang="pl-PL" sz="2000" i="1" dirty="0">
                <a:solidFill>
                  <a:srgbClr val="00458A"/>
                </a:solidFill>
                <a:latin typeface="Georgia" panose="02040502050405020303" pitchFamily="18" charset="0"/>
              </a:rPr>
              <a:t>Grupa Azoty </a:t>
            </a:r>
            <a:r>
              <a:rPr lang="pl-PL" sz="2000" i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Zakłady Azotowe Kędzierzyn S.A.</a:t>
            </a:r>
          </a:p>
          <a:p>
            <a:pPr eaLnBrk="1" hangingPunct="1"/>
            <a:endParaRPr lang="pl-PL" sz="2000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pl-PL" sz="1200" dirty="0" smtClean="0">
                <a:solidFill>
                  <a:srgbClr val="686868"/>
                </a:solidFill>
                <a:latin typeface="Georgia" panose="02040502050405020303" pitchFamily="18" charset="0"/>
              </a:rPr>
              <a:t>Kędzierzyn-Koźle </a:t>
            </a:r>
            <a:r>
              <a:rPr lang="pl-PL" sz="1200" dirty="0" smtClean="0">
                <a:solidFill>
                  <a:srgbClr val="686868"/>
                </a:solidFill>
                <a:latin typeface="Georgia" panose="02040502050405020303" pitchFamily="18" charset="0"/>
              </a:rPr>
              <a:t>17 maj 2016r</a:t>
            </a:r>
            <a:r>
              <a:rPr lang="pl-PL" sz="1200" dirty="0">
                <a:solidFill>
                  <a:srgbClr val="686868"/>
                </a:solidFill>
                <a:latin typeface="Georgia" panose="02040502050405020303" pitchFamily="18" charset="0"/>
              </a:rPr>
              <a:t>. </a:t>
            </a:r>
            <a:endParaRPr lang="pl-PL" sz="1200" dirty="0" smtClean="0">
              <a:solidFill>
                <a:srgbClr val="686868"/>
              </a:solidFill>
              <a:latin typeface="Georgia" panose="02040502050405020303" pitchFamily="18" charset="0"/>
            </a:endParaRPr>
          </a:p>
          <a:p>
            <a:pPr eaLnBrk="1" hangingPunct="1"/>
            <a:endParaRPr lang="pl-PL" sz="800" i="1" dirty="0" smtClean="0">
              <a:solidFill>
                <a:srgbClr val="686868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pl-PL" sz="800" i="1" dirty="0" smtClean="0">
                <a:solidFill>
                  <a:srgbClr val="686868"/>
                </a:solidFill>
                <a:latin typeface="Georgia" panose="02040502050405020303" pitchFamily="18" charset="0"/>
              </a:rPr>
              <a:t>Opr. </a:t>
            </a:r>
            <a:r>
              <a:rPr lang="pl-PL" sz="800" i="1" dirty="0" err="1" smtClean="0">
                <a:solidFill>
                  <a:srgbClr val="686868"/>
                </a:solidFill>
                <a:latin typeface="Georgia" panose="02040502050405020303" pitchFamily="18" charset="0"/>
              </a:rPr>
              <a:t>E.Sutor</a:t>
            </a:r>
            <a:r>
              <a:rPr lang="pl-PL" sz="800" i="1" dirty="0" smtClean="0">
                <a:solidFill>
                  <a:srgbClr val="686868"/>
                </a:solidFill>
                <a:latin typeface="Georgia" panose="02040502050405020303" pitchFamily="18" charset="0"/>
              </a:rPr>
              <a:t> </a:t>
            </a:r>
            <a:endParaRPr lang="pl-PL" sz="800" i="1" dirty="0">
              <a:solidFill>
                <a:srgbClr val="686868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2.2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obszary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zastosowań chemii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upa 61"/>
          <p:cNvGrpSpPr/>
          <p:nvPr/>
        </p:nvGrpSpPr>
        <p:grpSpPr>
          <a:xfrm>
            <a:off x="126757" y="1908907"/>
            <a:ext cx="11662485" cy="3040186"/>
            <a:chOff x="50139" y="2332450"/>
            <a:chExt cx="11662485" cy="3040186"/>
          </a:xfrm>
        </p:grpSpPr>
        <p:sp>
          <p:nvSpPr>
            <p:cNvPr id="63" name="Elipsa 62"/>
            <p:cNvSpPr/>
            <p:nvPr/>
          </p:nvSpPr>
          <p:spPr>
            <a:xfrm>
              <a:off x="5832000" y="31320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4" name="Łącznik łamany 20"/>
            <p:cNvCxnSpPr>
              <a:stCxn id="71" idx="3"/>
              <a:endCxn id="72" idx="1"/>
            </p:cNvCxnSpPr>
            <p:nvPr/>
          </p:nvCxnSpPr>
          <p:spPr>
            <a:xfrm>
              <a:off x="1405384" y="2656450"/>
              <a:ext cx="790616" cy="547550"/>
            </a:xfrm>
            <a:prstGeom prst="straightConnector1">
              <a:avLst/>
            </a:prstGeom>
            <a:noFill/>
            <a:ln w="25400" cap="flat" cmpd="sng" algn="ctr">
              <a:solidFill>
                <a:srgbClr val="6699FF"/>
              </a:solidFill>
              <a:prstDash val="solid"/>
              <a:tailEnd type="triangle"/>
            </a:ln>
            <a:effectLst/>
          </p:spPr>
        </p:cxnSp>
        <p:cxnSp>
          <p:nvCxnSpPr>
            <p:cNvPr id="65" name="Łącznik prosty ze strzałką 64"/>
            <p:cNvCxnSpPr>
              <a:stCxn id="66" idx="3"/>
              <a:endCxn id="72" idx="1"/>
            </p:cNvCxnSpPr>
            <p:nvPr/>
          </p:nvCxnSpPr>
          <p:spPr>
            <a:xfrm flipV="1">
              <a:off x="1391380" y="3204000"/>
              <a:ext cx="804620" cy="6210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sp>
          <p:nvSpPr>
            <p:cNvPr id="66" name="Schemat blokowy: proces 65"/>
            <p:cNvSpPr/>
            <p:nvPr/>
          </p:nvSpPr>
          <p:spPr>
            <a:xfrm>
              <a:off x="50139" y="3501064"/>
              <a:ext cx="1341241" cy="648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b="1" kern="0" dirty="0" smtClean="0">
                  <a:latin typeface="Georgia" panose="02040502050405020303" pitchFamily="18" charset="0"/>
                </a:rPr>
                <a:t>Węgiel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b="1" kern="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0,968 mln Mg/r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b="1" kern="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0,650 mln Mg/r</a:t>
              </a:r>
              <a:endParaRPr lang="en-GB" sz="1000" b="1" kern="0" dirty="0">
                <a:solidFill>
                  <a:srgbClr val="0033CC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67" name="Łącznik prosty ze strzałką 66"/>
            <p:cNvCxnSpPr>
              <a:stCxn id="70" idx="3"/>
              <a:endCxn id="73" idx="1"/>
            </p:cNvCxnSpPr>
            <p:nvPr/>
          </p:nvCxnSpPr>
          <p:spPr>
            <a:xfrm>
              <a:off x="4223712" y="3204000"/>
              <a:ext cx="55090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68" name="Łącznik prosty ze strzałką 20"/>
            <p:cNvCxnSpPr>
              <a:stCxn id="73" idx="3"/>
              <a:endCxn id="74" idx="1"/>
            </p:cNvCxnSpPr>
            <p:nvPr/>
          </p:nvCxnSpPr>
          <p:spPr>
            <a:xfrm>
              <a:off x="5494615" y="3204000"/>
              <a:ext cx="198413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349E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69" name="Schemat blokowy: proces 68"/>
            <p:cNvSpPr/>
            <p:nvPr/>
          </p:nvSpPr>
          <p:spPr>
            <a:xfrm>
              <a:off x="5343842" y="2994405"/>
              <a:ext cx="2449889" cy="345923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spc="200" dirty="0">
                  <a:solidFill>
                    <a:srgbClr val="800000"/>
                  </a:solidFill>
                  <a:latin typeface="Georgia" panose="02040502050405020303" pitchFamily="18" charset="0"/>
                </a:rPr>
                <a:t>  (</a:t>
              </a: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H</a:t>
              </a:r>
              <a:r>
                <a:rPr lang="pl-PL" sz="1200" b="1" kern="0" spc="200" baseline="-250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2</a:t>
              </a: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 +CO + CO</a:t>
              </a:r>
              <a:r>
                <a:rPr lang="pl-PL" sz="1200" b="1" kern="0" spc="200" baseline="-250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2</a:t>
              </a: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)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spc="20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lub (H</a:t>
              </a:r>
              <a:r>
                <a:rPr lang="pl-PL" sz="1200" b="1" kern="0" spc="200" baseline="-2500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2</a:t>
              </a:r>
              <a:r>
                <a:rPr lang="pl-PL" sz="1200" b="1" kern="0" spc="20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+N</a:t>
              </a:r>
              <a:r>
                <a:rPr lang="pl-PL" sz="1200" b="1" kern="0" spc="200" baseline="-2500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2</a:t>
              </a:r>
              <a:r>
                <a:rPr lang="pl-PL" sz="1200" b="1" kern="0" spc="20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)</a:t>
              </a:r>
              <a:endParaRPr lang="pl-PL" sz="1200" b="1" kern="0" spc="200" baseline="-25000" dirty="0">
                <a:solidFill>
                  <a:srgbClr val="0033CC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0" name="Schemat blokowy: proces 69"/>
            <p:cNvSpPr/>
            <p:nvPr/>
          </p:nvSpPr>
          <p:spPr>
            <a:xfrm>
              <a:off x="3503712" y="2484000"/>
              <a:ext cx="720000" cy="1440000"/>
            </a:xfrm>
            <a:prstGeom prst="flowChartProcess">
              <a:avLst/>
            </a:prstGeom>
            <a:solidFill>
              <a:srgbClr val="FFC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Konwersja CO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71" name="Schemat blokowy: proces 70"/>
            <p:cNvSpPr/>
            <p:nvPr/>
          </p:nvSpPr>
          <p:spPr>
            <a:xfrm>
              <a:off x="50139" y="2332450"/>
              <a:ext cx="1355245" cy="648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b="1" kern="0" dirty="0" smtClean="0">
                  <a:solidFill>
                    <a:srgbClr val="00B0F0"/>
                  </a:solidFill>
                  <a:latin typeface="Georgia" panose="02040502050405020303" pitchFamily="18" charset="0"/>
                </a:rPr>
                <a:t>Tlen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b="1" kern="0" dirty="0" smtClean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</a:rPr>
                <a:t>0,580 mln Mg/r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b="1" kern="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0,378 mln Mg/r</a:t>
              </a:r>
              <a:endParaRPr lang="en-GB" sz="1000" b="1" kern="0" dirty="0">
                <a:solidFill>
                  <a:srgbClr val="0033CC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2" name="Schemat blokowy: proces 71"/>
            <p:cNvSpPr>
              <a:spLocks/>
            </p:cNvSpPr>
            <p:nvPr/>
          </p:nvSpPr>
          <p:spPr>
            <a:xfrm>
              <a:off x="2196000" y="2412000"/>
              <a:ext cx="720000" cy="1584000"/>
            </a:xfrm>
            <a:prstGeom prst="flowChartProcess">
              <a:avLst/>
            </a:prstGeom>
            <a:solidFill>
              <a:srgbClr val="FF0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spc="2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Reaktor 1</a:t>
              </a:r>
              <a:endParaRPr lang="pl-PL" sz="1400" b="1" kern="0" spc="2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spc="200" dirty="0">
                  <a:solidFill>
                    <a:prstClr val="white"/>
                  </a:solidFill>
                  <a:latin typeface="Georgia" panose="02040502050405020303" pitchFamily="18" charset="0"/>
                </a:rPr>
                <a:t>Zgazowania</a:t>
              </a:r>
            </a:p>
          </p:txBody>
        </p:sp>
        <p:sp>
          <p:nvSpPr>
            <p:cNvPr id="73" name="Schemat blokowy: proces 72"/>
            <p:cNvSpPr/>
            <p:nvPr/>
          </p:nvSpPr>
          <p:spPr>
            <a:xfrm>
              <a:off x="4774615" y="2484000"/>
              <a:ext cx="720000" cy="1440000"/>
            </a:xfrm>
            <a:prstGeom prst="flowChartProcess">
              <a:avLst/>
            </a:prstGeom>
            <a:solidFill>
              <a:srgbClr val="FFC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Usuwanie  </a:t>
              </a:r>
              <a:r>
                <a:rPr lang="en-GB" sz="1400" b="1" kern="0" dirty="0">
                  <a:latin typeface="Georgia" panose="02040502050405020303" pitchFamily="18" charset="0"/>
                </a:rPr>
                <a:t>CO</a:t>
              </a:r>
              <a:r>
                <a:rPr lang="en-GB" sz="1400" b="1" kern="0" baseline="-25000" dirty="0">
                  <a:latin typeface="Georgia" panose="02040502050405020303" pitchFamily="18" charset="0"/>
                </a:rPr>
                <a:t>2</a:t>
              </a:r>
              <a:r>
                <a:rPr lang="pl-PL" sz="1400" b="1" kern="0" dirty="0">
                  <a:latin typeface="Georgia" panose="02040502050405020303" pitchFamily="18" charset="0"/>
                </a:rPr>
                <a:t>    i  siarki 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74" name="Schemat blokowy: proces 73"/>
            <p:cNvSpPr/>
            <p:nvPr/>
          </p:nvSpPr>
          <p:spPr>
            <a:xfrm>
              <a:off x="7478752" y="2484000"/>
              <a:ext cx="720000" cy="1440000"/>
            </a:xfrm>
            <a:prstGeom prst="flowChartProcess">
              <a:avLst/>
            </a:prstGeom>
            <a:solidFill>
              <a:srgbClr val="FFC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Synteza </a:t>
              </a:r>
              <a:r>
                <a:rPr lang="pl-PL" sz="1400" b="1" kern="0" dirty="0" smtClean="0">
                  <a:latin typeface="Georgia" panose="02040502050405020303" pitchFamily="18" charset="0"/>
                </a:rPr>
                <a:t>metanolu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 smtClean="0">
                  <a:latin typeface="Georgia" panose="02040502050405020303" pitchFamily="18" charset="0"/>
                </a:rPr>
                <a:t>lub amoniaku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cxnSp>
          <p:nvCxnSpPr>
            <p:cNvPr id="75" name="Łącznik prosty ze strzałką 20"/>
            <p:cNvCxnSpPr>
              <a:stCxn id="74" idx="3"/>
            </p:cNvCxnSpPr>
            <p:nvPr/>
          </p:nvCxnSpPr>
          <p:spPr>
            <a:xfrm>
              <a:off x="8198752" y="3204000"/>
              <a:ext cx="1425640" cy="0"/>
            </a:xfrm>
            <a:prstGeom prst="straightConnector1">
              <a:avLst/>
            </a:prstGeom>
            <a:noFill/>
            <a:ln w="101600" cap="flat" cmpd="sng" algn="ctr">
              <a:gradFill flip="none" rotWithShape="1">
                <a:gsLst>
                  <a:gs pos="42000">
                    <a:schemeClr val="accent2">
                      <a:lumMod val="75000"/>
                    </a:schemeClr>
                  </a:gs>
                  <a:gs pos="58000">
                    <a:srgbClr val="0033CC"/>
                  </a:gs>
                </a:gsLst>
                <a:lin ang="5400000" scaled="1"/>
                <a:tileRect/>
              </a:gradFill>
              <a:prstDash val="solid"/>
              <a:tailEnd type="triangle"/>
            </a:ln>
            <a:effectLst/>
          </p:spPr>
        </p:cxnSp>
        <p:sp>
          <p:nvSpPr>
            <p:cNvPr id="76" name="Schemat blokowy: proces 75"/>
            <p:cNvSpPr/>
            <p:nvPr/>
          </p:nvSpPr>
          <p:spPr>
            <a:xfrm>
              <a:off x="9208334" y="2881156"/>
              <a:ext cx="2504290" cy="691860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Opcja III - </a:t>
              </a:r>
              <a:r>
                <a:rPr lang="pl-PL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Metanol</a:t>
              </a:r>
              <a:br>
                <a:rPr lang="pl-PL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</a:b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525 </a:t>
              </a:r>
              <a:r>
                <a:rPr lang="pl-PL" sz="1200" b="1" kern="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tys. Mg/rok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 b="1" kern="0" dirty="0" smtClean="0">
                <a:solidFill>
                  <a:srgbClr val="800000"/>
                </a:solidFill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 smtClean="0">
                  <a:latin typeface="Georgia" panose="02040502050405020303" pitchFamily="18" charset="0"/>
                </a:rPr>
                <a:t>lub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 b="1" kern="0" dirty="0" smtClean="0">
                <a:solidFill>
                  <a:srgbClr val="800000"/>
                </a:solidFill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Opcja I - </a:t>
              </a:r>
              <a:r>
                <a:rPr lang="pl-PL" b="1" kern="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Amoniak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 smtClean="0">
                  <a:solidFill>
                    <a:srgbClr val="0033CC"/>
                  </a:solidFill>
                  <a:latin typeface="Georgia" panose="02040502050405020303" pitchFamily="18" charset="0"/>
                </a:rPr>
                <a:t>394 tys. Mg/rok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kern="0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77" name="Łącznik prosty ze strzałką 76"/>
            <p:cNvCxnSpPr>
              <a:stCxn id="72" idx="3"/>
              <a:endCxn id="70" idx="1"/>
            </p:cNvCxnSpPr>
            <p:nvPr/>
          </p:nvCxnSpPr>
          <p:spPr>
            <a:xfrm>
              <a:off x="2916000" y="3204000"/>
              <a:ext cx="58771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sp>
          <p:nvSpPr>
            <p:cNvPr id="78" name="pole tekstowe 77"/>
            <p:cNvSpPr txBox="1"/>
            <p:nvPr/>
          </p:nvSpPr>
          <p:spPr>
            <a:xfrm>
              <a:off x="335360" y="5157192"/>
              <a:ext cx="15841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/>
                <a:t>Dane dla węgla A (19,9 </a:t>
              </a:r>
              <a:r>
                <a:rPr lang="pl-PL" sz="800" dirty="0" err="1" smtClean="0"/>
                <a:t>kJ</a:t>
              </a:r>
              <a:r>
                <a:rPr lang="pl-PL" sz="800" dirty="0" smtClean="0"/>
                <a:t>/kg) </a:t>
              </a:r>
              <a:endParaRPr lang="pl-PL" sz="800" dirty="0"/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-15886" y="6237312"/>
            <a:ext cx="14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 Tauron Polska Energia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KGHM Polska Miedź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2.2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obszary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zastosowań w chemii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15886" y="6391278"/>
            <a:ext cx="14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 ZAK</a:t>
            </a:r>
            <a:endParaRPr lang="pl-PL" sz="900" i="1" dirty="0">
              <a:latin typeface="Georgia" panose="02040502050405020303" pitchFamily="18" charset="0"/>
            </a:endParaRPr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>
          <a:xfrm>
            <a:off x="8282880" y="5512147"/>
            <a:ext cx="2133600" cy="365125"/>
          </a:xfrm>
        </p:spPr>
        <p:txBody>
          <a:bodyPr/>
          <a:lstStyle/>
          <a:p>
            <a:pPr>
              <a:defRPr/>
            </a:pPr>
            <a:fld id="{B9F7A80D-D8C2-4F26-A868-52E52ACD0898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cxnSp>
        <p:nvCxnSpPr>
          <p:cNvPr id="6" name="Łącznik prosty ze strzałką 5"/>
          <p:cNvCxnSpPr>
            <a:stCxn id="23" idx="3"/>
          </p:cNvCxnSpPr>
          <p:nvPr/>
        </p:nvCxnSpPr>
        <p:spPr>
          <a:xfrm flipV="1">
            <a:off x="6336605" y="3300760"/>
            <a:ext cx="43973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 bwMode="auto">
          <a:xfrm>
            <a:off x="1970970" y="3013425"/>
            <a:ext cx="1116000" cy="648000"/>
          </a:xfrm>
          <a:prstGeom prst="rect">
            <a:avLst/>
          </a:prstGeom>
          <a:solidFill>
            <a:srgbClr val="CCFF66">
              <a:alpha val="65000"/>
            </a:srgbClr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400" b="1" dirty="0">
                <a:solidFill>
                  <a:srgbClr val="FF0000"/>
                </a:solidFill>
              </a:rPr>
              <a:t>Gaz </a:t>
            </a:r>
            <a:br>
              <a:rPr lang="pl-PL" sz="1400" b="1" dirty="0">
                <a:solidFill>
                  <a:srgbClr val="FF0000"/>
                </a:solidFill>
              </a:rPr>
            </a:br>
            <a:r>
              <a:rPr lang="pl-PL" sz="1400" b="1" dirty="0">
                <a:solidFill>
                  <a:srgbClr val="FF0000"/>
                </a:solidFill>
              </a:rPr>
              <a:t>ziemny</a:t>
            </a:r>
          </a:p>
        </p:txBody>
      </p:sp>
      <p:sp>
        <p:nvSpPr>
          <p:cNvPr id="8" name="pole tekstowe 7"/>
          <p:cNvSpPr txBox="1"/>
          <p:nvPr/>
        </p:nvSpPr>
        <p:spPr bwMode="auto">
          <a:xfrm>
            <a:off x="1981680" y="4013557"/>
            <a:ext cx="1116000" cy="648000"/>
          </a:xfrm>
          <a:prstGeom prst="rect">
            <a:avLst/>
          </a:prstGeom>
          <a:solidFill>
            <a:srgbClr val="CCFF66">
              <a:alpha val="65000"/>
            </a:srgbClr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400" b="1" dirty="0">
                <a:solidFill>
                  <a:srgbClr val="009900"/>
                </a:solidFill>
              </a:rPr>
              <a:t>Biomasa</a:t>
            </a:r>
          </a:p>
        </p:txBody>
      </p:sp>
      <p:sp>
        <p:nvSpPr>
          <p:cNvPr id="9" name="pole tekstowe 8"/>
          <p:cNvSpPr txBox="1"/>
          <p:nvPr/>
        </p:nvSpPr>
        <p:spPr bwMode="auto">
          <a:xfrm>
            <a:off x="1943962" y="1936797"/>
            <a:ext cx="1116000" cy="648000"/>
          </a:xfrm>
          <a:prstGeom prst="rect">
            <a:avLst/>
          </a:prstGeom>
          <a:solidFill>
            <a:srgbClr val="CCFF66">
              <a:alpha val="65000"/>
            </a:srgbClr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400" b="1" dirty="0">
                <a:solidFill>
                  <a:srgbClr val="FF0000"/>
                </a:solidFill>
              </a:rPr>
              <a:t>Węgiel</a:t>
            </a:r>
          </a:p>
        </p:txBody>
      </p:sp>
      <p:sp>
        <p:nvSpPr>
          <p:cNvPr id="10" name="pole tekstowe 9"/>
          <p:cNvSpPr txBox="1"/>
          <p:nvPr/>
        </p:nvSpPr>
        <p:spPr bwMode="auto">
          <a:xfrm>
            <a:off x="3782283" y="2073615"/>
            <a:ext cx="1368000" cy="2448000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b="1" dirty="0" err="1">
                <a:solidFill>
                  <a:srgbClr val="FF0000"/>
                </a:solidFill>
              </a:rPr>
              <a:t>POX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Reforming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  <a:p>
            <a:pPr algn="ctr">
              <a:defRPr/>
            </a:pPr>
            <a:endParaRPr lang="pl-PL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pl-PL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</a:rPr>
              <a:t>Konwersja</a:t>
            </a:r>
          </a:p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</a:rPr>
              <a:t>Wydzielenie</a:t>
            </a:r>
          </a:p>
          <a:p>
            <a:pPr algn="ctr">
              <a:defRPr/>
            </a:pPr>
            <a:r>
              <a:rPr lang="pl-PL" b="1" dirty="0" err="1">
                <a:solidFill>
                  <a:srgbClr val="FF0000"/>
                </a:solidFill>
              </a:rPr>
              <a:t>CO</a:t>
            </a:r>
            <a:r>
              <a:rPr lang="pl-PL" sz="1200" b="1" dirty="0" err="1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5581680" y="1671972"/>
            <a:ext cx="1116000" cy="648000"/>
          </a:xfrm>
          <a:prstGeom prst="rect">
            <a:avLst/>
          </a:prstGeom>
          <a:solidFill>
            <a:srgbClr val="0066FF">
              <a:alpha val="62000"/>
            </a:srgbClr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b="1" dirty="0"/>
              <a:t>Amoniak</a:t>
            </a:r>
          </a:p>
        </p:txBody>
      </p:sp>
      <p:sp>
        <p:nvSpPr>
          <p:cNvPr id="12" name="pole tekstowe 11"/>
          <p:cNvSpPr txBox="1"/>
          <p:nvPr/>
        </p:nvSpPr>
        <p:spPr bwMode="auto">
          <a:xfrm>
            <a:off x="5581680" y="1014738"/>
            <a:ext cx="1116000" cy="648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/>
              <a:t>Nawozy</a:t>
            </a:r>
          </a:p>
        </p:txBody>
      </p:sp>
      <p:sp>
        <p:nvSpPr>
          <p:cNvPr id="13" name="pole tekstowe 12"/>
          <p:cNvSpPr txBox="1"/>
          <p:nvPr/>
        </p:nvSpPr>
        <p:spPr bwMode="auto">
          <a:xfrm>
            <a:off x="5581680" y="4346655"/>
            <a:ext cx="1116000" cy="648000"/>
          </a:xfrm>
          <a:prstGeom prst="rect">
            <a:avLst/>
          </a:prstGeom>
          <a:solidFill>
            <a:srgbClr val="0066FF">
              <a:alpha val="62000"/>
            </a:srgbClr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b="1" dirty="0" err="1"/>
              <a:t>OXO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 bwMode="auto">
          <a:xfrm>
            <a:off x="5581680" y="5010738"/>
            <a:ext cx="1116000" cy="648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/>
              <a:t>Alkohole,</a:t>
            </a:r>
          </a:p>
          <a:p>
            <a:pPr algn="ctr">
              <a:defRPr/>
            </a:pPr>
            <a:r>
              <a:rPr lang="pl-PL" sz="1600" b="1" dirty="0" err="1"/>
              <a:t>Oxoplasty</a:t>
            </a:r>
            <a:endParaRPr lang="pl-PL" sz="1600" b="1" dirty="0"/>
          </a:p>
        </p:txBody>
      </p:sp>
      <p:sp>
        <p:nvSpPr>
          <p:cNvPr id="15" name="pole tekstowe 14"/>
          <p:cNvSpPr txBox="1"/>
          <p:nvPr/>
        </p:nvSpPr>
        <p:spPr bwMode="auto">
          <a:xfrm>
            <a:off x="6776349" y="3030648"/>
            <a:ext cx="1116000" cy="540000"/>
          </a:xfrm>
          <a:prstGeom prst="rect">
            <a:avLst/>
          </a:prstGeom>
          <a:solidFill>
            <a:srgbClr val="0066FF">
              <a:alpha val="62000"/>
            </a:srgbClr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b="1" dirty="0"/>
              <a:t>Metanol</a:t>
            </a:r>
          </a:p>
        </p:txBody>
      </p:sp>
      <p:sp>
        <p:nvSpPr>
          <p:cNvPr id="16" name="pole tekstowe 15"/>
          <p:cNvSpPr txBox="1"/>
          <p:nvPr/>
        </p:nvSpPr>
        <p:spPr bwMode="auto">
          <a:xfrm>
            <a:off x="8209680" y="5059797"/>
            <a:ext cx="1188000" cy="540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/>
              <a:t>Etylen</a:t>
            </a:r>
          </a:p>
          <a:p>
            <a:pPr algn="ctr">
              <a:defRPr/>
            </a:pPr>
            <a:r>
              <a:rPr lang="pl-PL" sz="1600" b="1" dirty="0"/>
              <a:t>Propylen</a:t>
            </a:r>
          </a:p>
        </p:txBody>
      </p:sp>
      <p:sp>
        <p:nvSpPr>
          <p:cNvPr id="17" name="pole tekstowe 16"/>
          <p:cNvSpPr txBox="1"/>
          <p:nvPr/>
        </p:nvSpPr>
        <p:spPr bwMode="auto">
          <a:xfrm>
            <a:off x="8209680" y="4045317"/>
            <a:ext cx="1188000" cy="540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/>
              <a:t>Eter </a:t>
            </a:r>
            <a:r>
              <a:rPr lang="pl-PL" sz="1600" b="1" dirty="0" err="1"/>
              <a:t>dimetylowy</a:t>
            </a:r>
            <a:endParaRPr lang="pl-PL" sz="1600" b="1" dirty="0"/>
          </a:p>
        </p:txBody>
      </p:sp>
      <p:sp>
        <p:nvSpPr>
          <p:cNvPr id="18" name="pole tekstowe 17"/>
          <p:cNvSpPr txBox="1"/>
          <p:nvPr/>
        </p:nvSpPr>
        <p:spPr bwMode="auto">
          <a:xfrm>
            <a:off x="8209680" y="3022953"/>
            <a:ext cx="1188000" cy="540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/>
              <a:t>Węglan </a:t>
            </a:r>
            <a:r>
              <a:rPr lang="pl-PL" sz="1600" b="1" dirty="0" err="1"/>
              <a:t>dimetylu</a:t>
            </a:r>
            <a:endParaRPr lang="pl-PL" sz="1600" b="1" dirty="0"/>
          </a:p>
        </p:txBody>
      </p:sp>
      <p:sp>
        <p:nvSpPr>
          <p:cNvPr id="19" name="pole tekstowe 18"/>
          <p:cNvSpPr txBox="1"/>
          <p:nvPr/>
        </p:nvSpPr>
        <p:spPr bwMode="auto">
          <a:xfrm>
            <a:off x="8209680" y="1973410"/>
            <a:ext cx="1188000" cy="540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/>
              <a:t>Kwas octowy</a:t>
            </a:r>
          </a:p>
        </p:txBody>
      </p:sp>
      <p:sp>
        <p:nvSpPr>
          <p:cNvPr id="20" name="pole tekstowe 19"/>
          <p:cNvSpPr txBox="1"/>
          <p:nvPr/>
        </p:nvSpPr>
        <p:spPr bwMode="auto">
          <a:xfrm>
            <a:off x="8209680" y="1027797"/>
            <a:ext cx="1188000" cy="5400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>
              <a:rot lat="0" lon="0" rev="4200000"/>
            </a:lightRig>
          </a:scene3d>
          <a:sp3d>
            <a:bevelT w="127000" h="127000"/>
            <a:bevelB w="0" h="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b="1" dirty="0" err="1"/>
              <a:t>Formald</a:t>
            </a:r>
            <a:r>
              <a:rPr lang="pl-PL" sz="1600" b="1" dirty="0"/>
              <a:t>.</a:t>
            </a:r>
          </a:p>
        </p:txBody>
      </p:sp>
      <p:grpSp>
        <p:nvGrpSpPr>
          <p:cNvPr id="21" name="Grupa 25"/>
          <p:cNvGrpSpPr/>
          <p:nvPr/>
        </p:nvGrpSpPr>
        <p:grpSpPr>
          <a:xfrm>
            <a:off x="5366706" y="2803875"/>
            <a:ext cx="1008000" cy="1008000"/>
            <a:chOff x="3492000" y="3625929"/>
            <a:chExt cx="1008000" cy="1008000"/>
          </a:xfrm>
          <a:gradFill>
            <a:gsLst>
              <a:gs pos="28000">
                <a:srgbClr val="CCFF33"/>
              </a:gs>
              <a:gs pos="37000">
                <a:srgbClr val="FFFF00"/>
              </a:gs>
              <a:gs pos="53000">
                <a:srgbClr val="FFDD71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2" name="Elipsa 21"/>
            <p:cNvSpPr/>
            <p:nvPr/>
          </p:nvSpPr>
          <p:spPr>
            <a:xfrm>
              <a:off x="3492000" y="3625929"/>
              <a:ext cx="1008000" cy="1008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extrusionH="63500" contourW="12700">
              <a:bevelT/>
              <a:bevelB/>
              <a:extrusionClr>
                <a:srgbClr val="66FFFF"/>
              </a:extrusionClr>
              <a:contourClr>
                <a:srgbClr val="66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513122" y="3991800"/>
              <a:ext cx="949339" cy="2769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l-PL" b="1" dirty="0"/>
                <a:t>Syn-Gaz</a:t>
              </a:r>
            </a:p>
          </p:txBody>
        </p:sp>
      </p:grpSp>
      <p:cxnSp>
        <p:nvCxnSpPr>
          <p:cNvPr id="24" name="Łącznik prosty ze strzałką 23"/>
          <p:cNvCxnSpPr>
            <a:endCxn id="35" idx="1"/>
          </p:cNvCxnSpPr>
          <p:nvPr/>
        </p:nvCxnSpPr>
        <p:spPr>
          <a:xfrm flipV="1">
            <a:off x="3086993" y="3334097"/>
            <a:ext cx="714375" cy="317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endCxn id="35" idx="1"/>
          </p:cNvCxnSpPr>
          <p:nvPr/>
        </p:nvCxnSpPr>
        <p:spPr>
          <a:xfrm>
            <a:off x="3060005" y="2260947"/>
            <a:ext cx="741363" cy="10731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endCxn id="35" idx="1"/>
          </p:cNvCxnSpPr>
          <p:nvPr/>
        </p:nvCxnSpPr>
        <p:spPr>
          <a:xfrm flipV="1">
            <a:off x="3098105" y="3334097"/>
            <a:ext cx="703263" cy="10033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endCxn id="23" idx="1"/>
          </p:cNvCxnSpPr>
          <p:nvPr/>
        </p:nvCxnSpPr>
        <p:spPr>
          <a:xfrm>
            <a:off x="5150743" y="3297585"/>
            <a:ext cx="236537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22" idx="0"/>
          </p:cNvCxnSpPr>
          <p:nvPr/>
        </p:nvCxnSpPr>
        <p:spPr>
          <a:xfrm rot="5400000" flipH="1" flipV="1">
            <a:off x="5763518" y="2427635"/>
            <a:ext cx="484187" cy="2682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22" idx="4"/>
          </p:cNvCxnSpPr>
          <p:nvPr/>
        </p:nvCxnSpPr>
        <p:spPr>
          <a:xfrm rot="16200000" flipH="1">
            <a:off x="5738118" y="3945285"/>
            <a:ext cx="534987" cy="2682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5400000" flipH="1" flipV="1">
            <a:off x="6905724" y="1726754"/>
            <a:ext cx="1733550" cy="87471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rot="5400000" flipH="1" flipV="1">
            <a:off x="7378005" y="2199035"/>
            <a:ext cx="787400" cy="8763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7892355" y="3292822"/>
            <a:ext cx="3175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6200000" flipH="1">
            <a:off x="7400230" y="3505548"/>
            <a:ext cx="744537" cy="87471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16200000" flipH="1">
            <a:off x="6893024" y="4012754"/>
            <a:ext cx="1758950" cy="87471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>
            <a:spLocks noChangeArrowheads="1"/>
          </p:cNvSpPr>
          <p:nvPr/>
        </p:nvSpPr>
        <p:spPr bwMode="auto">
          <a:xfrm>
            <a:off x="3801368" y="3011835"/>
            <a:ext cx="13684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Zgazowanie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allAtOnce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2.3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referencje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768333"/>
            <a:ext cx="6580379" cy="28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702568"/>
            <a:ext cx="5218316" cy="2880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50539"/>
              </p:ext>
            </p:extLst>
          </p:nvPr>
        </p:nvGraphicFramePr>
        <p:xfrm>
          <a:off x="2183859" y="3679386"/>
          <a:ext cx="7824285" cy="21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55"/>
                <a:gridCol w="1117755"/>
                <a:gridCol w="1117755"/>
                <a:gridCol w="1117755"/>
                <a:gridCol w="1117755"/>
                <a:gridCol w="1117755"/>
                <a:gridCol w="1117755"/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W</a:t>
                      </a:r>
                      <a:r>
                        <a:rPr lang="pl-PL" baseline="0" dirty="0" smtClean="0">
                          <a:latin typeface="Georgia" panose="02040502050405020303" pitchFamily="18" charset="0"/>
                        </a:rPr>
                        <a:t> eksploatacji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W budowie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Planowane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latin typeface="Georgia" panose="02040502050405020303" pitchFamily="18" charset="0"/>
                        </a:rPr>
                        <a:t>instalacje</a:t>
                      </a:r>
                      <a:endParaRPr lang="pl-PL" sz="1200" i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latin typeface="Georgia" panose="02040502050405020303" pitchFamily="18" charset="0"/>
                        </a:rPr>
                        <a:t>reaktory</a:t>
                      </a:r>
                      <a:endParaRPr lang="pl-PL" sz="1200" i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latin typeface="Georgia" panose="02040502050405020303" pitchFamily="18" charset="0"/>
                        </a:rPr>
                        <a:t>instalacje</a:t>
                      </a:r>
                      <a:endParaRPr lang="pl-PL" sz="1200" i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latin typeface="Georgia" panose="02040502050405020303" pitchFamily="18" charset="0"/>
                        </a:rPr>
                        <a:t>reaktory</a:t>
                      </a:r>
                      <a:endParaRPr lang="pl-PL" sz="1200" i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latin typeface="Georgia" panose="02040502050405020303" pitchFamily="18" charset="0"/>
                        </a:rPr>
                        <a:t>instalacje</a:t>
                      </a:r>
                      <a:endParaRPr lang="pl-PL" sz="1200" i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latin typeface="Georgia" panose="02040502050405020303" pitchFamily="18" charset="0"/>
                        </a:rPr>
                        <a:t>reaktory</a:t>
                      </a:r>
                      <a:endParaRPr lang="pl-PL" sz="1200" i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1999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128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366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b.d.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b.d.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33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48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2004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117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385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b.d.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latin typeface="Georgia" panose="02040502050405020303" pitchFamily="18" charset="0"/>
                        </a:rPr>
                        <a:t>b.D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38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66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2010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192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505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11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17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37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76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2014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272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686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82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262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133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Georgia" panose="02040502050405020303" pitchFamily="18" charset="0"/>
                        </a:rPr>
                        <a:t>735</a:t>
                      </a:r>
                      <a:endParaRPr lang="pl-PL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15886" y="6237312"/>
            <a:ext cx="14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 Tauron Polska Energia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KGHM Polska Miedź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3.1 Innowacyjność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zgazowania węgla – Konsorcjum Naukowo-Przemysłowe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1773113" y="836712"/>
            <a:ext cx="87153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Umowa Konsorcjum – 11 września 2009r.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  <a:defRPr/>
            </a:pPr>
            <a:r>
              <a:rPr kumimoji="0" lang="pl-PL" alt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Lider projektu                           	Kierownik projektu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  <a:defRPr/>
            </a:pPr>
            <a:r>
              <a:rPr kumimoji="0" lang="pl-PL" alt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Akademia Górniczo-Hutnicza         </a:t>
            </a:r>
            <a:r>
              <a:rPr kumimoji="0" lang="pl-PL" altLang="pl-PL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 	</a:t>
            </a:r>
            <a:r>
              <a:rPr kumimoji="0" lang="pl-PL" alt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Prof. Andrzej Strugała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Czas trwania projektu – Umowa z </a:t>
            </a:r>
            <a:r>
              <a:rPr kumimoji="0" lang="pl-PL" alt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NCBiR</a:t>
            </a:r>
            <a:endParaRPr kumimoji="0" lang="pl-PL" altLang="pl-PL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5 lat (maj 2010 – kwiecień 2015)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Budżet projektu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Georgia" panose="02040502050405020303" pitchFamily="18" charset="0"/>
              </a:rPr>
              <a:t>89,8 mln PLN     </a:t>
            </a:r>
            <a:r>
              <a:rPr kumimoji="0" lang="pl-PL" altLang="pl-PL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w tym: - 80 mln PLN – wsparcie </a:t>
            </a:r>
            <a:r>
              <a:rPr kumimoji="0" lang="en-US" altLang="pl-PL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NCBiR</a:t>
            </a:r>
            <a:r>
              <a:rPr kumimoji="0" lang="pl-PL" alt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     </a:t>
            </a:r>
            <a:r>
              <a:rPr kumimoji="0" lang="pl-PL" altLang="pl-PL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- 9,8 mln PLN – udział partnerów przemysłowych</a:t>
            </a:r>
            <a:endParaRPr kumimoji="0" lang="pl-PL" altLang="pl-PL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34" y="1962727"/>
            <a:ext cx="8724132" cy="204233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-15886" y="6237312"/>
            <a:ext cx="14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 Tauron Polska Energia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KGHM Polska Miedź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3.2 Innowacyjność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zgazowania węgla – </a:t>
            </a:r>
            <a:r>
              <a:rPr lang="pl-PL" sz="2000" b="1" dirty="0" err="1" smtClean="0">
                <a:solidFill>
                  <a:srgbClr val="00458A"/>
                </a:solidFill>
                <a:latin typeface="Georgia" panose="02040502050405020303" pitchFamily="18" charset="0"/>
              </a:rPr>
              <a:t>NCBiR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-Konsorcjum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79944110"/>
              </p:ext>
            </p:extLst>
          </p:nvPr>
        </p:nvGraphicFramePr>
        <p:xfrm>
          <a:off x="792002" y="590435"/>
          <a:ext cx="10336245" cy="553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32"/>
                <a:gridCol w="5493595"/>
                <a:gridCol w="1348205"/>
                <a:gridCol w="1423106"/>
                <a:gridCol w="1647807"/>
              </a:tblGrid>
              <a:tr h="5023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Nr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Tytuł tematu badawczego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Koordynator tematu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Współpracujący partnerzy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Ilość części tematu badawczego</a:t>
                      </a:r>
                      <a:endParaRPr lang="pl-PL" sz="1100" dirty="0"/>
                    </a:p>
                  </a:txBody>
                  <a:tcPr anchor="ctr"/>
                </a:tc>
              </a:tr>
              <a:tr h="502340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1.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Opracowanie szczegółowej bazy danych węgli krajowych dla procesu zgazowania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AGH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GIG</a:t>
                      </a:r>
                      <a:r>
                        <a:rPr lang="en-US" sz="1100" dirty="0" smtClean="0"/>
                        <a:t>, </a:t>
                      </a:r>
                      <a:r>
                        <a:rPr lang="pl-PL" sz="1100" dirty="0" err="1" smtClean="0"/>
                        <a:t>IChPW</a:t>
                      </a:r>
                      <a:r>
                        <a:rPr lang="pl-PL" sz="1100" dirty="0" smtClean="0"/>
                        <a:t>,</a:t>
                      </a:r>
                      <a:r>
                        <a:rPr lang="en-US" sz="1100" dirty="0" smtClean="0"/>
                        <a:t> KGHM, PKW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 anchor="ctr"/>
                </a:tc>
              </a:tr>
              <a:tr h="70327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Opracowanie i weryfikacja w skali pilotowej technologii ciśnieniowego zgazowania węgla w reaktorze z cyrkulującym złożem fluidalnym przy wykorzystaniu CO</a:t>
                      </a:r>
                      <a:r>
                        <a:rPr lang="pl-PL" altLang="pl-PL" sz="1400" baseline="-25000" dirty="0" smtClean="0"/>
                        <a:t>2</a:t>
                      </a:r>
                      <a:r>
                        <a:rPr lang="pl-PL" altLang="pl-PL" sz="1400" dirty="0" smtClean="0"/>
                        <a:t> jako czynnika zgazowującego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err="1" smtClean="0"/>
                        <a:t>IChPW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PŚl</a:t>
                      </a:r>
                      <a:r>
                        <a:rPr lang="en-US" sz="1100" dirty="0" smtClean="0"/>
                        <a:t>, GIG, AGH,PKW, </a:t>
                      </a:r>
                      <a:r>
                        <a:rPr lang="en-US" sz="1100" b="0" dirty="0" smtClean="0"/>
                        <a:t>ZAK</a:t>
                      </a:r>
                      <a:endParaRPr lang="pl-PL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 anchor="ctr"/>
                </a:tc>
              </a:tr>
              <a:tr h="502340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3.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Opracowanie i weryfikacja w skali pilotowej technologii procesu podziemnego zgazowania węgla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100" dirty="0" smtClean="0"/>
                        <a:t>GIG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pl-PL" sz="1100" dirty="0" smtClean="0"/>
                        <a:t>KHW, AGH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  <a:endParaRPr lang="pl-PL" sz="1400" dirty="0"/>
                    </a:p>
                  </a:txBody>
                  <a:tcPr anchor="ctr"/>
                </a:tc>
              </a:tr>
              <a:tr h="70327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4.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Opracowanie modeli symulacyjnych dla projektowania i optymalizacji układów kogeneracji i produkcji energii elektrycznej na bazie podziemnego zgazowania węgla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pl-PL" sz="1100" dirty="0" smtClean="0"/>
                        <a:t>GIG</a:t>
                      </a:r>
                      <a:endParaRPr lang="pl-PL" altLang="pl-PL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pl-PL" sz="1100" dirty="0" err="1" smtClean="0"/>
                        <a:t>PŚl</a:t>
                      </a:r>
                      <a:endParaRPr lang="pl-PL" altLang="pl-PL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 anchor="ctr"/>
                </a:tc>
              </a:tr>
              <a:tr h="502340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5.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Opracowanie modeli symulacyjnych dla projektowania i optymalizacji układów zgazowania naziemnego dla zastosowań w energetyce i chemii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err="1" smtClean="0"/>
                        <a:t>IChPW</a:t>
                      </a: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PŚl</a:t>
                      </a:r>
                      <a:endParaRPr lang="pl-PL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 anchor="ctr"/>
                </a:tc>
              </a:tr>
              <a:tr h="407453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Opracowanie dla warunków krajowych mapy rozwiązań technologicznych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AGH</a:t>
                      </a:r>
                      <a:endParaRPr lang="pl-PL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IChPW</a:t>
                      </a:r>
                      <a:r>
                        <a:rPr lang="en-US" sz="1100" dirty="0" smtClean="0"/>
                        <a:t>, GIG</a:t>
                      </a:r>
                      <a:endParaRPr lang="pl-PL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 anchor="ctr"/>
                </a:tc>
              </a:tr>
              <a:tr h="904212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7.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Opracowanie projektów technologicznych układów stanowiących podstawę do budowy krajowych instalacji demonstracyjnych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pl-PL" sz="1100" spc="-20" dirty="0" smtClean="0"/>
                        <a:t>GIG </a:t>
                      </a:r>
                      <a:r>
                        <a:rPr lang="en-US" sz="1100" spc="-20" dirty="0" smtClean="0"/>
                        <a:t>(</a:t>
                      </a:r>
                      <a:r>
                        <a:rPr lang="pl-PL" sz="1100" spc="-20" dirty="0" smtClean="0"/>
                        <a:t>dla PZW</a:t>
                      </a:r>
                      <a:r>
                        <a:rPr lang="en-US" sz="1100" spc="-20" dirty="0" smtClean="0"/>
                        <a:t>) </a:t>
                      </a:r>
                      <a:r>
                        <a:rPr lang="pl-PL" sz="1100" spc="-20" dirty="0" smtClean="0"/>
                        <a:t/>
                      </a:r>
                      <a:br>
                        <a:rPr lang="pl-PL" sz="1100" spc="-20" dirty="0" smtClean="0"/>
                      </a:br>
                      <a:r>
                        <a:rPr lang="pl-PL" sz="1100" spc="-20" dirty="0" err="1" smtClean="0"/>
                        <a:t>IChPW</a:t>
                      </a:r>
                      <a:r>
                        <a:rPr lang="pl-PL" sz="1100" spc="-20" dirty="0" smtClean="0"/>
                        <a:t> </a:t>
                      </a:r>
                      <a:r>
                        <a:rPr lang="en-US" sz="1100" spc="-20" dirty="0" smtClean="0"/>
                        <a:t>(</a:t>
                      </a:r>
                      <a:r>
                        <a:rPr lang="pl-PL" sz="1100" spc="-20" dirty="0" smtClean="0"/>
                        <a:t>dla reaktora fluidalnego</a:t>
                      </a:r>
                      <a:r>
                        <a:rPr lang="en-US" sz="1100" spc="-2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KHW, ZAK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 anchor="ctr"/>
                </a:tc>
              </a:tr>
              <a:tr h="70327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8.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altLang="pl-PL" sz="1400" dirty="0" smtClean="0"/>
                        <a:t>Kompleksowa ocena i wybór strategicznych kierunków rozwoju zgazowania węgla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 indent="-381000" algn="ctr" eaLnBrk="1" hangingPunct="1">
                        <a:buFontTx/>
                        <a:buNone/>
                      </a:pPr>
                      <a:r>
                        <a:rPr lang="en-US" altLang="pl-PL" sz="1100" dirty="0" smtClean="0"/>
                        <a:t>AGH</a:t>
                      </a:r>
                      <a:endParaRPr lang="pl-PL" altLang="pl-PL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pl-PL" sz="1100" dirty="0" smtClean="0"/>
                        <a:t>GIG, </a:t>
                      </a:r>
                      <a:r>
                        <a:rPr lang="en-US" altLang="pl-PL" sz="1100" dirty="0" err="1" smtClean="0"/>
                        <a:t>IChPW</a:t>
                      </a:r>
                      <a:r>
                        <a:rPr lang="en-US" altLang="pl-PL" sz="1100" dirty="0" smtClean="0"/>
                        <a:t>, PKE, PKW, TAURON, ZAK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-15886" y="6237312"/>
            <a:ext cx="14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 Tauron Polska Energia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KGHM Polska Miedź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3.3 Innowacyjność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zgazowania węgla – wyniki pracy Konsorcjum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87388" y="856741"/>
            <a:ext cx="1126925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800" b="1" kern="0" dirty="0" smtClean="0">
                <a:latin typeface="Georgia" panose="02040502050405020303" pitchFamily="18" charset="0"/>
              </a:rPr>
              <a:t>1. W listopadzie 2015 zakończono </a:t>
            </a:r>
            <a:r>
              <a:rPr lang="pl-PL" altLang="pl-PL" sz="1800" kern="0" dirty="0" smtClean="0">
                <a:latin typeface="Georgia" panose="02040502050405020303" pitchFamily="18" charset="0"/>
              </a:rPr>
              <a:t>realizacje wszystkich 91 części tematów badawczych i pracowano raporty końcowe z ich realizacji. </a:t>
            </a:r>
            <a:br>
              <a:rPr lang="pl-PL" altLang="pl-PL" sz="1800" kern="0" dirty="0" smtClean="0">
                <a:latin typeface="Georgia" panose="02040502050405020303" pitchFamily="18" charset="0"/>
              </a:rPr>
            </a:br>
            <a:r>
              <a:rPr kumimoji="0" lang="pl-PL" altLang="pl-PL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Raporty są własnością podmiotów biorących udział w ich realizacji.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800" b="1" kern="0" dirty="0" smtClean="0">
                <a:latin typeface="Georgia" panose="02040502050405020303" pitchFamily="18" charset="0"/>
              </a:rPr>
              <a:t>2. Końcowe nakłady. </a:t>
            </a:r>
            <a:br>
              <a:rPr lang="pl-PL" altLang="pl-PL" sz="1800" b="1" kern="0" dirty="0" smtClean="0">
                <a:latin typeface="Georgia" panose="02040502050405020303" pitchFamily="18" charset="0"/>
              </a:rPr>
            </a:br>
            <a:r>
              <a:rPr kumimoji="0" lang="pl-PL" altLang="pl-PL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Dofinansowanie </a:t>
            </a:r>
            <a:r>
              <a:rPr kumimoji="0" lang="pl-PL" altLang="pl-PL" sz="18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NCBiR</a:t>
            </a:r>
            <a:r>
              <a:rPr kumimoji="0" lang="pl-PL" altLang="pl-PL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 – 80 mln PLN</a:t>
            </a:r>
            <a:br>
              <a:rPr kumimoji="0" lang="pl-PL" altLang="pl-PL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</a:br>
            <a:r>
              <a:rPr lang="pl-PL" altLang="pl-PL" sz="1800" kern="0" dirty="0" smtClean="0">
                <a:latin typeface="Georgia" panose="02040502050405020303" pitchFamily="18" charset="0"/>
              </a:rPr>
              <a:t>Partnerzy przemysłowi – 16,29 mln PLN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3. Rezultaty:</a:t>
            </a:r>
            <a:br>
              <a:rPr kumimoji="0" lang="pl-PL" altLang="pl-PL" sz="1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pl-PL" altLang="pl-PL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Opracowano raporty z wynikami badan w obszarach: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altLang="pl-PL" sz="1800" kern="0" dirty="0">
                <a:latin typeface="Georgia" panose="02040502050405020303" pitchFamily="18" charset="0"/>
              </a:rPr>
              <a:t>Dobór węgli do procesu ich zgazowania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kumimoji="0" lang="pl-PL" altLang="pl-PL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Zgazowanie</a:t>
            </a:r>
            <a:r>
              <a:rPr kumimoji="0" lang="pl-PL" altLang="pl-PL" sz="18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 węgla z cyrkulacyjnym złożem fluidalnym zrealizowane w skali pilotażowej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altLang="pl-PL" sz="1800" kern="0" baseline="0" dirty="0" smtClean="0">
                <a:latin typeface="Georgia" panose="02040502050405020303" pitchFamily="18" charset="0"/>
              </a:rPr>
              <a:t>Podziemne zgazowanie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kumimoji="0" lang="pl-PL" altLang="pl-PL" sz="18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Naziemne zgazowanie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altLang="pl-PL" sz="1800" kern="0" baseline="0" dirty="0" smtClean="0">
                <a:latin typeface="Georgia" panose="02040502050405020303" pitchFamily="18" charset="0"/>
              </a:rPr>
              <a:t>Ranking technologii zgazowania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kumimoji="0" lang="pl-PL" altLang="pl-PL" sz="18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Projekty technologiczne i wstępne studia wykonalności do podziemnego i naziemnego zgazowania</a:t>
            </a:r>
          </a:p>
          <a:p>
            <a:pPr marL="809625" indent="-277813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altLang="pl-PL" sz="1800" kern="0" baseline="0" dirty="0" smtClean="0">
                <a:latin typeface="Georgia" panose="02040502050405020303" pitchFamily="18" charset="0"/>
              </a:rPr>
              <a:t>Uwarunkowania prawne i ocena strategicznego potencjału zgazowania węgla</a:t>
            </a:r>
            <a:endParaRPr kumimoji="0" lang="pl-PL" altLang="pl-PL" sz="1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-15886" y="6237312"/>
            <a:ext cx="14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 Tauron Polska Energia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KGHM Polska Miedź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4   KONKLUZJE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15886" y="6237312"/>
            <a:ext cx="14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 ZAK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92000" y="764704"/>
            <a:ext cx="10488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b="1" dirty="0" smtClean="0">
                <a:latin typeface="Georgia" panose="02040502050405020303" pitchFamily="18" charset="0"/>
              </a:rPr>
              <a:t>Zgazowanie </a:t>
            </a:r>
            <a:r>
              <a:rPr lang="pl-PL" dirty="0" smtClean="0">
                <a:latin typeface="Georgia" panose="02040502050405020303" pitchFamily="18" charset="0"/>
              </a:rPr>
              <a:t>– wysokosprawny proces produkcji gazu syntezowego dla potrzeb chemii i 	energetyki.</a:t>
            </a:r>
          </a:p>
          <a:p>
            <a:pPr marL="285750" indent="-285750">
              <a:lnSpc>
                <a:spcPct val="15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b="1" dirty="0" smtClean="0">
                <a:latin typeface="Georgia" panose="02040502050405020303" pitchFamily="18" charset="0"/>
              </a:rPr>
              <a:t>Zastosowane technologie (</a:t>
            </a:r>
            <a:r>
              <a:rPr lang="pl-PL" b="1" dirty="0" err="1" smtClean="0">
                <a:latin typeface="Georgia" panose="02040502050405020303" pitchFamily="18" charset="0"/>
              </a:rPr>
              <a:t>precombustion</a:t>
            </a:r>
            <a:r>
              <a:rPr lang="pl-PL" b="1" dirty="0" smtClean="0">
                <a:latin typeface="Georgia" panose="02040502050405020303" pitchFamily="18" charset="0"/>
              </a:rPr>
              <a:t>) </a:t>
            </a:r>
            <a:r>
              <a:rPr lang="pl-PL" dirty="0" smtClean="0">
                <a:latin typeface="Georgia" panose="02040502050405020303" pitchFamily="18" charset="0"/>
              </a:rPr>
              <a:t>wychwytywania ditlenku węgla, umożliwiają jego 	utylizację miedzy innymi jako surowca w syntezach chemicznych.</a:t>
            </a:r>
          </a:p>
          <a:p>
            <a:pPr marL="285750" indent="-285750">
              <a:lnSpc>
                <a:spcPct val="15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b="1" dirty="0" smtClean="0">
                <a:latin typeface="Georgia" panose="02040502050405020303" pitchFamily="18" charset="0"/>
              </a:rPr>
              <a:t>W chemii </a:t>
            </a:r>
            <a:r>
              <a:rPr lang="pl-PL" dirty="0" smtClean="0">
                <a:latin typeface="Georgia" panose="02040502050405020303" pitchFamily="18" charset="0"/>
              </a:rPr>
              <a:t>– możliwość powrotu do polskiej specjalności tj. karbochemii z wykorzystaniem 	innowacyjnie  powiązanych technologicznie łańcuchów przetwórczych, w oparciu o proces 	zgazowania dowolnego surowca organicznego, w tym w szczególności węgla. </a:t>
            </a:r>
          </a:p>
          <a:p>
            <a:pPr marL="285750" indent="-285750">
              <a:lnSpc>
                <a:spcPct val="15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b="1" dirty="0" smtClean="0">
                <a:latin typeface="Georgia" panose="02040502050405020303" pitchFamily="18" charset="0"/>
              </a:rPr>
              <a:t>W energetyce </a:t>
            </a:r>
            <a:r>
              <a:rPr lang="pl-PL" dirty="0" smtClean="0">
                <a:latin typeface="Georgia" panose="02040502050405020303" pitchFamily="18" charset="0"/>
              </a:rPr>
              <a:t>– możliwość zastosowania wysokosprawnych turbin gazowych, w tym turbin na 	gaz  wodorowy.</a:t>
            </a: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ojekty\Grupa Azoty\Rebranding\31 Multimedia\grupaazoty_multimedia_powerpoi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103130" y="4813055"/>
            <a:ext cx="792162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Dziękuję za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uwagę </a:t>
            </a:r>
          </a:p>
          <a:p>
            <a:pPr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	</a:t>
            </a:r>
          </a:p>
          <a:p>
            <a:pPr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	Eugeniusz </a:t>
            </a:r>
            <a:r>
              <a:rPr lang="pl-PL" sz="2000" b="1" dirty="0" err="1" smtClean="0">
                <a:solidFill>
                  <a:srgbClr val="00458A"/>
                </a:solidFill>
                <a:latin typeface="Georgia" panose="02040502050405020303" pitchFamily="18" charset="0"/>
              </a:rPr>
              <a:t>Sutor</a:t>
            </a:r>
            <a:endParaRPr lang="pl-PL" sz="2000" b="1" dirty="0" smtClean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eaLnBrk="1" hangingPunct="1"/>
            <a:endParaRPr lang="pl-PL" sz="1200" i="1" dirty="0">
              <a:solidFill>
                <a:srgbClr val="686868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>
                <a:solidFill>
                  <a:srgbClr val="00458A"/>
                </a:solidFill>
                <a:latin typeface="Georgia" panose="02040502050405020303" pitchFamily="18" charset="0"/>
              </a:rPr>
              <a:t>Innowacyjne zastosowanie węgla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 </a:t>
            </a:r>
            <a:r>
              <a:rPr lang="pl-PL" sz="2000" b="1" dirty="0">
                <a:solidFill>
                  <a:srgbClr val="00458A"/>
                </a:solidFill>
                <a:latin typeface="Georgia" panose="02040502050405020303" pitchFamily="18" charset="0"/>
              </a:rPr>
              <a:t>chemii i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energetyce– plan prezentacji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816644" y="691020"/>
            <a:ext cx="10307356" cy="5233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12436" y="764704"/>
            <a:ext cx="909112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12839">
              <a:spcAft>
                <a:spcPts val="1800"/>
              </a:spcAft>
              <a:tabLst>
                <a:tab pos="2327216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1. PIERWSZA ODSŁONA –energia pierwotna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	1.1 Struktura energii pierwotnej w EU i Polsce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1.2 Zasoby energii pierwotnej </a:t>
            </a:r>
          </a:p>
          <a:p>
            <a:pPr defTabSz="1412839">
              <a:spcBef>
                <a:spcPts val="1800"/>
              </a:spcBef>
              <a:spcAft>
                <a:spcPts val="1800"/>
              </a:spcAft>
              <a:tabLst>
                <a:tab pos="2327216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 DRUGA ODSŁONA – zgazowanie węgla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	2.1 Stosowane rozwiązania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2.2 Obszary zastosowań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2.3 </a:t>
            </a:r>
            <a:r>
              <a:rPr lang="pl-PL" sz="2000" b="1" dirty="0">
                <a:solidFill>
                  <a:srgbClr val="00458A"/>
                </a:solidFill>
                <a:latin typeface="Georgia" panose="02040502050405020303" pitchFamily="18" charset="0"/>
              </a:rPr>
              <a:t>R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eferencje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defTabSz="1412839">
              <a:spcBef>
                <a:spcPts val="1800"/>
              </a:spcBef>
              <a:spcAft>
                <a:spcPts val="180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 3. TRZECIA ODSŁONA – </a:t>
            </a:r>
            <a:r>
              <a:rPr lang="pl-PL" sz="2000" b="1" dirty="0" err="1" smtClean="0">
                <a:solidFill>
                  <a:srgbClr val="00458A"/>
                </a:solidFill>
                <a:latin typeface="Georgia" panose="02040502050405020303" pitchFamily="18" charset="0"/>
              </a:rPr>
              <a:t>inowacyjność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 zgazowania węgla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>
                <a:solidFill>
                  <a:srgbClr val="00458A"/>
                </a:solidFill>
                <a:latin typeface="Georgia" panose="02040502050405020303" pitchFamily="18" charset="0"/>
              </a:rPr>
              <a:t>3.1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Konsorcjum Naukowo-Przemysłowe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3.2 </a:t>
            </a:r>
            <a:r>
              <a:rPr lang="pl-PL" sz="2000" b="1" dirty="0" err="1" smtClean="0">
                <a:solidFill>
                  <a:srgbClr val="00458A"/>
                </a:solidFill>
                <a:latin typeface="Georgia" panose="02040502050405020303" pitchFamily="18" charset="0"/>
              </a:rPr>
              <a:t>NCBiR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 – Konsorcjum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3.3 Wyniki pracy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Konsorcjum</a:t>
            </a:r>
          </a:p>
          <a:p>
            <a:pPr indent="441325" defTabSz="1412839">
              <a:spcAft>
                <a:spcPts val="0"/>
              </a:spcAft>
              <a:tabLst>
                <a:tab pos="450850" algn="l"/>
              </a:tabLst>
            </a:pPr>
            <a:endParaRPr lang="pl-PL" sz="2000" b="1" dirty="0" smtClean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defTabSz="1412839">
              <a:spcAft>
                <a:spcPts val="0"/>
              </a:spcAft>
              <a:tabLst>
                <a:tab pos="450850" algn="l"/>
              </a:tabLst>
            </a:pP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4. KONKLUZJE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  <a:p>
            <a:pPr defTabSz="1412839">
              <a:spcAft>
                <a:spcPts val="0"/>
              </a:spcAft>
              <a:tabLst>
                <a:tab pos="2327216" algn="l"/>
              </a:tabLst>
            </a:pP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1.1 Energia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Pierwotna - struktura </a:t>
            </a:r>
            <a:r>
              <a:rPr lang="pl-PL" sz="2000" b="1" dirty="0">
                <a:solidFill>
                  <a:srgbClr val="00458A"/>
                </a:solidFill>
                <a:latin typeface="Georgia" panose="02040502050405020303" pitchFamily="18" charset="0"/>
              </a:rPr>
              <a:t>energii pierwotnej w EU i Polsce</a:t>
            </a: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03" y="756000"/>
            <a:ext cx="8095238" cy="8095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1839122"/>
            <a:ext cx="11973904" cy="35660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6165304"/>
            <a:ext cx="1415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EUROSTAT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1.1 Energia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Pierwotna - struktura </a:t>
            </a:r>
            <a:r>
              <a:rPr lang="pl-PL" sz="2000" b="1" dirty="0">
                <a:solidFill>
                  <a:srgbClr val="00458A"/>
                </a:solidFill>
                <a:latin typeface="Georgia" panose="02040502050405020303" pitchFamily="18" charset="0"/>
              </a:rPr>
              <a:t>energii pierwotnej w EU i Polsce</a:t>
            </a: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47" y="490446"/>
            <a:ext cx="6636000" cy="336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3962227"/>
            <a:ext cx="4122857" cy="24771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888" y="3962228"/>
            <a:ext cx="4114286" cy="247714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6165304"/>
            <a:ext cx="1415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EUROSTAT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1.2 Energia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pierwotna - zasoby  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3" y="553504"/>
            <a:ext cx="3124667" cy="23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3" y="3710992"/>
            <a:ext cx="3124667" cy="23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986" y="3710992"/>
            <a:ext cx="3124667" cy="23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190" y="1291905"/>
            <a:ext cx="5095619" cy="3816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5987" y="553504"/>
            <a:ext cx="3124667" cy="234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0438319" y="553504"/>
            <a:ext cx="156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Elektrownie jądrowe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604590" y="3710152"/>
            <a:ext cx="156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Węglowodory ciekłe i gazowe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990819" y="566005"/>
            <a:ext cx="1562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Węgiel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990819" y="3802484"/>
            <a:ext cx="156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Energia odnawialna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888088" y="1492671"/>
            <a:ext cx="156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Wszystkie źródła energii pierwotnej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165304"/>
            <a:ext cx="1415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EUROSTAT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2.1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stosowane rozwiązania 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-15886" y="6391278"/>
            <a:ext cx="14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 ZAK</a:t>
            </a:r>
            <a:endParaRPr lang="pl-PL" sz="900" i="1" dirty="0"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54" y="1316882"/>
            <a:ext cx="6361905" cy="4647619"/>
          </a:xfrm>
          <a:prstGeom prst="rect">
            <a:avLst/>
          </a:prstGeom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0" y="2581737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Zgazowanie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804802" y="1216920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Oczyszczanie gazu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7341245" y="4540012"/>
            <a:ext cx="2643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Produkcja energii elektrycznej</a:t>
            </a: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7220198" y="1879186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Produkcja gazu  syntezowego</a:t>
            </a:r>
          </a:p>
        </p:txBody>
      </p:sp>
      <p:sp>
        <p:nvSpPr>
          <p:cNvPr id="16" name="pole tekstowe 26"/>
          <p:cNvSpPr txBox="1">
            <a:spLocks noChangeArrowheads="1"/>
          </p:cNvSpPr>
          <p:nvPr/>
        </p:nvSpPr>
        <p:spPr bwMode="auto">
          <a:xfrm>
            <a:off x="691854" y="472340"/>
            <a:ext cx="7643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NTEGRATED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ASIFICATION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OMBINED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YCLE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upa 26"/>
          <p:cNvGrpSpPr>
            <a:grpSpLocks/>
          </p:cNvGrpSpPr>
          <p:nvPr/>
        </p:nvGrpSpPr>
        <p:grpSpPr bwMode="auto">
          <a:xfrm>
            <a:off x="4881081" y="1336436"/>
            <a:ext cx="2184400" cy="2314575"/>
            <a:chOff x="4176000" y="2016000"/>
            <a:chExt cx="2185500" cy="231457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6000" y="2016000"/>
              <a:ext cx="2095500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6000" y="2026800"/>
              <a:ext cx="10477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Prostokąt 19"/>
          <p:cNvSpPr/>
          <p:nvPr/>
        </p:nvSpPr>
        <p:spPr>
          <a:xfrm>
            <a:off x="4737081" y="1948596"/>
            <a:ext cx="144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2639616" y="4000461"/>
            <a:ext cx="1490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Tlenownia</a:t>
            </a:r>
          </a:p>
        </p:txBody>
      </p:sp>
      <p:sp>
        <p:nvSpPr>
          <p:cNvPr id="22" name="Elipsa 21"/>
          <p:cNvSpPr/>
          <p:nvPr/>
        </p:nvSpPr>
        <p:spPr>
          <a:xfrm>
            <a:off x="2731386" y="1217707"/>
            <a:ext cx="1857375" cy="1714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7464152" y="677363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  (Modyfikacja)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1443398" y="1736179"/>
            <a:ext cx="1285875" cy="4429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2711624" y="3064628"/>
            <a:ext cx="1357313" cy="1000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3532808" y="3640692"/>
            <a:ext cx="3643312" cy="25003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2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2.1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stosowane rozwiązania 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75257"/>
            <a:ext cx="3446388" cy="576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225164" y="66992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Georgia" panose="02040502050405020303" pitchFamily="18" charset="0"/>
              </a:rPr>
              <a:t>Złoże ruchome</a:t>
            </a:r>
          </a:p>
          <a:p>
            <a:pPr lvl="1"/>
            <a:r>
              <a:rPr lang="pl-PL" dirty="0" smtClean="0">
                <a:latin typeface="Georgia" panose="02040502050405020303" pitchFamily="18" charset="0"/>
              </a:rPr>
              <a:t>LURGI; BRITISH GAS and LURGI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23792" y="247532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Georgia" panose="02040502050405020303" pitchFamily="18" charset="0"/>
              </a:rPr>
              <a:t>Złoże fluidalne</a:t>
            </a:r>
          </a:p>
          <a:p>
            <a:pPr lvl="1"/>
            <a:r>
              <a:rPr lang="pl-PL" dirty="0" smtClean="0">
                <a:latin typeface="Georgia" panose="02040502050405020303" pitchFamily="18" charset="0"/>
              </a:rPr>
              <a:t>AFB (CC/CAS); U-GAS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223792" y="4317163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Georgia" panose="02040502050405020303" pitchFamily="18" charset="0"/>
              </a:rPr>
              <a:t>Przepływ strumieniowy</a:t>
            </a:r>
          </a:p>
          <a:p>
            <a:pPr lvl="1"/>
            <a:r>
              <a:rPr lang="pl-PL" dirty="0" smtClean="0">
                <a:latin typeface="Georgia" panose="02040502050405020303" pitchFamily="18" charset="0"/>
              </a:rPr>
              <a:t>CB&amp;I (E-GAS);</a:t>
            </a:r>
          </a:p>
          <a:p>
            <a:pPr lvl="1"/>
            <a:r>
              <a:rPr lang="pl-PL" dirty="0" smtClean="0">
                <a:latin typeface="Georgia" panose="02040502050405020303" pitchFamily="18" charset="0"/>
              </a:rPr>
              <a:t>General </a:t>
            </a:r>
            <a:r>
              <a:rPr lang="pl-PL" dirty="0" err="1" smtClean="0">
                <a:latin typeface="Georgia" panose="02040502050405020303" pitchFamily="18" charset="0"/>
              </a:rPr>
              <a:t>Electric</a:t>
            </a:r>
            <a:r>
              <a:rPr lang="pl-PL" dirty="0" smtClean="0">
                <a:latin typeface="Georgia" panose="02040502050405020303" pitchFamily="18" charset="0"/>
              </a:rPr>
              <a:t> Power &amp; </a:t>
            </a:r>
            <a:r>
              <a:rPr lang="pl-PL" dirty="0" err="1" smtClean="0">
                <a:latin typeface="Georgia" panose="02040502050405020303" pitchFamily="18" charset="0"/>
              </a:rPr>
              <a:t>Water</a:t>
            </a:r>
            <a:r>
              <a:rPr lang="pl-PL" dirty="0" smtClean="0">
                <a:latin typeface="Georgia" panose="02040502050405020303" pitchFamily="18" charset="0"/>
              </a:rPr>
              <a:t> (</a:t>
            </a:r>
            <a:r>
              <a:rPr lang="pl-PL" dirty="0" err="1" smtClean="0">
                <a:latin typeface="Georgia" panose="02040502050405020303" pitchFamily="18" charset="0"/>
              </a:rPr>
              <a:t>formerly</a:t>
            </a:r>
            <a:r>
              <a:rPr lang="pl-PL" dirty="0" smtClean="0">
                <a:latin typeface="Georgia" panose="02040502050405020303" pitchFamily="18" charset="0"/>
              </a:rPr>
              <a:t> </a:t>
            </a:r>
            <a:r>
              <a:rPr lang="pl-PL" dirty="0" err="1" smtClean="0">
                <a:latin typeface="Georgia" panose="02040502050405020303" pitchFamily="18" charset="0"/>
              </a:rPr>
              <a:t>Texaco</a:t>
            </a:r>
            <a:r>
              <a:rPr lang="pl-PL" dirty="0" smtClean="0">
                <a:latin typeface="Georgia" panose="02040502050405020303" pitchFamily="18" charset="0"/>
              </a:rPr>
              <a:t>);</a:t>
            </a:r>
          </a:p>
          <a:p>
            <a:pPr lvl="1"/>
            <a:r>
              <a:rPr lang="pl-PL" dirty="0" smtClean="0">
                <a:latin typeface="Georgia" panose="02040502050405020303" pitchFamily="18" charset="0"/>
              </a:rPr>
              <a:t>Mitsubishi Hitachi </a:t>
            </a:r>
            <a:r>
              <a:rPr lang="pl-PL" dirty="0" err="1" smtClean="0">
                <a:latin typeface="Georgia" panose="02040502050405020303" pitchFamily="18" charset="0"/>
              </a:rPr>
              <a:t>power</a:t>
            </a:r>
            <a:r>
              <a:rPr lang="pl-PL" dirty="0" smtClean="0">
                <a:latin typeface="Georgia" panose="02040502050405020303" pitchFamily="18" charset="0"/>
              </a:rPr>
              <a:t> System;</a:t>
            </a:r>
          </a:p>
          <a:p>
            <a:pPr lvl="1"/>
            <a:r>
              <a:rPr lang="pl-PL" dirty="0" smtClean="0">
                <a:latin typeface="Georgia" panose="02040502050405020303" pitchFamily="18" charset="0"/>
              </a:rPr>
              <a:t>Shell; Siemens; Uhde - </a:t>
            </a:r>
            <a:r>
              <a:rPr lang="pl-PL" dirty="0" err="1" smtClean="0">
                <a:latin typeface="Georgia" panose="02040502050405020303" pitchFamily="18" charset="0"/>
              </a:rPr>
              <a:t>Prenflo</a:t>
            </a:r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15886" y="6391278"/>
            <a:ext cx="14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 ZAK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2.1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stosowane rozwiązania 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542661"/>
            <a:ext cx="7666667" cy="5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92000" y="75147"/>
            <a:ext cx="1033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2.2 Zgazowanie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węgla – obszary </a:t>
            </a:r>
            <a:r>
              <a:rPr lang="pl-PL" sz="2000" b="1" dirty="0" smtClean="0">
                <a:solidFill>
                  <a:srgbClr val="00458A"/>
                </a:solidFill>
                <a:latin typeface="Georgia" panose="02040502050405020303" pitchFamily="18" charset="0"/>
              </a:rPr>
              <a:t>zastosowań w chemii i energetyce</a:t>
            </a:r>
            <a:endParaRPr lang="pl-PL" sz="2000" b="1" dirty="0">
              <a:solidFill>
                <a:srgbClr val="00458A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F:\Projekty\Grupa Azoty\2012-11-28 - prezentacje PPT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4553"/>
            <a:ext cx="9144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/>
          <p:cNvGrpSpPr/>
          <p:nvPr/>
        </p:nvGrpSpPr>
        <p:grpSpPr>
          <a:xfrm>
            <a:off x="50139" y="908720"/>
            <a:ext cx="12141861" cy="4833279"/>
            <a:chOff x="50139" y="1116000"/>
            <a:chExt cx="12141861" cy="4833279"/>
          </a:xfrm>
        </p:grpSpPr>
        <p:sp>
          <p:nvSpPr>
            <p:cNvPr id="8" name="Elipsa 7"/>
            <p:cNvSpPr/>
            <p:nvPr/>
          </p:nvSpPr>
          <p:spPr>
            <a:xfrm>
              <a:off x="5832000" y="31320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Schemat blokowy: proces 8"/>
            <p:cNvSpPr/>
            <p:nvPr/>
          </p:nvSpPr>
          <p:spPr>
            <a:xfrm>
              <a:off x="9952077" y="4439605"/>
              <a:ext cx="1749921" cy="518932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0" spc="200" dirty="0">
                  <a:solidFill>
                    <a:srgbClr val="0000CC"/>
                  </a:solidFill>
                  <a:latin typeface="Georgia" panose="02040502050405020303" pitchFamily="18" charset="0"/>
                </a:rPr>
                <a:t>Energia el.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b="1" kern="0" spc="20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215MW</a:t>
              </a:r>
              <a:r>
                <a:rPr lang="pl-PL" sz="1000" b="1" kern="0" spc="200" baseline="-2500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1,7 </a:t>
              </a:r>
              <a:r>
                <a:rPr lang="pl-PL" b="1" kern="0" dirty="0" err="1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TWh</a:t>
              </a:r>
              <a:r>
                <a:rPr lang="pl-PL" b="1" kern="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/rok</a:t>
              </a:r>
              <a:endParaRPr lang="en-GB" b="1" kern="0" baseline="-25000" dirty="0">
                <a:solidFill>
                  <a:srgbClr val="0000CC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10" name="Łącznik prosty ze strzałką 4"/>
            <p:cNvCxnSpPr>
              <a:stCxn id="39" idx="3"/>
              <a:endCxn id="51" idx="3"/>
            </p:cNvCxnSpPr>
            <p:nvPr/>
          </p:nvCxnSpPr>
          <p:spPr>
            <a:xfrm flipV="1">
              <a:off x="1382139" y="4166123"/>
              <a:ext cx="361028" cy="528602"/>
            </a:xfrm>
            <a:prstGeom prst="bentConnector2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tailEnd type="triangle"/>
            </a:ln>
            <a:effectLst/>
          </p:spPr>
        </p:cxnSp>
        <p:cxnSp>
          <p:nvCxnSpPr>
            <p:cNvPr id="11" name="Łącznik prosty ze strzałką 56"/>
            <p:cNvCxnSpPr>
              <a:stCxn id="44" idx="3"/>
            </p:cNvCxnSpPr>
            <p:nvPr/>
          </p:nvCxnSpPr>
          <p:spPr>
            <a:xfrm flipV="1">
              <a:off x="5491347" y="4342668"/>
              <a:ext cx="1523175" cy="583544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00349E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" name="Łącznik łamany 32"/>
            <p:cNvCxnSpPr>
              <a:stCxn id="58" idx="0"/>
            </p:cNvCxnSpPr>
            <p:nvPr/>
          </p:nvCxnSpPr>
          <p:spPr>
            <a:xfrm rot="5400000" flipH="1" flipV="1">
              <a:off x="8457336" y="5114156"/>
              <a:ext cx="663795" cy="2"/>
            </a:xfrm>
            <a:prstGeom prst="bent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0000CC"/>
              </a:solidFill>
              <a:prstDash val="solid"/>
              <a:tailEnd type="triangle"/>
            </a:ln>
            <a:effectLst/>
          </p:spPr>
        </p:cxnSp>
        <p:cxnSp>
          <p:nvCxnSpPr>
            <p:cNvPr id="13" name="Łącznik prosty ze strzałką 12"/>
            <p:cNvCxnSpPr>
              <a:stCxn id="60" idx="3"/>
              <a:endCxn id="9" idx="1"/>
            </p:cNvCxnSpPr>
            <p:nvPr/>
          </p:nvCxnSpPr>
          <p:spPr>
            <a:xfrm flipV="1">
              <a:off x="8389477" y="4699071"/>
              <a:ext cx="1562600" cy="23008"/>
            </a:xfrm>
            <a:prstGeom prst="straightConnector1">
              <a:avLst/>
            </a:prstGeom>
            <a:noFill/>
            <a:ln w="101600" cap="flat" cmpd="sng" algn="ctr">
              <a:solidFill>
                <a:srgbClr val="0000CC"/>
              </a:solidFill>
              <a:prstDash val="solid"/>
              <a:tailEnd type="triangle"/>
            </a:ln>
            <a:effectLst/>
          </p:spPr>
        </p:cxnSp>
        <p:cxnSp>
          <p:nvCxnSpPr>
            <p:cNvPr id="14" name="Łącznik prosty ze strzałką 52"/>
            <p:cNvCxnSpPr>
              <a:endCxn id="34" idx="0"/>
            </p:cNvCxnSpPr>
            <p:nvPr/>
          </p:nvCxnSpPr>
          <p:spPr>
            <a:xfrm rot="10800000" flipV="1">
              <a:off x="6937754" y="5345361"/>
              <a:ext cx="773042" cy="138833"/>
            </a:xfrm>
            <a:prstGeom prst="bentConnector2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grpSp>
          <p:nvGrpSpPr>
            <p:cNvPr id="15" name="Grupa 58"/>
            <p:cNvGrpSpPr>
              <a:grpSpLocks noChangeAspect="1"/>
            </p:cNvGrpSpPr>
            <p:nvPr/>
          </p:nvGrpSpPr>
          <p:grpSpPr bwMode="auto">
            <a:xfrm>
              <a:off x="6734535" y="4357453"/>
              <a:ext cx="1654942" cy="727735"/>
              <a:chOff x="6025827" y="4901910"/>
              <a:chExt cx="1332243" cy="714380"/>
            </a:xfrm>
          </p:grpSpPr>
          <p:sp>
            <p:nvSpPr>
              <p:cNvPr id="60" name="Schemat blokowy: proces 59"/>
              <p:cNvSpPr/>
              <p:nvPr/>
            </p:nvSpPr>
            <p:spPr>
              <a:xfrm>
                <a:off x="6787076" y="5044776"/>
                <a:ext cx="570994" cy="430137"/>
              </a:xfrm>
              <a:prstGeom prst="flowChartProcess">
                <a:avLst/>
              </a:prstGeom>
              <a:solidFill>
                <a:srgbClr val="00FFFF"/>
              </a:solidFill>
              <a:ln w="3175" cap="flat" cmpd="sng" algn="ctr">
                <a:solidFill>
                  <a:srgbClr val="8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b="1" kern="0" spc="300" dirty="0">
                    <a:latin typeface="Georgia" panose="02040502050405020303" pitchFamily="18" charset="0"/>
                  </a:rPr>
                  <a:t>GP</a:t>
                </a:r>
                <a:endParaRPr lang="en-GB" sz="1400" b="1" kern="0" spc="3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61" name="Schemat blokowy: operacja ręczna 60"/>
              <p:cNvSpPr/>
              <p:nvPr/>
            </p:nvSpPr>
            <p:spPr>
              <a:xfrm>
                <a:off x="6025827" y="4901910"/>
                <a:ext cx="1000133" cy="714380"/>
              </a:xfrm>
              <a:prstGeom prst="flowChartManualOperation">
                <a:avLst/>
              </a:prstGeom>
              <a:solidFill>
                <a:srgbClr val="00FFFF"/>
              </a:solidFill>
              <a:ln w="3175" cap="flat" cmpd="sng" algn="ctr">
                <a:solidFill>
                  <a:srgbClr val="800000"/>
                </a:solidFill>
                <a:prstDash val="solid"/>
              </a:ln>
              <a:effectLst/>
              <a:scene3d>
                <a:camera prst="orthographicFront">
                  <a:rot lat="10800000" lon="0" rev="5400000"/>
                </a:camera>
                <a:lightRig rig="threePt" dir="t"/>
              </a:scene3d>
              <a:sp3d/>
            </p:spPr>
            <p:txBody>
              <a:bodyPr anchor="ctr">
                <a:flatTx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b="1" kern="0" spc="300" dirty="0">
                    <a:latin typeface="Georgia" panose="02040502050405020303" pitchFamily="18" charset="0"/>
                  </a:rPr>
                  <a:t>TG</a:t>
                </a:r>
                <a:endParaRPr lang="en-GB" sz="1400" b="1" kern="0" spc="300" dirty="0">
                  <a:latin typeface="Georgia" panose="02040502050405020303" pitchFamily="18" charset="0"/>
                </a:endParaRPr>
              </a:p>
            </p:txBody>
          </p:sp>
        </p:grpSp>
        <p:cxnSp>
          <p:nvCxnSpPr>
            <p:cNvPr id="16" name="Łącznik prosty ze strzałką 15"/>
            <p:cNvCxnSpPr>
              <a:stCxn id="34" idx="3"/>
            </p:cNvCxnSpPr>
            <p:nvPr/>
          </p:nvCxnSpPr>
          <p:spPr>
            <a:xfrm flipV="1">
              <a:off x="7608169" y="5716099"/>
              <a:ext cx="586417" cy="128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17" name="Łącznik prosty ze strzałką 16"/>
            <p:cNvCxnSpPr/>
            <p:nvPr/>
          </p:nvCxnSpPr>
          <p:spPr>
            <a:xfrm rot="16200000" flipV="1">
              <a:off x="6178488" y="5345655"/>
              <a:ext cx="288275" cy="1556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grpSp>
          <p:nvGrpSpPr>
            <p:cNvPr id="18" name="Grupa 61"/>
            <p:cNvGrpSpPr>
              <a:grpSpLocks/>
            </p:cNvGrpSpPr>
            <p:nvPr/>
          </p:nvGrpSpPr>
          <p:grpSpPr bwMode="auto">
            <a:xfrm>
              <a:off x="7784492" y="5395040"/>
              <a:ext cx="1312726" cy="504000"/>
              <a:chOff x="7015160" y="6133960"/>
              <a:chExt cx="1462874" cy="618755"/>
            </a:xfrm>
          </p:grpSpPr>
          <p:sp>
            <p:nvSpPr>
              <p:cNvPr id="58" name="Schemat blokowy: proces 57"/>
              <p:cNvSpPr>
                <a:spLocks noChangeAspect="1"/>
              </p:cNvSpPr>
              <p:nvPr/>
            </p:nvSpPr>
            <p:spPr>
              <a:xfrm>
                <a:off x="7791608" y="6196589"/>
                <a:ext cx="686426" cy="517499"/>
              </a:xfrm>
              <a:prstGeom prst="flowChartProcess">
                <a:avLst/>
              </a:prstGeom>
              <a:solidFill>
                <a:srgbClr val="00FFFF"/>
              </a:solidFill>
              <a:ln w="3175" cap="flat" cmpd="sng" algn="ctr">
                <a:solidFill>
                  <a:srgbClr val="8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b="1" kern="0" spc="300" dirty="0">
                    <a:latin typeface="Georgia" panose="02040502050405020303" pitchFamily="18" charset="0"/>
                  </a:rPr>
                  <a:t>GP</a:t>
                </a:r>
                <a:endParaRPr lang="en-GB" sz="1400" b="1" kern="0" spc="3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59" name="Schemat blokowy: operacja ręczna 58"/>
              <p:cNvSpPr>
                <a:spLocks noChangeAspect="1"/>
              </p:cNvSpPr>
              <p:nvPr/>
            </p:nvSpPr>
            <p:spPr>
              <a:xfrm>
                <a:off x="7015160" y="6133960"/>
                <a:ext cx="976352" cy="618755"/>
              </a:xfrm>
              <a:prstGeom prst="flowChartManualOperation">
                <a:avLst/>
              </a:prstGeom>
              <a:solidFill>
                <a:srgbClr val="00FFFF"/>
              </a:solidFill>
              <a:ln w="3175" cap="flat" cmpd="sng" algn="ctr">
                <a:solidFill>
                  <a:srgbClr val="800000"/>
                </a:solidFill>
                <a:prstDash val="solid"/>
              </a:ln>
              <a:effectLst/>
              <a:scene3d>
                <a:camera prst="orthographicFront">
                  <a:rot lat="10800000" lon="0" rev="5400000"/>
                </a:camera>
                <a:lightRig rig="threePt" dir="t"/>
              </a:scene3d>
              <a:sp3d/>
            </p:spPr>
            <p:txBody>
              <a:bodyPr anchor="ctr">
                <a:flatTx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b="1" kern="0" spc="300" dirty="0">
                    <a:latin typeface="Georgia" panose="02040502050405020303" pitchFamily="18" charset="0"/>
                  </a:rPr>
                  <a:t>TP</a:t>
                </a:r>
                <a:endParaRPr lang="en-GB" sz="1400" b="1" kern="0" spc="3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9" name="Schemat blokowy: proces 18"/>
            <p:cNvSpPr/>
            <p:nvPr/>
          </p:nvSpPr>
          <p:spPr>
            <a:xfrm>
              <a:off x="9510123" y="1269974"/>
              <a:ext cx="2681877" cy="691860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kern="0" spc="200" dirty="0">
                  <a:solidFill>
                    <a:srgbClr val="006600"/>
                  </a:solidFill>
                  <a:latin typeface="Georgia" panose="02040502050405020303" pitchFamily="18" charset="0"/>
                </a:rPr>
                <a:t>S</a:t>
              </a:r>
              <a:r>
                <a:rPr lang="pl-PL" b="1" kern="0" spc="200" dirty="0" err="1">
                  <a:solidFill>
                    <a:srgbClr val="006600"/>
                  </a:solidFill>
                  <a:latin typeface="Georgia" panose="02040502050405020303" pitchFamily="18" charset="0"/>
                </a:rPr>
                <a:t>kładowanie</a:t>
              </a:r>
              <a:r>
                <a:rPr lang="pl-PL" b="1" kern="0" spc="200" dirty="0">
                  <a:solidFill>
                    <a:srgbClr val="006600"/>
                  </a:solidFill>
                  <a:latin typeface="Georgia" panose="02040502050405020303" pitchFamily="18" charset="0"/>
                </a:rPr>
                <a:t> </a:t>
              </a:r>
              <a:r>
                <a:rPr lang="en-GB" b="1" kern="0" spc="200" dirty="0">
                  <a:solidFill>
                    <a:srgbClr val="006600"/>
                  </a:solidFill>
                  <a:latin typeface="Georgia" panose="02040502050405020303" pitchFamily="18" charset="0"/>
                </a:rPr>
                <a:t>CO</a:t>
              </a:r>
              <a:r>
                <a:rPr lang="en-GB" b="1" kern="0" spc="200" baseline="-25000" dirty="0">
                  <a:solidFill>
                    <a:srgbClr val="006600"/>
                  </a:solidFill>
                  <a:latin typeface="Georgia" panose="02040502050405020303" pitchFamily="18" charset="0"/>
                </a:rPr>
                <a:t>2</a:t>
              </a:r>
              <a:endParaRPr lang="pl-PL" b="1" kern="0" spc="200" baseline="-25000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0" spc="200" dirty="0">
                  <a:solidFill>
                    <a:srgbClr val="006600"/>
                  </a:solidFill>
                  <a:latin typeface="Georgia" panose="02040502050405020303" pitchFamily="18" charset="0"/>
                </a:rPr>
                <a:t>2,47</a:t>
              </a:r>
              <a:r>
                <a:rPr lang="pl-PL" b="1" kern="0" spc="200" baseline="-25000" dirty="0">
                  <a:solidFill>
                    <a:srgbClr val="006600"/>
                  </a:solidFill>
                  <a:latin typeface="Georgia" panose="02040502050405020303" pitchFamily="18" charset="0"/>
                </a:rPr>
                <a:t> </a:t>
              </a:r>
              <a:r>
                <a:rPr lang="pl-PL" sz="1600" b="1" kern="0" spc="200" dirty="0">
                  <a:solidFill>
                    <a:srgbClr val="006600"/>
                  </a:solidFill>
                  <a:latin typeface="Georgia" panose="02040502050405020303" pitchFamily="18" charset="0"/>
                </a:rPr>
                <a:t>mln Mg/rok</a:t>
              </a:r>
              <a:endParaRPr lang="en-GB" sz="1600" b="1" kern="0" spc="200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0" name="Łącznik prosty ze strzałką 19"/>
            <p:cNvCxnSpPr>
              <a:stCxn id="32" idx="3"/>
              <a:endCxn id="45" idx="1"/>
            </p:cNvCxnSpPr>
            <p:nvPr/>
          </p:nvCxnSpPr>
          <p:spPr>
            <a:xfrm>
              <a:off x="2901480" y="3303005"/>
              <a:ext cx="445611" cy="697622"/>
            </a:xfrm>
            <a:prstGeom prst="bentConnector2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21" name="Łącznik łamany 20"/>
            <p:cNvCxnSpPr>
              <a:stCxn id="31" idx="3"/>
              <a:endCxn id="51" idx="1"/>
            </p:cNvCxnSpPr>
            <p:nvPr/>
          </p:nvCxnSpPr>
          <p:spPr>
            <a:xfrm>
              <a:off x="1405384" y="3454103"/>
              <a:ext cx="337783" cy="533830"/>
            </a:xfrm>
            <a:prstGeom prst="bentConnector2">
              <a:avLst/>
            </a:prstGeom>
            <a:noFill/>
            <a:ln w="25400" cap="flat" cmpd="sng" algn="ctr">
              <a:solidFill>
                <a:srgbClr val="6699FF"/>
              </a:solidFill>
              <a:prstDash val="solid"/>
              <a:tailEnd type="triangle"/>
            </a:ln>
            <a:effectLst/>
          </p:spPr>
        </p:cxnSp>
        <p:cxnSp>
          <p:nvCxnSpPr>
            <p:cNvPr id="22" name="Łącznik prosty ze strzałką 21"/>
            <p:cNvCxnSpPr>
              <a:stCxn id="23" idx="3"/>
              <a:endCxn id="51" idx="2"/>
            </p:cNvCxnSpPr>
            <p:nvPr/>
          </p:nvCxnSpPr>
          <p:spPr>
            <a:xfrm>
              <a:off x="1391380" y="4077028"/>
              <a:ext cx="31488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sp>
          <p:nvSpPr>
            <p:cNvPr id="23" name="Schemat blokowy: proces 22"/>
            <p:cNvSpPr/>
            <p:nvPr/>
          </p:nvSpPr>
          <p:spPr>
            <a:xfrm>
              <a:off x="50139" y="3825028"/>
              <a:ext cx="1341241" cy="504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b="1" kern="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Węgiel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1,6 mln Mg/r</a:t>
              </a:r>
              <a:endParaRPr lang="en-GB" sz="1200" b="1" kern="0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4" name="Łącznik prosty ze strzałką 23"/>
            <p:cNvCxnSpPr>
              <a:stCxn id="30" idx="3"/>
              <a:endCxn id="33" idx="1"/>
            </p:cNvCxnSpPr>
            <p:nvPr/>
          </p:nvCxnSpPr>
          <p:spPr>
            <a:xfrm>
              <a:off x="4570130" y="3204000"/>
              <a:ext cx="20448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25" name="Łącznik prosty ze strzałką 20"/>
            <p:cNvCxnSpPr>
              <a:stCxn id="33" idx="3"/>
              <a:endCxn id="36" idx="1"/>
            </p:cNvCxnSpPr>
            <p:nvPr/>
          </p:nvCxnSpPr>
          <p:spPr>
            <a:xfrm>
              <a:off x="5480095" y="3204000"/>
              <a:ext cx="199865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349E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6" name="Schemat blokowy: proces 25"/>
            <p:cNvSpPr/>
            <p:nvPr/>
          </p:nvSpPr>
          <p:spPr>
            <a:xfrm>
              <a:off x="5961560" y="3148999"/>
              <a:ext cx="2449889" cy="345923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spc="200" dirty="0">
                  <a:solidFill>
                    <a:srgbClr val="800000"/>
                  </a:solidFill>
                  <a:latin typeface="Georgia" panose="02040502050405020303" pitchFamily="18" charset="0"/>
                </a:rPr>
                <a:t>  (</a:t>
              </a: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H</a:t>
              </a:r>
              <a:r>
                <a:rPr lang="pl-PL" sz="1200" b="1" kern="0" spc="200" baseline="-250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2</a:t>
              </a: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;CO;CO</a:t>
              </a:r>
              <a:r>
                <a:rPr lang="pl-PL" sz="1200" b="1" kern="0" spc="200" baseline="-250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2</a:t>
              </a:r>
              <a:r>
                <a:rPr lang="pl-PL" sz="1200" b="1" kern="0" spc="2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)</a:t>
              </a:r>
              <a:r>
                <a:rPr lang="pl-PL" sz="1200" b="1" kern="0" spc="200" baseline="-2500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 </a:t>
              </a:r>
              <a:endParaRPr lang="pl-PL" sz="1200" b="1" kern="0" spc="200" baseline="-25000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7" name="Łącznik prosty ze strzałką 26"/>
            <p:cNvCxnSpPr>
              <a:stCxn id="33" idx="0"/>
              <a:endCxn id="35" idx="1"/>
            </p:cNvCxnSpPr>
            <p:nvPr/>
          </p:nvCxnSpPr>
          <p:spPr>
            <a:xfrm rot="5400000" flipH="1" flipV="1">
              <a:off x="5245677" y="1501678"/>
              <a:ext cx="864000" cy="1100645"/>
            </a:xfrm>
            <a:prstGeom prst="bentConnector2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tailEnd type="triangle"/>
            </a:ln>
            <a:effectLst/>
          </p:spPr>
        </p:cxnSp>
        <p:cxnSp>
          <p:nvCxnSpPr>
            <p:cNvPr id="28" name="Łącznik łamany 32"/>
            <p:cNvCxnSpPr>
              <a:stCxn id="32" idx="0"/>
            </p:cNvCxnSpPr>
            <p:nvPr/>
          </p:nvCxnSpPr>
          <p:spPr>
            <a:xfrm rot="16200000" flipV="1">
              <a:off x="1344457" y="1306721"/>
              <a:ext cx="682703" cy="1725865"/>
            </a:xfrm>
            <a:prstGeom prst="bentConnector2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9" name="Schemat blokowy: proces 28"/>
            <p:cNvSpPr/>
            <p:nvPr/>
          </p:nvSpPr>
          <p:spPr>
            <a:xfrm>
              <a:off x="966799" y="1542214"/>
              <a:ext cx="1819918" cy="576550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l-PL" b="1" kern="0" spc="200" dirty="0">
                  <a:solidFill>
                    <a:prstClr val="black"/>
                  </a:solidFill>
                  <a:latin typeface="Georgia" panose="02040502050405020303" pitchFamily="18" charset="0"/>
                </a:rPr>
                <a:t>Para  WP</a:t>
              </a:r>
              <a:endParaRPr lang="en-GB" b="1" kern="0" spc="200" dirty="0">
                <a:solidFill>
                  <a:prstClr val="black"/>
                </a:solidFill>
                <a:latin typeface="Georgia" panose="02040502050405020303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kern="0" spc="200" dirty="0">
                  <a:solidFill>
                    <a:prstClr val="black"/>
                  </a:solidFill>
                  <a:latin typeface="Georgia" panose="02040502050405020303" pitchFamily="18" charset="0"/>
                </a:rPr>
                <a:t>1</a:t>
              </a:r>
              <a:r>
                <a:rPr lang="pl-PL" b="1" kern="0" spc="200" dirty="0">
                  <a:solidFill>
                    <a:prstClr val="black"/>
                  </a:solidFill>
                  <a:latin typeface="Georgia" panose="02040502050405020303" pitchFamily="18" charset="0"/>
                </a:rPr>
                <a:t>25</a:t>
              </a:r>
              <a:r>
                <a:rPr lang="en-GB" sz="1600" b="1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 MW </a:t>
              </a:r>
              <a:r>
                <a:rPr lang="en-GB" sz="1600" b="1" kern="0" baseline="-25000" dirty="0">
                  <a:solidFill>
                    <a:prstClr val="black"/>
                  </a:solidFill>
                  <a:latin typeface="Georgia" panose="02040502050405020303" pitchFamily="18" charset="0"/>
                </a:rPr>
                <a:t>t</a:t>
              </a:r>
              <a:r>
                <a:rPr lang="pl-PL" sz="1600" b="1" kern="0" spc="200" dirty="0">
                  <a:solidFill>
                    <a:prstClr val="black"/>
                  </a:solidFill>
                  <a:latin typeface="Georgia" panose="02040502050405020303" pitchFamily="18" charset="0"/>
                </a:rPr>
                <a:t> </a:t>
              </a:r>
              <a:endParaRPr lang="en-GB" sz="1600" b="1" kern="0" dirty="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0" name="Schemat blokowy: proces 29"/>
            <p:cNvSpPr/>
            <p:nvPr/>
          </p:nvSpPr>
          <p:spPr>
            <a:xfrm>
              <a:off x="3864650" y="2484000"/>
              <a:ext cx="705480" cy="1440000"/>
            </a:xfrm>
            <a:prstGeom prst="flowChartProcess">
              <a:avLst/>
            </a:prstGeom>
            <a:solidFill>
              <a:srgbClr val="FFC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Konwersja CO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31" name="Schemat blokowy: proces 30"/>
            <p:cNvSpPr/>
            <p:nvPr/>
          </p:nvSpPr>
          <p:spPr>
            <a:xfrm>
              <a:off x="50139" y="3202103"/>
              <a:ext cx="1355245" cy="504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b="1" kern="0" dirty="0" smtClean="0">
                  <a:solidFill>
                    <a:srgbClr val="00B0F0"/>
                  </a:solidFill>
                  <a:latin typeface="Georgia" panose="02040502050405020303" pitchFamily="18" charset="0"/>
                </a:rPr>
                <a:t>Tlen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 smtClean="0">
                  <a:solidFill>
                    <a:srgbClr val="00B0F0"/>
                  </a:solidFill>
                  <a:latin typeface="Georgia" panose="02040502050405020303" pitchFamily="18" charset="0"/>
                </a:rPr>
                <a:t>1,1 mln Mg/r</a:t>
              </a:r>
              <a:endParaRPr lang="en-GB" sz="1200" b="1" kern="0" dirty="0">
                <a:solidFill>
                  <a:srgbClr val="00B0F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2" name="Schemat blokowy: proces 31"/>
            <p:cNvSpPr>
              <a:spLocks/>
            </p:cNvSpPr>
            <p:nvPr/>
          </p:nvSpPr>
          <p:spPr>
            <a:xfrm>
              <a:off x="2196000" y="2511005"/>
              <a:ext cx="705480" cy="1584000"/>
            </a:xfrm>
            <a:prstGeom prst="flowChartProcess">
              <a:avLst/>
            </a:prstGeom>
            <a:solidFill>
              <a:srgbClr val="FF0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spc="2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Reaktor 1</a:t>
              </a:r>
              <a:endParaRPr lang="pl-PL" sz="1400" b="1" kern="0" spc="2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spc="200" dirty="0">
                  <a:solidFill>
                    <a:prstClr val="white"/>
                  </a:solidFill>
                  <a:latin typeface="Georgia" panose="02040502050405020303" pitchFamily="18" charset="0"/>
                </a:rPr>
                <a:t>Zgazowania</a:t>
              </a:r>
            </a:p>
          </p:txBody>
        </p:sp>
        <p:sp>
          <p:nvSpPr>
            <p:cNvPr id="33" name="Schemat blokowy: proces 32"/>
            <p:cNvSpPr/>
            <p:nvPr/>
          </p:nvSpPr>
          <p:spPr>
            <a:xfrm>
              <a:off x="4774615" y="2484000"/>
              <a:ext cx="705480" cy="1440000"/>
            </a:xfrm>
            <a:prstGeom prst="flowChartProcess">
              <a:avLst/>
            </a:prstGeom>
            <a:solidFill>
              <a:srgbClr val="FFC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Usuwanie  </a:t>
              </a:r>
              <a:r>
                <a:rPr lang="en-GB" sz="1400" b="1" kern="0" dirty="0">
                  <a:latin typeface="Georgia" panose="02040502050405020303" pitchFamily="18" charset="0"/>
                </a:rPr>
                <a:t>CO</a:t>
              </a:r>
              <a:r>
                <a:rPr lang="en-GB" sz="1400" b="1" kern="0" baseline="-25000" dirty="0">
                  <a:latin typeface="Georgia" panose="02040502050405020303" pitchFamily="18" charset="0"/>
                </a:rPr>
                <a:t>2</a:t>
              </a:r>
              <a:r>
                <a:rPr lang="pl-PL" sz="1400" b="1" kern="0" dirty="0">
                  <a:latin typeface="Georgia" panose="02040502050405020303" pitchFamily="18" charset="0"/>
                </a:rPr>
                <a:t>    i  siarki 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34" name="Schemat blokowy: proces 33"/>
            <p:cNvSpPr/>
            <p:nvPr/>
          </p:nvSpPr>
          <p:spPr>
            <a:xfrm>
              <a:off x="6267340" y="5484195"/>
              <a:ext cx="1340828" cy="465084"/>
            </a:xfrm>
            <a:prstGeom prst="flowChartProcess">
              <a:avLst/>
            </a:prstGeom>
            <a:solidFill>
              <a:srgbClr val="00FFFF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spc="300" dirty="0">
                  <a:solidFill>
                    <a:prstClr val="black"/>
                  </a:solidFill>
                  <a:latin typeface="Georgia" panose="02040502050405020303" pitchFamily="18" charset="0"/>
                </a:rPr>
                <a:t>Kocioł </a:t>
              </a:r>
              <a:r>
                <a:rPr lang="pl-PL" sz="1200" b="1" kern="0" dirty="0" err="1">
                  <a:solidFill>
                    <a:prstClr val="black"/>
                  </a:solidFill>
                  <a:latin typeface="Georgia" panose="02040502050405020303" pitchFamily="18" charset="0"/>
                </a:rPr>
                <a:t>odzysknicowy</a:t>
              </a:r>
              <a:endParaRPr lang="pl-PL" sz="1200" b="1" kern="0" dirty="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5" name="Schemat blokowy: proces 34"/>
            <p:cNvSpPr/>
            <p:nvPr/>
          </p:nvSpPr>
          <p:spPr>
            <a:xfrm>
              <a:off x="6228000" y="1116000"/>
              <a:ext cx="705480" cy="1008000"/>
            </a:xfrm>
            <a:prstGeom prst="flowChartProcess">
              <a:avLst/>
            </a:prstGeom>
            <a:solidFill>
              <a:srgbClr val="00FF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Sprężanie   </a:t>
              </a:r>
              <a:r>
                <a:rPr lang="pl-PL" sz="1400" b="1" kern="0" dirty="0" smtClean="0">
                  <a:latin typeface="Georgia" panose="02040502050405020303" pitchFamily="18" charset="0"/>
                </a:rPr>
                <a:t> </a:t>
              </a:r>
              <a:r>
                <a:rPr lang="en-GB" sz="1400" b="1" kern="0" dirty="0">
                  <a:latin typeface="Georgia" panose="02040502050405020303" pitchFamily="18" charset="0"/>
                </a:rPr>
                <a:t>CO</a:t>
              </a:r>
              <a:r>
                <a:rPr lang="en-GB" sz="1400" b="1" kern="0" baseline="-25000" dirty="0">
                  <a:latin typeface="Georgia" panose="02040502050405020303" pitchFamily="18" charset="0"/>
                </a:rPr>
                <a:t>2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36" name="Schemat blokowy: proces 35"/>
            <p:cNvSpPr/>
            <p:nvPr/>
          </p:nvSpPr>
          <p:spPr>
            <a:xfrm>
              <a:off x="7478752" y="2484000"/>
              <a:ext cx="705480" cy="1440000"/>
            </a:xfrm>
            <a:prstGeom prst="flowChartProcess">
              <a:avLst/>
            </a:prstGeom>
            <a:solidFill>
              <a:srgbClr val="FFC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Synteza metanolu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cxnSp>
          <p:nvCxnSpPr>
            <p:cNvPr id="37" name="Łącznik prosty ze strzałką 20"/>
            <p:cNvCxnSpPr>
              <a:stCxn id="36" idx="3"/>
              <a:endCxn id="38" idx="1"/>
            </p:cNvCxnSpPr>
            <p:nvPr/>
          </p:nvCxnSpPr>
          <p:spPr>
            <a:xfrm>
              <a:off x="8184232" y="3204000"/>
              <a:ext cx="1668250" cy="11470"/>
            </a:xfrm>
            <a:prstGeom prst="straightConnector1">
              <a:avLst/>
            </a:prstGeom>
            <a:noFill/>
            <a:ln w="101600" cap="flat" cmpd="sng" algn="ctr">
              <a:solidFill>
                <a:srgbClr val="00349E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8" name="Schemat blokowy: proces 37"/>
            <p:cNvSpPr/>
            <p:nvPr/>
          </p:nvSpPr>
          <p:spPr>
            <a:xfrm>
              <a:off x="9852482" y="2869540"/>
              <a:ext cx="1949109" cy="691860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0" spc="200" dirty="0">
                  <a:solidFill>
                    <a:srgbClr val="800000"/>
                  </a:solidFill>
                  <a:latin typeface="Georgia" panose="02040502050405020303" pitchFamily="18" charset="0"/>
                </a:rPr>
                <a:t>Metanol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0" spc="200" dirty="0">
                  <a:solidFill>
                    <a:srgbClr val="800000"/>
                  </a:solidFill>
                  <a:latin typeface="Georgia" panose="02040502050405020303" pitchFamily="18" charset="0"/>
                </a:rPr>
                <a:t>517 </a:t>
              </a:r>
              <a:r>
                <a:rPr lang="pl-PL" sz="1600" b="1" kern="0" dirty="0" err="1">
                  <a:solidFill>
                    <a:srgbClr val="800000"/>
                  </a:solidFill>
                  <a:latin typeface="Georgia" panose="02040502050405020303" pitchFamily="18" charset="0"/>
                </a:rPr>
                <a:t>tys</a:t>
              </a:r>
              <a:r>
                <a:rPr lang="pl-PL" sz="1600" b="1" kern="0" dirty="0">
                  <a:solidFill>
                    <a:srgbClr val="800000"/>
                  </a:solidFill>
                  <a:latin typeface="Georgia" panose="02040502050405020303" pitchFamily="18" charset="0"/>
                </a:rPr>
                <a:t> </a:t>
              </a:r>
              <a:r>
                <a:rPr lang="pl-PL" sz="1600" b="1" kern="0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Mg/rok</a:t>
              </a:r>
              <a:endParaRPr lang="en-GB" sz="1600" b="1" kern="0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9" name="Schemat blokowy: proces 38"/>
            <p:cNvSpPr/>
            <p:nvPr/>
          </p:nvSpPr>
          <p:spPr>
            <a:xfrm>
              <a:off x="50139" y="4442725"/>
              <a:ext cx="1332000" cy="504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b="1" kern="0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Biomasa</a:t>
              </a:r>
              <a:br>
                <a:rPr lang="pl-PL" sz="1600" b="1" kern="0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</a:br>
              <a:r>
                <a:rPr lang="pl-PL" sz="1200" b="1" kern="0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0,28 mln Mg/r</a:t>
              </a:r>
              <a:endParaRPr lang="pl-PL" sz="1600" b="1" kern="0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40" name="Łącznik prosty ze strzałką 39"/>
            <p:cNvCxnSpPr>
              <a:stCxn id="35" idx="3"/>
              <a:endCxn id="19" idx="1"/>
            </p:cNvCxnSpPr>
            <p:nvPr/>
          </p:nvCxnSpPr>
          <p:spPr>
            <a:xfrm flipV="1">
              <a:off x="6933480" y="1615904"/>
              <a:ext cx="2576643" cy="4096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tailEnd type="triangle"/>
            </a:ln>
            <a:effectLst/>
          </p:spPr>
        </p:cxnSp>
        <p:sp>
          <p:nvSpPr>
            <p:cNvPr id="41" name="Schemat blokowy: proces 40"/>
            <p:cNvSpPr/>
            <p:nvPr/>
          </p:nvSpPr>
          <p:spPr>
            <a:xfrm>
              <a:off x="6465003" y="4289210"/>
              <a:ext cx="699968" cy="403585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spc="200" dirty="0">
                  <a:solidFill>
                    <a:srgbClr val="800000"/>
                  </a:solidFill>
                  <a:latin typeface="Georgia" panose="02040502050405020303" pitchFamily="18" charset="0"/>
                </a:rPr>
                <a:t>  </a:t>
              </a:r>
              <a:r>
                <a:rPr lang="pl-PL" sz="1200" b="1" kern="0" spc="200" dirty="0" err="1">
                  <a:solidFill>
                    <a:srgbClr val="800000"/>
                  </a:solidFill>
                  <a:latin typeface="Georgia" panose="02040502050405020303" pitchFamily="18" charset="0"/>
                </a:rPr>
                <a:t>H</a:t>
              </a:r>
              <a:r>
                <a:rPr lang="pl-PL" sz="1200" b="1" kern="0" spc="200" baseline="-25000" dirty="0" err="1">
                  <a:solidFill>
                    <a:srgbClr val="800000"/>
                  </a:solidFill>
                  <a:latin typeface="Georgia" panose="02040502050405020303" pitchFamily="18" charset="0"/>
                </a:rPr>
                <a:t>2</a:t>
              </a:r>
              <a:endParaRPr lang="pl-PL" sz="1200" b="1" kern="0" spc="200" baseline="-25000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2" name="Schemat blokowy: proces 41"/>
            <p:cNvSpPr>
              <a:spLocks/>
            </p:cNvSpPr>
            <p:nvPr/>
          </p:nvSpPr>
          <p:spPr>
            <a:xfrm>
              <a:off x="2196000" y="4068000"/>
              <a:ext cx="705480" cy="1584000"/>
            </a:xfrm>
            <a:prstGeom prst="flowChartProcess">
              <a:avLst/>
            </a:prstGeom>
            <a:solidFill>
              <a:srgbClr val="FF0000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spc="2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Reaktor 2</a:t>
              </a:r>
              <a:endParaRPr lang="pl-PL" sz="1400" b="1" kern="0" spc="2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spc="200" dirty="0">
                  <a:solidFill>
                    <a:prstClr val="white"/>
                  </a:solidFill>
                  <a:latin typeface="Georgia" panose="02040502050405020303" pitchFamily="18" charset="0"/>
                </a:rPr>
                <a:t>Zgazowania</a:t>
              </a:r>
            </a:p>
          </p:txBody>
        </p:sp>
        <p:sp>
          <p:nvSpPr>
            <p:cNvPr id="43" name="Schemat blokowy: proces 42"/>
            <p:cNvSpPr/>
            <p:nvPr/>
          </p:nvSpPr>
          <p:spPr>
            <a:xfrm>
              <a:off x="3864650" y="4212240"/>
              <a:ext cx="705480" cy="1440000"/>
            </a:xfrm>
            <a:prstGeom prst="flowChartProcess">
              <a:avLst/>
            </a:prstGeom>
            <a:solidFill>
              <a:srgbClr val="00FFFF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Konwersja CO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44" name="Schemat blokowy: proces 43"/>
            <p:cNvSpPr/>
            <p:nvPr/>
          </p:nvSpPr>
          <p:spPr>
            <a:xfrm>
              <a:off x="4785867" y="4206212"/>
              <a:ext cx="705480" cy="1440000"/>
            </a:xfrm>
            <a:prstGeom prst="flowChartProcess">
              <a:avLst/>
            </a:prstGeom>
            <a:solidFill>
              <a:srgbClr val="00FFFF"/>
            </a:solidFill>
            <a:ln w="31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latin typeface="Georgia" panose="02040502050405020303" pitchFamily="18" charset="0"/>
                </a:rPr>
                <a:t>Usuwanie  </a:t>
              </a:r>
              <a:r>
                <a:rPr lang="en-GB" sz="1400" b="1" kern="0" dirty="0">
                  <a:latin typeface="Georgia" panose="02040502050405020303" pitchFamily="18" charset="0"/>
                </a:rPr>
                <a:t>CO</a:t>
              </a:r>
              <a:r>
                <a:rPr lang="en-GB" sz="1400" b="1" kern="0" baseline="-25000" dirty="0">
                  <a:latin typeface="Georgia" panose="02040502050405020303" pitchFamily="18" charset="0"/>
                </a:rPr>
                <a:t>2</a:t>
              </a:r>
              <a:r>
                <a:rPr lang="pl-PL" sz="1400" b="1" kern="0" dirty="0">
                  <a:latin typeface="Georgia" panose="02040502050405020303" pitchFamily="18" charset="0"/>
                </a:rPr>
                <a:t>    i  siarki </a:t>
              </a:r>
              <a:endParaRPr lang="en-GB" sz="1400" b="1" kern="0" dirty="0">
                <a:latin typeface="Georgia" panose="02040502050405020303" pitchFamily="18" charset="0"/>
              </a:endParaRPr>
            </a:p>
          </p:txBody>
        </p:sp>
        <p:sp>
          <p:nvSpPr>
            <p:cNvPr id="45" name="Elipsa 44"/>
            <p:cNvSpPr/>
            <p:nvPr/>
          </p:nvSpPr>
          <p:spPr>
            <a:xfrm>
              <a:off x="3310186" y="3963722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6" name="Łącznik prosty ze strzałką 49"/>
            <p:cNvCxnSpPr>
              <a:stCxn id="42" idx="3"/>
              <a:endCxn id="45" idx="3"/>
            </p:cNvCxnSpPr>
            <p:nvPr/>
          </p:nvCxnSpPr>
          <p:spPr>
            <a:xfrm flipV="1">
              <a:off x="2901480" y="4178817"/>
              <a:ext cx="445611" cy="681183"/>
            </a:xfrm>
            <a:prstGeom prst="bentConnector2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47" name="Łącznik prosty ze strzałką 52"/>
            <p:cNvCxnSpPr>
              <a:stCxn id="45" idx="5"/>
              <a:endCxn id="43" idx="1"/>
            </p:cNvCxnSpPr>
            <p:nvPr/>
          </p:nvCxnSpPr>
          <p:spPr>
            <a:xfrm rot="16200000" flipH="1">
              <a:off x="3318254" y="4385843"/>
              <a:ext cx="753423" cy="339369"/>
            </a:xfrm>
            <a:prstGeom prst="bentConnector2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48" name="Łącznik prosty ze strzałką 55"/>
            <p:cNvCxnSpPr>
              <a:stCxn id="45" idx="7"/>
              <a:endCxn id="30" idx="1"/>
            </p:cNvCxnSpPr>
            <p:nvPr/>
          </p:nvCxnSpPr>
          <p:spPr>
            <a:xfrm rot="5400000" flipH="1" flipV="1">
              <a:off x="3296652" y="3432630"/>
              <a:ext cx="796627" cy="339369"/>
            </a:xfrm>
            <a:prstGeom prst="bentConnector2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49" name="Łącznik prosty ze strzałką 48"/>
            <p:cNvCxnSpPr>
              <a:stCxn id="43" idx="3"/>
              <a:endCxn id="44" idx="1"/>
            </p:cNvCxnSpPr>
            <p:nvPr/>
          </p:nvCxnSpPr>
          <p:spPr>
            <a:xfrm flipV="1">
              <a:off x="4570130" y="4926212"/>
              <a:ext cx="215737" cy="6028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tailEnd type="triangle"/>
            </a:ln>
            <a:effectLst/>
          </p:spPr>
        </p:cxnSp>
        <p:cxnSp>
          <p:nvCxnSpPr>
            <p:cNvPr id="50" name="Łącznik łamany 49"/>
            <p:cNvCxnSpPr>
              <a:stCxn id="44" idx="0"/>
              <a:endCxn id="8" idx="4"/>
            </p:cNvCxnSpPr>
            <p:nvPr/>
          </p:nvCxnSpPr>
          <p:spPr>
            <a:xfrm rot="5400000" flipH="1" flipV="1">
              <a:off x="5056197" y="3358410"/>
              <a:ext cx="930212" cy="765393"/>
            </a:xfrm>
            <a:prstGeom prst="bentConnector3">
              <a:avLst>
                <a:gd name="adj1" fmla="val 15159"/>
              </a:avLst>
            </a:prstGeom>
            <a:ln w="25400">
              <a:solidFill>
                <a:srgbClr val="008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ipsa 50"/>
            <p:cNvSpPr/>
            <p:nvPr/>
          </p:nvSpPr>
          <p:spPr>
            <a:xfrm>
              <a:off x="1706262" y="3951028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2" name="Łącznik łamany 51"/>
            <p:cNvCxnSpPr>
              <a:stCxn id="8" idx="0"/>
              <a:endCxn id="35" idx="2"/>
            </p:cNvCxnSpPr>
            <p:nvPr/>
          </p:nvCxnSpPr>
          <p:spPr>
            <a:xfrm rot="5400000" flipH="1" flipV="1">
              <a:off x="5738370" y="2289630"/>
              <a:ext cx="1008000" cy="67674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4"/>
            <p:cNvCxnSpPr>
              <a:stCxn id="51" idx="5"/>
              <a:endCxn id="42" idx="1"/>
            </p:cNvCxnSpPr>
            <p:nvPr/>
          </p:nvCxnSpPr>
          <p:spPr>
            <a:xfrm rot="16200000" flipH="1">
              <a:off x="1711740" y="4375739"/>
              <a:ext cx="693877" cy="274643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54" name="Łącznik prosty ze strzałką 4"/>
            <p:cNvCxnSpPr>
              <a:stCxn id="51" idx="7"/>
              <a:endCxn id="32" idx="1"/>
            </p:cNvCxnSpPr>
            <p:nvPr/>
          </p:nvCxnSpPr>
          <p:spPr>
            <a:xfrm rot="5400000" flipH="1" flipV="1">
              <a:off x="1716214" y="3508148"/>
              <a:ext cx="684928" cy="274643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sp>
          <p:nvSpPr>
            <p:cNvPr id="55" name="Schemat blokowy: proces 54"/>
            <p:cNvSpPr/>
            <p:nvPr/>
          </p:nvSpPr>
          <p:spPr>
            <a:xfrm>
              <a:off x="9053086" y="4687797"/>
              <a:ext cx="635139" cy="336001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b="1" kern="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300</a:t>
              </a:r>
              <a:endParaRPr lang="en-GB" sz="800" b="1" kern="0" dirty="0">
                <a:solidFill>
                  <a:srgbClr val="0000CC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56" name="Łącznik prosty ze strzałką 149"/>
            <p:cNvCxnSpPr>
              <a:stCxn id="55" idx="0"/>
              <a:endCxn id="57" idx="0"/>
            </p:cNvCxnSpPr>
            <p:nvPr/>
          </p:nvCxnSpPr>
          <p:spPr>
            <a:xfrm rot="16200000" flipV="1">
              <a:off x="8602206" y="3919346"/>
              <a:ext cx="703740" cy="833161"/>
            </a:xfrm>
            <a:prstGeom prst="bentConnector5">
              <a:avLst>
                <a:gd name="adj1" fmla="val 13130"/>
                <a:gd name="adj2" fmla="val -238"/>
                <a:gd name="adj3" fmla="val 101234"/>
              </a:avLst>
            </a:prstGeom>
            <a:noFill/>
            <a:ln w="41275" cap="flat" cmpd="sng" algn="ctr">
              <a:solidFill>
                <a:srgbClr val="0000CC"/>
              </a:solidFill>
              <a:prstDash val="solid"/>
              <a:tailEnd type="triangle"/>
            </a:ln>
            <a:effectLst/>
          </p:spPr>
        </p:cxnSp>
        <p:sp>
          <p:nvSpPr>
            <p:cNvPr id="57" name="Schemat blokowy: proces 56"/>
            <p:cNvSpPr/>
            <p:nvPr/>
          </p:nvSpPr>
          <p:spPr>
            <a:xfrm>
              <a:off x="7413623" y="3984057"/>
              <a:ext cx="2247744" cy="518932"/>
            </a:xfrm>
            <a:prstGeom prst="flowChartProcess">
              <a:avLst/>
            </a:prstGeom>
            <a:solidFill>
              <a:srgbClr val="00FF00">
                <a:alpha val="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b="1" kern="0" spc="20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Zużycie wewnętrzne energii elektrycznej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b="1" kern="0" spc="200" dirty="0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85 </a:t>
              </a:r>
              <a:r>
                <a:rPr lang="pl-PL" sz="800" b="1" kern="0" spc="200" dirty="0" err="1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MW</a:t>
              </a:r>
              <a:r>
                <a:rPr lang="pl-PL" sz="800" b="1" kern="0" spc="200" baseline="-25000" dirty="0" err="1" smtClean="0">
                  <a:solidFill>
                    <a:srgbClr val="0000CC"/>
                  </a:solidFill>
                  <a:latin typeface="Georgia" panose="02040502050405020303" pitchFamily="18" charset="0"/>
                </a:rPr>
                <a:t>e</a:t>
              </a:r>
              <a:endParaRPr lang="pl-PL" sz="800" b="1" kern="0" spc="200" baseline="-25000" dirty="0">
                <a:solidFill>
                  <a:srgbClr val="0000CC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3" name="pole tekstowe 62"/>
          <p:cNvSpPr txBox="1"/>
          <p:nvPr/>
        </p:nvSpPr>
        <p:spPr>
          <a:xfrm>
            <a:off x="-15886" y="6391278"/>
            <a:ext cx="1415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latin typeface="Georgia" panose="02040502050405020303" pitchFamily="18" charset="0"/>
              </a:rPr>
              <a:t>Źródło: 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Grupa Azoty ZAK</a:t>
            </a:r>
          </a:p>
          <a:p>
            <a:r>
              <a:rPr lang="pl-PL" sz="900" i="1" dirty="0" smtClean="0">
                <a:latin typeface="Georgia" panose="02040502050405020303" pitchFamily="18" charset="0"/>
              </a:rPr>
              <a:t>Tauron Wytwarzanie</a:t>
            </a:r>
            <a:endParaRPr lang="pl-PL" sz="9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NUMBER" val="2"/>
  <p:tag name="SMARTDIVIDERTOCSTYLE" val="Section TOC"/>
  <p:tag name="SMARTDIVIDERLEVEL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Default Cover v.3"/>
  <p:tag name="SMARTLINKEDSHAPEID" val="Side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SideBar"/>
  <p:tag name="SMARTOBJECT" val="Draft stamp Default Cover v.3"/>
  <p:tag name="SMARTISVISIBLE" val="{@Show Draft stamp} = Yes"/>
  <p:tag name="SMARTREAD" val="{@Draft stamp}"/>
  <p:tag name="SMARTWRITE" val="{@Draft stamp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Default Cover v.3"/>
  <p:tag name="SMARTLINKEDSHAPEID" val="SideBa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SideBar"/>
  <p:tag name="SMARTOBJECT" val="Draft stamp Default Cover v.3"/>
  <p:tag name="SMARTISVISIBLE" val="{@Show Draft stamp} = Yes"/>
  <p:tag name="SMARTREAD" val="{@Draft stamp}"/>
  <p:tag name="SMARTWRITE" val="{@Draft stamp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NUMBER" val="2"/>
  <p:tag name="SMARTDIVIDERTOCSTYLE" val="Section TOC"/>
  <p:tag name="SMARTDIVIDER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Default Cover v.3"/>
  <p:tag name="SMARTLINKEDSHAPEID" val="SideBa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SideBar"/>
  <p:tag name="SMARTOBJECT" val="Draft stamp Default Cover v.3"/>
  <p:tag name="SMARTISVISIBLE" val="{@Show Draft stamp} = Yes"/>
  <p:tag name="SMARTREAD" val="{@Draft stamp}"/>
  <p:tag name="SMARTWRITE" val="{@Draft stamp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Default Cover v.3"/>
  <p:tag name="SMARTLINKEDSHAPEID" val="SideBa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SideBar"/>
  <p:tag name="SMARTOBJECT" val="Draft stamp Default Cover v.3"/>
  <p:tag name="SMARTISVISIBLE" val="{@Show Draft stamp} = Yes"/>
  <p:tag name="SMARTREAD" val="{@Draft stamp}"/>
  <p:tag name="SMARTWRITE" val="{@Draft stamp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NUMBER" val="2"/>
  <p:tag name="SMARTDIVIDERTOCSTYLE" val="Section TOC"/>
  <p:tag name="SMARTDIVIDERLEVEL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Default Cover v.3"/>
  <p:tag name="SMARTLINKEDSHAPEID" val="SideBa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SideBar"/>
  <p:tag name="SMARTOBJECT" val="Draft stamp Default Cover v.3"/>
  <p:tag name="SMARTISVISIBLE" val="{@Show Draft stamp} = Yes"/>
  <p:tag name="SMARTREAD" val="{@Draft stamp}"/>
  <p:tag name="SMARTWRITE" val="{@Draft stamp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Default Cover v.3"/>
  <p:tag name="SMARTLINKEDSHAPEID" val="Side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SideBar"/>
  <p:tag name="SMARTOBJECT" val="Draft stamp Default Cover v.3"/>
  <p:tag name="SMARTISVISIBLE" val="{@Show Draft stamp} = Yes"/>
  <p:tag name="SMARTREAD" val="{@Draft stamp}"/>
  <p:tag name="SMARTWRITE" val="{@Draft stamp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heme/theme1.xml><?xml version="1.0" encoding="utf-8"?>
<a:theme xmlns:a="http://schemas.openxmlformats.org/drawingml/2006/main" name="prezentacja grupaazoty_PPT_wersja_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TS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2 TS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2 TS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grupaazoty_PPT_wersja_1</Template>
  <TotalTime>6588</TotalTime>
  <Words>718</Words>
  <Application>Microsoft Office PowerPoint</Application>
  <PresentationFormat>Panoramiczny</PresentationFormat>
  <Paragraphs>306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prezentacja grupaazoty_PPT_wersja_1</vt:lpstr>
      <vt:lpstr>2 TS Presentation</vt:lpstr>
      <vt:lpstr>1_2 TS Presentation</vt:lpstr>
      <vt:lpstr>2_2 TS Presentation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ZAK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Eugeniusz Sutor</dc:creator>
  <cp:lastModifiedBy>Sutor, Eugeniusz</cp:lastModifiedBy>
  <cp:revision>395</cp:revision>
  <cp:lastPrinted>2016-04-29T05:59:09Z</cp:lastPrinted>
  <dcterms:created xsi:type="dcterms:W3CDTF">2013-05-14T06:03:05Z</dcterms:created>
  <dcterms:modified xsi:type="dcterms:W3CDTF">2016-05-04T10:02:43Z</dcterms:modified>
</cp:coreProperties>
</file>