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9"/>
  </p:notesMasterIdLst>
  <p:sldIdLst>
    <p:sldId id="257" r:id="rId3"/>
    <p:sldId id="301" r:id="rId4"/>
    <p:sldId id="461" r:id="rId5"/>
    <p:sldId id="302" r:id="rId6"/>
    <p:sldId id="462" r:id="rId7"/>
    <p:sldId id="271" r:id="rId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gmara Dragan" initials="DD" lastIdx="2" clrIdx="0">
    <p:extLst>
      <p:ext uri="{19B8F6BF-5375-455C-9EA6-DF929625EA0E}">
        <p15:presenceInfo xmlns:p15="http://schemas.microsoft.com/office/powerpoint/2012/main" userId="Dagmara Dra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32" autoAdjust="0"/>
  </p:normalViewPr>
  <p:slideViewPr>
    <p:cSldViewPr showGuides="1">
      <p:cViewPr varScale="1">
        <p:scale>
          <a:sx n="110" d="100"/>
          <a:sy n="110" d="100"/>
        </p:scale>
        <p:origin x="156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B82F6-FAFD-4441-9892-D07B40979C1C}" type="datetimeFigureOut">
              <a:rPr lang="pl-PL" smtClean="0"/>
              <a:t>27.09.2020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09E51-8C9F-4491-9A85-998CB0D015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0268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7864A-CA56-425F-8A9E-39716B097191}" type="slidenum">
              <a:rPr lang="pl-PL" smtClean="0">
                <a:solidFill>
                  <a:prstClr val="black"/>
                </a:solidFill>
              </a:rPr>
              <a:pPr/>
              <a:t>1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66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obrazu slajdu 1">
            <a:extLst>
              <a:ext uri="{FF2B5EF4-FFF2-40B4-BE49-F238E27FC236}">
                <a16:creationId xmlns:a16="http://schemas.microsoft.com/office/drawing/2014/main" id="{0FB48B44-EE0F-4C46-9124-44FFD96CBD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ymbol zastępczy notatek 2">
            <a:extLst>
              <a:ext uri="{FF2B5EF4-FFF2-40B4-BE49-F238E27FC236}">
                <a16:creationId xmlns:a16="http://schemas.microsoft.com/office/drawing/2014/main" id="{1390674F-4BA3-482F-A211-1A90443D0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7172" name="Symbol zastępczy numeru slajdu 3">
            <a:extLst>
              <a:ext uri="{FF2B5EF4-FFF2-40B4-BE49-F238E27FC236}">
                <a16:creationId xmlns:a16="http://schemas.microsoft.com/office/drawing/2014/main" id="{112CEACF-2B23-4069-8F63-59D7C59B02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3E4F6C7-966C-4B69-9CA9-045004F7B92A}" type="slidenum">
              <a:rPr lang="en-GB" altLang="pl-PL"/>
              <a:pPr/>
              <a:t>3</a:t>
            </a:fld>
            <a:endParaRPr lang="en-GB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9AEE-70E8-486A-A152-4BB270254E97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1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EDB3-0C8E-484F-9B22-B29A47E6246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4F88-AEC7-4391-9546-322BFCFDCEBB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944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4638"/>
            <a:ext cx="8229600" cy="8604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2" y="967800"/>
            <a:ext cx="8277958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91408" tIns="45703" rIns="91408" bIns="45703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2" y="6242400"/>
            <a:ext cx="8277958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1408" tIns="45703" rIns="91408" bIns="45703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277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D121-BE7D-40BC-9875-8AA21DD2E39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481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CF6-23A9-48C8-BEC3-0764231AF9AC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60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1D97-54DF-4020-8558-F2383103035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042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E50D-4F1E-45F9-AFCE-7B6EA397946B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77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438B-E89D-411E-A93F-625B93ED3CD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01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6B9E-9482-4290-B0B5-D47F2C7ECE7F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180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80C67-A011-4415-8E4B-88D8B7080FAB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7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67C2-1148-432E-838A-67AB33457E79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299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015D-EEDD-4438-9D4A-19F15E08350B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667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EDF5-6C2D-4866-A0C6-CE1DBB8DF5A4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611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DF48-639C-4454-9130-B15542DFEF0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3793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5BBC-6A4F-42D3-A4BE-AF884F8D6F12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73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4638"/>
            <a:ext cx="8229600" cy="8604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2" y="967800"/>
            <a:ext cx="8277958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91408" tIns="45703" rIns="91408" bIns="45703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2" y="6242400"/>
            <a:ext cx="8277958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1408" tIns="45703" rIns="91408" bIns="45703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3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6238-4F2F-44F2-9297-6035E1555C90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72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A7E-38E6-4E6A-B4DF-389125B7C03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53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1672-0CA8-44F0-88B6-D3DB66E6A68E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BC3F-FA98-4CBE-9BB5-EEC314D7C94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0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6A2E3-4CC2-4A88-9395-F6984E70D967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61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DE08-F7C9-4FAD-BE99-F9AC5EBB9481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6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D28F-6BF4-4963-9423-155A46F5ED12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2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CF811D8-64BB-473B-A8F6-0E7E36598AEF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21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8138978-37C4-41EF-9F4B-4DDC3FE3ED49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27.09.2020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54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PoleTekstowe 5"/>
          <p:cNvSpPr txBox="1"/>
          <p:nvPr/>
        </p:nvSpPr>
        <p:spPr>
          <a:xfrm>
            <a:off x="936779" y="1832270"/>
            <a:ext cx="4038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pl-PL" sz="2800" dirty="0">
                <a:solidFill>
                  <a:prstClr val="black"/>
                </a:solidFill>
              </a:rPr>
              <a:t>TYTUŁ PREZENTACJI</a:t>
            </a:r>
          </a:p>
        </p:txBody>
      </p:sp>
      <p:pic>
        <p:nvPicPr>
          <p:cNvPr id="7" name="Obraz 6" descr="WEW prez 02 (1)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86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026" name="Picture 2" descr="C:\Users\Klaudia.Kaczmarek\Dropbox (W&amp;W)\sekretariat-Poznań\grafika WiW\Grafiki WiW przekazane w dniu 09.11.2015\grafiki-png\ilustracja4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8" r="11268"/>
          <a:stretch/>
        </p:blipFill>
        <p:spPr bwMode="auto">
          <a:xfrm>
            <a:off x="4565072" y="-1"/>
            <a:ext cx="4572000" cy="537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laudia.Kaczmarek\Dropbox (W&amp;W)\sekretariat-Poznań\grafika WiW\W_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146" y="6064926"/>
            <a:ext cx="2607715" cy="47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122066" y="764704"/>
            <a:ext cx="4853269" cy="466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800" b="1" dirty="0">
                <a:solidFill>
                  <a:srgbClr val="003656"/>
                </a:solidFill>
                <a:latin typeface="Arial"/>
              </a:rPr>
              <a:t>Nowa strategia dla gazu ziemnego i ropy naftowej w dobie transformacji energetycznej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800" b="1" dirty="0">
                <a:solidFill>
                  <a:srgbClr val="003656"/>
                </a:solidFill>
                <a:latin typeface="Arial"/>
                <a:cs typeface="Arial" panose="020B0604020202020204" pitchFamily="34" charset="0"/>
              </a:rPr>
              <a:t>-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800" b="1" dirty="0">
                <a:solidFill>
                  <a:srgbClr val="003656"/>
                </a:solidFill>
                <a:latin typeface="Arial"/>
                <a:cs typeface="Arial" panose="020B0604020202020204" pitchFamily="34" charset="0"/>
              </a:rPr>
              <a:t>wprowadzenie do panelu dyskusyjnego</a:t>
            </a:r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endParaRPr lang="pl-PL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radca prawny Adam Wawrzynowicz</a:t>
            </a:r>
          </a:p>
          <a:p>
            <a:pPr defTabSz="457200"/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88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E1DFD68-91FC-4E02-9F25-650FE1586CF1}"/>
              </a:ext>
            </a:extLst>
          </p:cNvPr>
          <p:cNvSpPr txBox="1">
            <a:spLocks/>
          </p:cNvSpPr>
          <p:nvPr/>
        </p:nvSpPr>
        <p:spPr>
          <a:xfrm>
            <a:off x="161528" y="0"/>
            <a:ext cx="8202364" cy="36656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1" indent="0" algn="just" defTabSz="914400" eaLnBrk="1" fontAlgn="auto" latinLnBrk="0" hangingPunct="1">
              <a:lnSpc>
                <a:spcPts val="1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b="1" kern="0" dirty="0"/>
              <a:t>Kierunek transformacji energetycznej UE  - Europejski Zielony Ład i Europejskie Prawo o Klimacie</a:t>
            </a:r>
            <a:endParaRPr kumimoji="0" lang="pl-PL" sz="16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" name="Łącznik prostoliniowy 3">
            <a:extLst>
              <a:ext uri="{FF2B5EF4-FFF2-40B4-BE49-F238E27FC236}">
                <a16:creationId xmlns:a16="http://schemas.microsoft.com/office/drawing/2014/main" id="{2A1289D3-ABFD-4EE3-87A8-3710586BEE29}"/>
              </a:ext>
            </a:extLst>
          </p:cNvPr>
          <p:cNvCxnSpPr>
            <a:cxnSpLocks/>
          </p:cNvCxnSpPr>
          <p:nvPr/>
        </p:nvCxnSpPr>
        <p:spPr>
          <a:xfrm>
            <a:off x="161528" y="340896"/>
            <a:ext cx="8747416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39142B8-F740-43DE-833E-A49B36391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506E50AC-7E60-491C-A41B-9E8DD8D4E004}"/>
              </a:ext>
            </a:extLst>
          </p:cNvPr>
          <p:cNvSpPr/>
          <p:nvPr/>
        </p:nvSpPr>
        <p:spPr>
          <a:xfrm>
            <a:off x="169979" y="446564"/>
            <a:ext cx="8730513" cy="8592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600" dirty="0">
                <a:solidFill>
                  <a:schemeClr val="tx1"/>
                </a:solidFill>
              </a:rPr>
              <a:t>Unia Europejska jest na drodze do usankcjonowania prawnego podwyższonych celów w zakresie  redukcji GHG, co wymusi na państwach członkowskich m.in. odejście od stosowania paliw kopalnych na rzecz stosowania innych rodzajów energii, ograniczających emisyjność sektora energetycznego.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4297DB0-26C3-4E91-A17A-BCF9128EB195}"/>
              </a:ext>
            </a:extLst>
          </p:cNvPr>
          <p:cNvSpPr txBox="1"/>
          <p:nvPr/>
        </p:nvSpPr>
        <p:spPr>
          <a:xfrm>
            <a:off x="577689" y="2905743"/>
            <a:ext cx="84370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b="1" dirty="0"/>
              <a:t>Cel osiągnięcia pełnej neutralności klimatycznej UE do 2050 r. potwierdził „Europejski Zielony Ład” z 11 grudnia 2019 r. (EGD).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jego treści zawarto ocenę aktualnego tempa redukcji GHG, w świetle której wprawdzie w latach 1990–2018 UE zmniejszyła emisje GHG o 23 % podczas, gdy  gospodarka UE wzrosła w tym czasie o 61 % (co można uznać za duży sukces), to jednak obecna polityka unijna zapewnia tylko 60-procentową redukcję emisji GHG do 2050 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FF0000"/>
                </a:solidFill>
              </a:rPr>
              <a:t>Dlatego też, aby zrealizować cel neutralności klimatycznej do 2050 r., EGD zakłada zbadanie przez KE możliwości podwyższenia celu redukcji emisji GHG do 2030 r. o co najmniej 50% (a potencjalnie nawet o 55%) względem 1990 r. oraz przyjęcie w tym zakresie wniosków ustawodawczych.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Zamierzenia określone w EGD znalazły wyraz we Wniosku ustawodawczym KE dotyczącym Rozporządzenia Parlamentu UE i Rady „</a:t>
            </a:r>
            <a:r>
              <a:rPr lang="pl-PL" sz="1600" b="1" dirty="0"/>
              <a:t>Europejskie prawo o klimacie” z dnia 4 marca 2020 r. </a:t>
            </a:r>
          </a:p>
        </p:txBody>
      </p:sp>
      <p:pic>
        <p:nvPicPr>
          <p:cNvPr id="8" name="Grafika 7" descr="Strzałka: prosta">
            <a:extLst>
              <a:ext uri="{FF2B5EF4-FFF2-40B4-BE49-F238E27FC236}">
                <a16:creationId xmlns:a16="http://schemas.microsoft.com/office/drawing/2014/main" id="{B28CE38D-9960-4FD4-8F9E-AEEEFF465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0986" y="1758381"/>
            <a:ext cx="524442" cy="52443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4E7F90D9-0B8D-479D-9E2C-8929FFFC046F}"/>
              </a:ext>
            </a:extLst>
          </p:cNvPr>
          <p:cNvSpPr txBox="1"/>
          <p:nvPr/>
        </p:nvSpPr>
        <p:spPr>
          <a:xfrm>
            <a:off x="577689" y="1850896"/>
            <a:ext cx="83973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Już w strategii „</a:t>
            </a:r>
            <a:r>
              <a:rPr lang="pl-PL" sz="1600" b="1" dirty="0"/>
              <a:t>Czysta planeta dla wszystkich” z 2018 </a:t>
            </a:r>
            <a:r>
              <a:rPr lang="pl-PL" sz="1600" dirty="0"/>
              <a:t>r. </a:t>
            </a:r>
            <a:r>
              <a:rPr lang="pl-PL" sz="1600" b="1" dirty="0"/>
              <a:t>KE przedstawiła ambitny postulat pełnej neutralności klimatycznej UE do 2050 r. </a:t>
            </a:r>
            <a:r>
              <a:rPr lang="pl-PL" sz="1600" dirty="0"/>
              <a:t>argumentując, że bez zaostrzenia międzynarodowych działań w dziedzinie klimatu średni wzrost temperatury na świecie może sięgnąć 2 °C po 2060 r. i dalej wzrastać co spowoduje katastrofalne i nieodwracalne skutki środowiskowe i gospodarcze </a:t>
            </a:r>
          </a:p>
        </p:txBody>
      </p:sp>
      <p:pic>
        <p:nvPicPr>
          <p:cNvPr id="25" name="Grafika 24" descr="Strzałka: prosta">
            <a:extLst>
              <a:ext uri="{FF2B5EF4-FFF2-40B4-BE49-F238E27FC236}">
                <a16:creationId xmlns:a16="http://schemas.microsoft.com/office/drawing/2014/main" id="{E8A3911B-0804-458C-947E-5D361BAD3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6296" y="2796556"/>
            <a:ext cx="524442" cy="524437"/>
          </a:xfrm>
          <a:prstGeom prst="rect">
            <a:avLst/>
          </a:prstGeom>
        </p:spPr>
      </p:pic>
      <p:sp>
        <p:nvSpPr>
          <p:cNvPr id="16" name="pole tekstowe 15">
            <a:extLst>
              <a:ext uri="{FF2B5EF4-FFF2-40B4-BE49-F238E27FC236}">
                <a16:creationId xmlns:a16="http://schemas.microsoft.com/office/drawing/2014/main" id="{EE44A302-E988-447C-8943-309F4157BF69}"/>
              </a:ext>
            </a:extLst>
          </p:cNvPr>
          <p:cNvSpPr txBox="1"/>
          <p:nvPr/>
        </p:nvSpPr>
        <p:spPr>
          <a:xfrm>
            <a:off x="561591" y="5890484"/>
            <a:ext cx="83735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16 września br. </a:t>
            </a:r>
            <a:r>
              <a:rPr lang="pl-PL" sz="1600" b="1" dirty="0" err="1"/>
              <a:t>Ursula</a:t>
            </a:r>
            <a:r>
              <a:rPr lang="pl-PL" sz="1600" b="1" dirty="0"/>
              <a:t> von der </a:t>
            </a:r>
            <a:r>
              <a:rPr lang="pl-PL" sz="1600" b="1" dirty="0" err="1"/>
              <a:t>Leyen</a:t>
            </a:r>
            <a:r>
              <a:rPr lang="pl-PL" sz="1600" b="1" dirty="0"/>
              <a:t> w Orędziu o stanie Unii </a:t>
            </a:r>
            <a:r>
              <a:rPr lang="pl-PL" sz="1600" dirty="0"/>
              <a:t>oświadczyła, że  po przeprowadzeniu szerokich analiz KE proponuje zwiększenie celu redukcji emisji GHG do 2030 r. do co najmniej 55 % uznając to zadanie za realistyczne i wykonalne.</a:t>
            </a:r>
          </a:p>
        </p:txBody>
      </p:sp>
      <p:pic>
        <p:nvPicPr>
          <p:cNvPr id="31" name="Grafika 30" descr="Strzałka: prosta">
            <a:extLst>
              <a:ext uri="{FF2B5EF4-FFF2-40B4-BE49-F238E27FC236}">
                <a16:creationId xmlns:a16="http://schemas.microsoft.com/office/drawing/2014/main" id="{AD1F8747-2B13-4498-8238-FBC67EB31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39839" y="5821296"/>
            <a:ext cx="524442" cy="516053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EF943B4B-D348-4A57-9DBB-F4C97894CEE8}"/>
              </a:ext>
            </a:extLst>
          </p:cNvPr>
          <p:cNvSpPr txBox="1"/>
          <p:nvPr/>
        </p:nvSpPr>
        <p:spPr>
          <a:xfrm>
            <a:off x="587789" y="1320512"/>
            <a:ext cx="8312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b="1" dirty="0"/>
              <a:t>Obecnie wiążący cel unijny obejmuje redukcję GHG o co najmniej 40 % do 2030 r. </a:t>
            </a:r>
            <a:r>
              <a:rPr lang="pl-PL" sz="1600" dirty="0"/>
              <a:t>względem 1990 r. Cel ten stanowi wkład UE w </a:t>
            </a:r>
            <a:r>
              <a:rPr lang="pl-PL" sz="1600" b="1" dirty="0"/>
              <a:t>Porozumienie paryskie </a:t>
            </a:r>
            <a:r>
              <a:rPr lang="pl-PL" sz="1600" dirty="0"/>
              <a:t>ratyfikowane 5 października 2016 r.</a:t>
            </a:r>
          </a:p>
        </p:txBody>
      </p:sp>
      <p:pic>
        <p:nvPicPr>
          <p:cNvPr id="19" name="Grafika 18" descr="Strzałka: prosta">
            <a:extLst>
              <a:ext uri="{FF2B5EF4-FFF2-40B4-BE49-F238E27FC236}">
                <a16:creationId xmlns:a16="http://schemas.microsoft.com/office/drawing/2014/main" id="{39215E5F-CD30-470F-B779-A69D53637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3713" y="1233944"/>
            <a:ext cx="524442" cy="52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9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1" hidden="1">
            <a:extLst>
              <a:ext uri="{FF2B5EF4-FFF2-40B4-BE49-F238E27FC236}">
                <a16:creationId xmlns:a16="http://schemas.microsoft.com/office/drawing/2014/main" id="{3A4937CB-60CB-4270-A823-33BF1D3207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265113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6146" name="Object 1" hidden="1">
                        <a:extLst>
                          <a:ext uri="{FF2B5EF4-FFF2-40B4-BE49-F238E27FC236}">
                            <a16:creationId xmlns:a16="http://schemas.microsoft.com/office/drawing/2014/main" id="{3A4937CB-60CB-4270-A823-33BF1D3207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265113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Connector 17">
            <a:extLst>
              <a:ext uri="{FF2B5EF4-FFF2-40B4-BE49-F238E27FC236}">
                <a16:creationId xmlns:a16="http://schemas.microsoft.com/office/drawing/2014/main" id="{65C17A90-E8F2-48FA-AF04-F0A229AE7EB5}"/>
              </a:ext>
            </a:extLst>
          </p:cNvPr>
          <p:cNvCxnSpPr/>
          <p:nvPr/>
        </p:nvCxnSpPr>
        <p:spPr>
          <a:xfrm>
            <a:off x="485775" y="3524250"/>
            <a:ext cx="8394700" cy="0"/>
          </a:xfrm>
          <a:prstGeom prst="line">
            <a:avLst/>
          </a:prstGeom>
          <a:ln w="22225">
            <a:solidFill>
              <a:schemeClr val="bg1">
                <a:lumMod val="40000"/>
                <a:lumOff val="6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21">
            <a:extLst>
              <a:ext uri="{FF2B5EF4-FFF2-40B4-BE49-F238E27FC236}">
                <a16:creationId xmlns:a16="http://schemas.microsoft.com/office/drawing/2014/main" id="{4A5E2BC5-12DB-4BC8-B7C9-EC2F1AF47672}"/>
              </a:ext>
            </a:extLst>
          </p:cNvPr>
          <p:cNvCxnSpPr/>
          <p:nvPr/>
        </p:nvCxnSpPr>
        <p:spPr>
          <a:xfrm>
            <a:off x="484188" y="4503738"/>
            <a:ext cx="8394700" cy="0"/>
          </a:xfrm>
          <a:prstGeom prst="line">
            <a:avLst/>
          </a:prstGeom>
          <a:ln w="22225">
            <a:solidFill>
              <a:schemeClr val="bg1">
                <a:lumMod val="40000"/>
                <a:lumOff val="6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itle 1">
            <a:extLst>
              <a:ext uri="{FF2B5EF4-FFF2-40B4-BE49-F238E27FC236}">
                <a16:creationId xmlns:a16="http://schemas.microsoft.com/office/drawing/2014/main" id="{3C0C0141-4B59-4788-8C48-8CDCFFD80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26" y="26709"/>
            <a:ext cx="8559800" cy="24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793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1" indent="0" algn="just" defTabSz="914400" eaLnBrk="1" fontAlgn="auto" latinLnBrk="0" hangingPunct="1">
              <a:lnSpc>
                <a:spcPts val="1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b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pl-PL" sz="1800" b="1" kern="0" dirty="0"/>
              <a:t>Polska wizja transformacji energetycznej – gaz ziemny jako paliwo przejściowe </a:t>
            </a:r>
            <a:endParaRPr kumimoji="0" lang="pl-PL" sz="18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15" name="Łącznik prostoliniowy 1">
            <a:extLst>
              <a:ext uri="{FF2B5EF4-FFF2-40B4-BE49-F238E27FC236}">
                <a16:creationId xmlns:a16="http://schemas.microsoft.com/office/drawing/2014/main" id="{FB5C1133-CB40-4636-831B-8CE8051A069E}"/>
              </a:ext>
            </a:extLst>
          </p:cNvPr>
          <p:cNvCxnSpPr>
            <a:cxnSpLocks/>
          </p:cNvCxnSpPr>
          <p:nvPr/>
        </p:nvCxnSpPr>
        <p:spPr>
          <a:xfrm>
            <a:off x="184150" y="304191"/>
            <a:ext cx="8694738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51720A1-4926-4E9E-A15E-4CF4AC00CA4D}"/>
              </a:ext>
            </a:extLst>
          </p:cNvPr>
          <p:cNvSpPr txBox="1"/>
          <p:nvPr/>
        </p:nvSpPr>
        <p:spPr>
          <a:xfrm>
            <a:off x="669803" y="1575724"/>
            <a:ext cx="82296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just" rtl="0">
              <a:buNone/>
            </a:pPr>
            <a:r>
              <a:rPr lang="pl-PL" sz="1600" b="1" kern="1200" dirty="0">
                <a:solidFill>
                  <a:srgbClr val="FF0000"/>
                </a:solidFill>
              </a:rPr>
              <a:t>Krajowy plan na rzecz </a:t>
            </a:r>
            <a:r>
              <a:rPr lang="pl-PL" sz="1600" b="1" dirty="0">
                <a:solidFill>
                  <a:srgbClr val="FF0000"/>
                </a:solidFill>
              </a:rPr>
              <a:t>energii i klimatu na lata 2021-2030 przedłożony KE pod koniec 2019 r. zakłada, że gaz ziemny ma w Polsce pełnić rolę ważnego paliwa transformacyjnego w okresie przejściowym </a:t>
            </a:r>
            <a:r>
              <a:rPr lang="pl-PL" sz="1600" b="0" kern="1200" dirty="0">
                <a:solidFill>
                  <a:schemeClr val="tx1"/>
                </a:solidFill>
              </a:rPr>
              <a:t>a jego znaczenie będzie rosło nie tylko w elektroenergetyce (w jednostkach rezerwowych dla OZE), ale też w ciepłownictwie (sieciowym i indywidualnym) i w transporcie.</a:t>
            </a:r>
          </a:p>
        </p:txBody>
      </p:sp>
      <p:pic>
        <p:nvPicPr>
          <p:cNvPr id="4" name="Grafika 3" descr="Strzałka: prosta">
            <a:extLst>
              <a:ext uri="{FF2B5EF4-FFF2-40B4-BE49-F238E27FC236}">
                <a16:creationId xmlns:a16="http://schemas.microsoft.com/office/drawing/2014/main" id="{5C2DD832-2986-483C-B1B2-310EB184A8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136362" y="2515734"/>
            <a:ext cx="524442" cy="516053"/>
          </a:xfrm>
          <a:prstGeom prst="rect">
            <a:avLst/>
          </a:prstGeom>
        </p:spPr>
      </p:pic>
      <p:pic>
        <p:nvPicPr>
          <p:cNvPr id="19" name="Grafika 18" descr="Strzałka: prosta">
            <a:extLst>
              <a:ext uri="{FF2B5EF4-FFF2-40B4-BE49-F238E27FC236}">
                <a16:creationId xmlns:a16="http://schemas.microsoft.com/office/drawing/2014/main" id="{ABED4CCE-CCF4-4ADB-B823-01A3038C0E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134641" y="4025951"/>
            <a:ext cx="524442" cy="516053"/>
          </a:xfrm>
          <a:prstGeom prst="rect">
            <a:avLst/>
          </a:prstGeom>
        </p:spPr>
      </p:pic>
      <p:sp>
        <p:nvSpPr>
          <p:cNvPr id="21" name="pole tekstowe 20">
            <a:extLst>
              <a:ext uri="{FF2B5EF4-FFF2-40B4-BE49-F238E27FC236}">
                <a16:creationId xmlns:a16="http://schemas.microsoft.com/office/drawing/2014/main" id="{F957ACDF-7FFA-40ED-93EB-81097A929807}"/>
              </a:ext>
            </a:extLst>
          </p:cNvPr>
          <p:cNvSpPr txBox="1"/>
          <p:nvPr/>
        </p:nvSpPr>
        <p:spPr>
          <a:xfrm>
            <a:off x="673183" y="2619990"/>
            <a:ext cx="82296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Projekt PEP 2040 </a:t>
            </a:r>
          </a:p>
          <a:p>
            <a:pPr algn="just"/>
            <a:r>
              <a:rPr lang="pl-PL" sz="1600" dirty="0"/>
              <a:t>Zmniejszenie emisyjności sektora energetycznego będzie możliwe poprzez wdrożenie energetyki jądrowej i energetyki wiatrowej na morzu, zwiększenie roli energetyki rozproszonej i obywatelskiej przy jednoczesnym zapewnieniu bezpieczeństwa energetycznego poprzez </a:t>
            </a:r>
            <a:r>
              <a:rPr lang="pl-PL" sz="1600" b="1" dirty="0">
                <a:solidFill>
                  <a:srgbClr val="FF0000"/>
                </a:solidFill>
              </a:rPr>
              <a:t>przejściowe stosowanie technologii energetycznej opartych m.in. na paliwach gazowych. </a:t>
            </a:r>
            <a:r>
              <a:rPr lang="pl-PL" sz="1600" b="0" i="0" u="none" strike="noStrike" baseline="0" dirty="0">
                <a:solidFill>
                  <a:srgbClr val="000000"/>
                </a:solidFill>
              </a:rPr>
              <a:t>PEP zakłada dalszą rozbudowę infrastruktury gazu ziemnego, ropy naftowej i paliw ciekłych.</a:t>
            </a:r>
            <a:endParaRPr lang="pl-PL" sz="1600" b="1" dirty="0">
              <a:solidFill>
                <a:srgbClr val="FF0000"/>
              </a:solidFill>
            </a:endParaRPr>
          </a:p>
        </p:txBody>
      </p:sp>
      <p:pic>
        <p:nvPicPr>
          <p:cNvPr id="24" name="Grafika 23" descr="Strzałka: prosta">
            <a:extLst>
              <a:ext uri="{FF2B5EF4-FFF2-40B4-BE49-F238E27FC236}">
                <a16:creationId xmlns:a16="http://schemas.microsoft.com/office/drawing/2014/main" id="{D5130DD6-5540-45C1-8013-2A13F86CA6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169276" y="1497980"/>
            <a:ext cx="524442" cy="516053"/>
          </a:xfrm>
          <a:prstGeom prst="rect">
            <a:avLst/>
          </a:prstGeom>
        </p:spPr>
      </p:pic>
      <p:sp>
        <p:nvSpPr>
          <p:cNvPr id="26" name="pole tekstowe 25">
            <a:extLst>
              <a:ext uri="{FF2B5EF4-FFF2-40B4-BE49-F238E27FC236}">
                <a16:creationId xmlns:a16="http://schemas.microsoft.com/office/drawing/2014/main" id="{EEAB9783-6286-4ACF-96A4-1BF0EE7E29C0}"/>
              </a:ext>
            </a:extLst>
          </p:cNvPr>
          <p:cNvSpPr txBox="1"/>
          <p:nvPr/>
        </p:nvSpPr>
        <p:spPr>
          <a:xfrm>
            <a:off x="661389" y="318397"/>
            <a:ext cx="822803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chemeClr val="tx1"/>
                </a:solidFill>
              </a:rPr>
              <a:t>Uwzględniając publiczne wypowiedzi Ministra Klimatu z tego roku można przyjąć, że realizacja EGD jest uznawana za duże wyzwanie ale też za szansę rozwojową dla UE i Polski. Państwa członkowskie powinny mieć jednak pozostawiony wybór ścieżki transformacji bez wykluczania niektórych technologii. </a:t>
            </a:r>
            <a:r>
              <a:rPr lang="pl-PL" sz="1600" b="1" dirty="0">
                <a:solidFill>
                  <a:srgbClr val="FF0000"/>
                </a:solidFill>
              </a:rPr>
              <a:t>W przypadku Polski gaz ziemny stanowi najszybszą dostępną ścieżkę umożliwiającą ograniczenie emisji</a:t>
            </a:r>
            <a:r>
              <a:rPr lang="pl-PL" sz="1600" dirty="0">
                <a:solidFill>
                  <a:srgbClr val="FF0000"/>
                </a:solidFill>
              </a:rPr>
              <a:t>. </a:t>
            </a:r>
          </a:p>
        </p:txBody>
      </p:sp>
      <p:pic>
        <p:nvPicPr>
          <p:cNvPr id="27" name="Grafika 26" descr="Strzałka: prosta">
            <a:extLst>
              <a:ext uri="{FF2B5EF4-FFF2-40B4-BE49-F238E27FC236}">
                <a16:creationId xmlns:a16="http://schemas.microsoft.com/office/drawing/2014/main" id="{EAE5A3B0-AA0F-403F-BAFE-02F0232C5F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169276" y="273881"/>
            <a:ext cx="524442" cy="516053"/>
          </a:xfrm>
          <a:prstGeom prst="rect">
            <a:avLst/>
          </a:prstGeom>
        </p:spPr>
      </p:pic>
      <p:sp>
        <p:nvSpPr>
          <p:cNvPr id="31" name="pole tekstowe 30">
            <a:extLst>
              <a:ext uri="{FF2B5EF4-FFF2-40B4-BE49-F238E27FC236}">
                <a16:creationId xmlns:a16="http://schemas.microsoft.com/office/drawing/2014/main" id="{906D51B1-7CE4-4C9F-ADCA-0D6F2046F76D}"/>
              </a:ext>
            </a:extLst>
          </p:cNvPr>
          <p:cNvSpPr txBox="1"/>
          <p:nvPr/>
        </p:nvSpPr>
        <p:spPr>
          <a:xfrm>
            <a:off x="655184" y="4146569"/>
            <a:ext cx="820168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FF0000"/>
                </a:solidFill>
                <a:latin typeface="Montserrat Light"/>
              </a:rPr>
              <a:t>Niewątpliwie można wskazać istotne argumenty przemawiające za słusznością ww. podejścia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Montserrat Light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Montserrat Light"/>
              </a:rPr>
              <a:t>gaz ziemny po jego spaleniu generuje emisje CO</a:t>
            </a:r>
            <a:r>
              <a:rPr lang="pl-PL" sz="1600" baseline="-25000" dirty="0">
                <a:solidFill>
                  <a:srgbClr val="000000"/>
                </a:solidFill>
                <a:latin typeface="Montserrat Light"/>
              </a:rPr>
              <a:t>2 </a:t>
            </a:r>
            <a:r>
              <a:rPr lang="pl-PL" sz="1600" dirty="0">
                <a:solidFill>
                  <a:srgbClr val="000000"/>
                </a:solidFill>
                <a:latin typeface="Montserrat Light"/>
              </a:rPr>
              <a:t>o ok. 50% mniejsze niż spalony węgiel a zatem gaz ziemny co do zasady może być narzędziem ograniczenia emisji GHG;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Montserrat Light"/>
              </a:rPr>
              <a:t>duży potencjał wykorzystania w sektorze wytwarzania energii elektrycznej, transporcie czy w ciepłownictwie (m.in. dzięki ustawie o wspieraniu wysokosprawnej kogeneracji);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Montserrat Light"/>
              </a:rPr>
              <a:t>dostawy gazu ziemnego nie podlegają wahaniom w zależności od warunków pogodowych, charakterystycznym dla farm wiatrowych czy fotowoltaicznych (stabilność źródeł gazowych);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Montserrat Light"/>
              </a:rPr>
              <a:t>systematycznie rozwijana infrastruktura sieciowa oraz dywersyfikacja źródeł i kierunków dostaw sprawiają, że dostępność i bezpieczeństwo dostaw gazu ziemnego będzie wzrastać;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latin typeface="Montserrat Light"/>
              </a:rPr>
              <a:t>stabilne wydobycie krajowe i spodziewany ciągły wzrost popytu na gaz ziemny w gospodarce.</a:t>
            </a:r>
          </a:p>
        </p:txBody>
      </p:sp>
      <p:pic>
        <p:nvPicPr>
          <p:cNvPr id="14" name="Picture 3" descr="C:\Users\Klaudia.Kaczmarek\Dropbox (W&amp;W)\sekretariat-Poznań\grafika WiW\W_1.png">
            <a:extLst>
              <a:ext uri="{FF2B5EF4-FFF2-40B4-BE49-F238E27FC236}">
                <a16:creationId xmlns:a16="http://schemas.microsoft.com/office/drawing/2014/main" id="{DFF4CDAB-0BC4-4E43-8900-196948B09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" y="6387915"/>
            <a:ext cx="39846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E1DFD68-91FC-4E02-9F25-650FE1586CF1}"/>
              </a:ext>
            </a:extLst>
          </p:cNvPr>
          <p:cNvSpPr txBox="1">
            <a:spLocks/>
          </p:cNvSpPr>
          <p:nvPr/>
        </p:nvSpPr>
        <p:spPr>
          <a:xfrm>
            <a:off x="198292" y="-68897"/>
            <a:ext cx="8747416" cy="32849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1" indent="0" algn="just" defTabSz="914400" eaLnBrk="1" fontAlgn="auto" latinLnBrk="0" hangingPunct="1">
              <a:lnSpc>
                <a:spcPts val="1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b="1" kern="0" dirty="0"/>
              <a:t>Gaz ziemny jako paliwo przejściowe w kontekście spodziewanej Strategii metanowej EU  </a:t>
            </a:r>
            <a:endParaRPr kumimoji="0" lang="pl-PL" sz="16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" name="Łącznik prostoliniowy 3">
            <a:extLst>
              <a:ext uri="{FF2B5EF4-FFF2-40B4-BE49-F238E27FC236}">
                <a16:creationId xmlns:a16="http://schemas.microsoft.com/office/drawing/2014/main" id="{2A1289D3-ABFD-4EE3-87A8-3710586BEE29}"/>
              </a:ext>
            </a:extLst>
          </p:cNvPr>
          <p:cNvCxnSpPr>
            <a:cxnSpLocks/>
          </p:cNvCxnSpPr>
          <p:nvPr/>
        </p:nvCxnSpPr>
        <p:spPr>
          <a:xfrm>
            <a:off x="198292" y="259597"/>
            <a:ext cx="8747416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39142B8-F740-43DE-833E-A49B36391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Grafika 7" descr="Strzałka: prosta">
            <a:extLst>
              <a:ext uri="{FF2B5EF4-FFF2-40B4-BE49-F238E27FC236}">
                <a16:creationId xmlns:a16="http://schemas.microsoft.com/office/drawing/2014/main" id="{B28CE38D-9960-4FD4-8F9E-AEEEFF465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33031" y="249790"/>
            <a:ext cx="524442" cy="524437"/>
          </a:xfrm>
          <a:prstGeom prst="rect">
            <a:avLst/>
          </a:prstGeom>
        </p:spPr>
      </p:pic>
      <p:pic>
        <p:nvPicPr>
          <p:cNvPr id="18" name="Grafika 17" descr="Strzałka: prosta">
            <a:extLst>
              <a:ext uri="{FF2B5EF4-FFF2-40B4-BE49-F238E27FC236}">
                <a16:creationId xmlns:a16="http://schemas.microsoft.com/office/drawing/2014/main" id="{85A67BB1-7892-45CA-B02D-9C3EB8D56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65435" y="3113790"/>
            <a:ext cx="524442" cy="524437"/>
          </a:xfrm>
          <a:prstGeom prst="rect">
            <a:avLst/>
          </a:prstGeom>
        </p:spPr>
      </p:pic>
      <p:sp>
        <p:nvSpPr>
          <p:cNvPr id="28" name="pole tekstowe 27">
            <a:extLst>
              <a:ext uri="{FF2B5EF4-FFF2-40B4-BE49-F238E27FC236}">
                <a16:creationId xmlns:a16="http://schemas.microsoft.com/office/drawing/2014/main" id="{ADA0685C-1921-49D0-99B5-A5C9A0CCA73B}"/>
              </a:ext>
            </a:extLst>
          </p:cNvPr>
          <p:cNvSpPr txBox="1"/>
          <p:nvPr/>
        </p:nvSpPr>
        <p:spPr>
          <a:xfrm>
            <a:off x="650590" y="1116903"/>
            <a:ext cx="827654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600" dirty="0"/>
              <a:t>Szacuje się, że </a:t>
            </a:r>
            <a:r>
              <a:rPr lang="pl-PL" sz="1600" b="1" dirty="0">
                <a:solidFill>
                  <a:srgbClr val="FF0000"/>
                </a:solidFill>
              </a:rPr>
              <a:t>metan jest gazem cieplarnianym co najmniej 21-krotnie silniejszym niż CO</a:t>
            </a:r>
            <a:r>
              <a:rPr lang="pl-PL" sz="1600" b="1" baseline="-25000" dirty="0">
                <a:solidFill>
                  <a:srgbClr val="FF0000"/>
                </a:solidFill>
              </a:rPr>
              <a:t>2</a:t>
            </a:r>
            <a:r>
              <a:rPr lang="pl-PL" sz="1600" b="1" dirty="0">
                <a:solidFill>
                  <a:srgbClr val="FF0000"/>
                </a:solidFill>
              </a:rPr>
              <a:t> a w krótkiej perspektywie (pierwszych 20 lat) nawet ponad 80-krotnie bardziej szkodliwym niż CO</a:t>
            </a:r>
            <a:r>
              <a:rPr lang="pl-PL" sz="1600" b="1" baseline="-25000" dirty="0">
                <a:solidFill>
                  <a:srgbClr val="FF0000"/>
                </a:solidFill>
              </a:rPr>
              <a:t>2</a:t>
            </a:r>
            <a:r>
              <a:rPr lang="pl-PL" sz="1600" b="1" dirty="0">
                <a:solidFill>
                  <a:srgbClr val="FF0000"/>
                </a:solidFill>
              </a:rPr>
              <a:t>. </a:t>
            </a:r>
            <a:r>
              <a:rPr lang="pl-PL" sz="1600" dirty="0"/>
              <a:t>Co istotne w kontekście polskiej wizji transformacji, w przestrzeni publicznej prezentowane są opinie ekspertów, w świetle których </a:t>
            </a:r>
            <a:r>
              <a:rPr lang="pl-PL" sz="1600" b="1" dirty="0">
                <a:solidFill>
                  <a:srgbClr val="FF0000"/>
                </a:solidFill>
              </a:rPr>
              <a:t>już ucieczka około 3% metanu na etapie jego wydobycia lub transportu niweczy całą korzyść płynącą z gazu jako paliwa o niższej emisji CO</a:t>
            </a:r>
            <a:r>
              <a:rPr lang="pl-PL" sz="1600" b="1" baseline="-25000" dirty="0">
                <a:solidFill>
                  <a:srgbClr val="FF0000"/>
                </a:solidFill>
              </a:rPr>
              <a:t>2</a:t>
            </a:r>
            <a:r>
              <a:rPr lang="pl-PL" sz="1600" b="1" dirty="0">
                <a:solidFill>
                  <a:srgbClr val="FF0000"/>
                </a:solidFill>
              </a:rPr>
              <a:t> niż węgiel</a:t>
            </a:r>
            <a:r>
              <a:rPr lang="pl-PL" sz="1600" dirty="0"/>
              <a:t>.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F4DC05F5-859C-4222-BDDA-9AAD33078560}"/>
              </a:ext>
            </a:extLst>
          </p:cNvPr>
          <p:cNvSpPr txBox="1"/>
          <p:nvPr/>
        </p:nvSpPr>
        <p:spPr>
          <a:xfrm>
            <a:off x="650590" y="3192875"/>
            <a:ext cx="834311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Obecnie KE jest w trakcie wypracowania strategii i zmian w regulacjach sektorowych, które pozwolą osiągnąć cele określone w EGD. Na koniec września br. zapowiedziano Strategię metanową</a:t>
            </a:r>
            <a:r>
              <a:rPr lang="pl-PL" sz="1600" dirty="0"/>
              <a:t>, która określi cele UE dotyczące ograniczenia emisji CH</a:t>
            </a:r>
            <a:r>
              <a:rPr lang="pl-PL" sz="1600" baseline="-25000" dirty="0"/>
              <a:t>4</a:t>
            </a:r>
            <a:r>
              <a:rPr lang="pl-PL" sz="1600" dirty="0"/>
              <a:t> m.in. w sektorze energetycznym (węgiel, ropa naftowa i gaz) i będzie podstawą wniosków legislacyjnych KE.</a:t>
            </a:r>
          </a:p>
        </p:txBody>
      </p:sp>
      <p:pic>
        <p:nvPicPr>
          <p:cNvPr id="37" name="Grafika 36" descr="Strzałka: prosta">
            <a:extLst>
              <a:ext uri="{FF2B5EF4-FFF2-40B4-BE49-F238E27FC236}">
                <a16:creationId xmlns:a16="http://schemas.microsoft.com/office/drawing/2014/main" id="{960B376C-CB1B-480A-A164-0E3EE4746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48055" y="2340468"/>
            <a:ext cx="535863" cy="493587"/>
          </a:xfrm>
          <a:prstGeom prst="rect">
            <a:avLst/>
          </a:prstGeom>
        </p:spPr>
      </p:pic>
      <p:pic>
        <p:nvPicPr>
          <p:cNvPr id="38" name="Grafika 37" descr="Strzałka: prosta">
            <a:extLst>
              <a:ext uri="{FF2B5EF4-FFF2-40B4-BE49-F238E27FC236}">
                <a16:creationId xmlns:a16="http://schemas.microsoft.com/office/drawing/2014/main" id="{470681E1-8142-4C6F-9821-39ABA44A3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62649" y="4159355"/>
            <a:ext cx="524442" cy="524437"/>
          </a:xfrm>
          <a:prstGeom prst="rect">
            <a:avLst/>
          </a:prstGeom>
        </p:spPr>
      </p:pic>
      <p:pic>
        <p:nvPicPr>
          <p:cNvPr id="45" name="Grafika 44" descr="Strzałka: prosta">
            <a:extLst>
              <a:ext uri="{FF2B5EF4-FFF2-40B4-BE49-F238E27FC236}">
                <a16:creationId xmlns:a16="http://schemas.microsoft.com/office/drawing/2014/main" id="{81F840CC-65BF-4437-BFB4-78ACB13C8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54014" y="1049540"/>
            <a:ext cx="535863" cy="520280"/>
          </a:xfrm>
          <a:prstGeom prst="rect">
            <a:avLst/>
          </a:prstGeom>
        </p:spPr>
      </p:pic>
      <p:sp>
        <p:nvSpPr>
          <p:cNvPr id="47" name="pole tekstowe 46">
            <a:extLst>
              <a:ext uri="{FF2B5EF4-FFF2-40B4-BE49-F238E27FC236}">
                <a16:creationId xmlns:a16="http://schemas.microsoft.com/office/drawing/2014/main" id="{9BC4A0A5-DAB2-4096-9E23-A3A0673E8A11}"/>
              </a:ext>
            </a:extLst>
          </p:cNvPr>
          <p:cNvSpPr txBox="1"/>
          <p:nvPr/>
        </p:nvSpPr>
        <p:spPr>
          <a:xfrm>
            <a:off x="657473" y="4254189"/>
            <a:ext cx="833348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Co wiemy o zapowiadanej Strategii metanowej?</a:t>
            </a:r>
          </a:p>
          <a:p>
            <a:pPr algn="just"/>
            <a:r>
              <a:rPr lang="pl-PL" sz="1600" dirty="0"/>
              <a:t>Bazując na doniesieniach medialnych, potencjalnie strategia może przewidywać: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objęcie unijnym systemem ETS emisji CH</a:t>
            </a:r>
            <a:r>
              <a:rPr lang="pl-PL" sz="1600" baseline="-25000" dirty="0"/>
              <a:t>4</a:t>
            </a:r>
            <a:r>
              <a:rPr lang="pl-PL" sz="1600" dirty="0"/>
              <a:t> z sektora wydobycia i transportu gazu ziemnego oraz emisji metanu z pokładów węgla;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określenie dopuszczalnej intensywności emisji metanu w odniesieniu do gazu wydobywanego w EU lub całego gazu sprzedawanego w EU – są to postulaty zgłaszane w ostatnim czasie do KE przez koncerny energetyczne, instytucje branżowe i finansowe;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propozycje rozwiązania problemu ograniczenia emisji powstających w państwach trzecich z których państwa UE importują gaz ziemny;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zwiększenie ilości i jakości danych obrazujących poziom emisji metanu.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9E61AFE3-2D82-4D28-823F-212A0E1CD55C}"/>
              </a:ext>
            </a:extLst>
          </p:cNvPr>
          <p:cNvSpPr txBox="1"/>
          <p:nvPr/>
        </p:nvSpPr>
        <p:spPr>
          <a:xfrm>
            <a:off x="681613" y="327883"/>
            <a:ext cx="83080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600" dirty="0"/>
              <a:t>Zgodnie z EGD kluczowy dla osiągnięcia podwyższonych celów klimatycznych jest proces redukcji emisji w sektorze energetycznym, który odpowiada za ponad 75 % emisji GHG w UE. KE m.in. zapowiedziała zajęcie się kwestią emisji metanu w sektorze gazowym. </a:t>
            </a:r>
          </a:p>
        </p:txBody>
      </p:sp>
      <p:pic>
        <p:nvPicPr>
          <p:cNvPr id="51" name="Picture 3" descr="C:\Users\Klaudia.Kaczmarek\Dropbox (W&amp;W)\sekretariat-Poznań\grafika WiW\W_1.png">
            <a:extLst>
              <a:ext uri="{FF2B5EF4-FFF2-40B4-BE49-F238E27FC236}">
                <a16:creationId xmlns:a16="http://schemas.microsoft.com/office/drawing/2014/main" id="{D08EF5F6-0E5F-44B4-8236-8756EA8C8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" y="6387915"/>
            <a:ext cx="39846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ole tekstowe 24">
            <a:extLst>
              <a:ext uri="{FF2B5EF4-FFF2-40B4-BE49-F238E27FC236}">
                <a16:creationId xmlns:a16="http://schemas.microsoft.com/office/drawing/2014/main" id="{543F2E2B-C05D-4A28-A103-0FF653B213BA}"/>
              </a:ext>
            </a:extLst>
          </p:cNvPr>
          <p:cNvSpPr txBox="1"/>
          <p:nvPr/>
        </p:nvSpPr>
        <p:spPr>
          <a:xfrm>
            <a:off x="650590" y="2405750"/>
            <a:ext cx="82689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Aktualne prawodawstwo unijne nie reguluje kwestii emisji CH</a:t>
            </a:r>
            <a:r>
              <a:rPr lang="pl-PL" sz="1600" b="1" baseline="-25000" dirty="0">
                <a:solidFill>
                  <a:srgbClr val="FF0000"/>
                </a:solidFill>
              </a:rPr>
              <a:t>4</a:t>
            </a:r>
            <a:r>
              <a:rPr lang="pl-PL" sz="1600" b="1" dirty="0">
                <a:solidFill>
                  <a:srgbClr val="FF0000"/>
                </a:solidFill>
              </a:rPr>
              <a:t> powstałych podczas produkcji lub transportu gazu ziemnego. Tego rodzaju emisje metanu nie są uwzględniane w celach klimatycznych UE. Ta sytuacja prawdopodobnie w niedługim czasie ulegnie jednak zmianie.</a:t>
            </a:r>
          </a:p>
        </p:txBody>
      </p:sp>
    </p:spTree>
    <p:extLst>
      <p:ext uri="{BB962C8B-B14F-4D97-AF65-F5344CB8AC3E}">
        <p14:creationId xmlns:p14="http://schemas.microsoft.com/office/powerpoint/2010/main" val="393874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E1DFD68-91FC-4E02-9F25-650FE1586CF1}"/>
              </a:ext>
            </a:extLst>
          </p:cNvPr>
          <p:cNvSpPr txBox="1">
            <a:spLocks/>
          </p:cNvSpPr>
          <p:nvPr/>
        </p:nvSpPr>
        <p:spPr>
          <a:xfrm>
            <a:off x="189445" y="0"/>
            <a:ext cx="8747416" cy="32849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1" indent="0" algn="just" defTabSz="914400" eaLnBrk="1" fontAlgn="auto" latinLnBrk="0" hangingPunct="1">
              <a:lnSpc>
                <a:spcPts val="1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b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 to oznacza dla polskich planów wykorzystania gazu ziemnego jako paliwa transformacyjnego?</a:t>
            </a:r>
            <a:endParaRPr kumimoji="0" lang="pl-PL" sz="1600" b="1" i="1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</a:endParaRPr>
          </a:p>
        </p:txBody>
      </p:sp>
      <p:cxnSp>
        <p:nvCxnSpPr>
          <p:cNvPr id="4" name="Łącznik prostoliniowy 3">
            <a:extLst>
              <a:ext uri="{FF2B5EF4-FFF2-40B4-BE49-F238E27FC236}">
                <a16:creationId xmlns:a16="http://schemas.microsoft.com/office/drawing/2014/main" id="{2A1289D3-ABFD-4EE3-87A8-3710586BEE29}"/>
              </a:ext>
            </a:extLst>
          </p:cNvPr>
          <p:cNvCxnSpPr>
            <a:cxnSpLocks/>
          </p:cNvCxnSpPr>
          <p:nvPr/>
        </p:nvCxnSpPr>
        <p:spPr>
          <a:xfrm>
            <a:off x="198292" y="328494"/>
            <a:ext cx="8747416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39142B8-F740-43DE-833E-A49B36391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716F-B2C9-354B-B66C-3B01AB03EFA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Grafika 7" descr="Strzałka: prosta">
            <a:extLst>
              <a:ext uri="{FF2B5EF4-FFF2-40B4-BE49-F238E27FC236}">
                <a16:creationId xmlns:a16="http://schemas.microsoft.com/office/drawing/2014/main" id="{B28CE38D-9960-4FD4-8F9E-AEEEFF465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51661" y="362639"/>
            <a:ext cx="524442" cy="524437"/>
          </a:xfrm>
          <a:prstGeom prst="rect">
            <a:avLst/>
          </a:prstGeom>
        </p:spPr>
      </p:pic>
      <p:sp>
        <p:nvSpPr>
          <p:cNvPr id="28" name="pole tekstowe 27">
            <a:extLst>
              <a:ext uri="{FF2B5EF4-FFF2-40B4-BE49-F238E27FC236}">
                <a16:creationId xmlns:a16="http://schemas.microsoft.com/office/drawing/2014/main" id="{ADA0685C-1921-49D0-99B5-A5C9A0CCA73B}"/>
              </a:ext>
            </a:extLst>
          </p:cNvPr>
          <p:cNvSpPr txBox="1"/>
          <p:nvPr/>
        </p:nvSpPr>
        <p:spPr>
          <a:xfrm>
            <a:off x="638920" y="449590"/>
            <a:ext cx="82453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600" dirty="0">
                <a:solidFill>
                  <a:srgbClr val="FF0000"/>
                </a:solidFill>
              </a:rPr>
              <a:t>W świetle raportu inwentaryzacyjnego KOBIZE za 2018 r. emisja CH</a:t>
            </a:r>
            <a:r>
              <a:rPr lang="pl-PL" sz="1600" baseline="-25000" dirty="0">
                <a:solidFill>
                  <a:srgbClr val="FF0000"/>
                </a:solidFill>
              </a:rPr>
              <a:t>4</a:t>
            </a:r>
            <a:r>
              <a:rPr lang="pl-PL" sz="1600" dirty="0">
                <a:solidFill>
                  <a:srgbClr val="FF0000"/>
                </a:solidFill>
              </a:rPr>
              <a:t> z kopalń wyniosła 33,8% całkowitej emisji CH</a:t>
            </a:r>
            <a:r>
              <a:rPr lang="pl-PL" sz="1600" baseline="-25000" dirty="0">
                <a:solidFill>
                  <a:srgbClr val="FF0000"/>
                </a:solidFill>
              </a:rPr>
              <a:t>4</a:t>
            </a:r>
            <a:r>
              <a:rPr lang="pl-PL" sz="1600" dirty="0">
                <a:solidFill>
                  <a:srgbClr val="FF0000"/>
                </a:solidFill>
              </a:rPr>
              <a:t> (ponad 700 mln m</a:t>
            </a:r>
            <a:r>
              <a:rPr lang="pl-PL" sz="1600" baseline="30000" dirty="0">
                <a:solidFill>
                  <a:srgbClr val="FF0000"/>
                </a:solidFill>
              </a:rPr>
              <a:t>3</a:t>
            </a:r>
            <a:r>
              <a:rPr lang="pl-PL" sz="1600" dirty="0">
                <a:solidFill>
                  <a:srgbClr val="FF0000"/>
                </a:solidFill>
              </a:rPr>
              <a:t> – dane WUG za 2018 r.) a emisja z wydobycia, przerobu i dystrybucji ropy naftowej i gazu wyniosła 5,5% emisji całkowitej metanu (czyli ponad 100 mln m</a:t>
            </a:r>
            <a:r>
              <a:rPr lang="pl-PL" sz="1600" baseline="30000" dirty="0">
                <a:solidFill>
                  <a:srgbClr val="FF0000"/>
                </a:solidFill>
              </a:rPr>
              <a:t>3</a:t>
            </a:r>
            <a:r>
              <a:rPr lang="pl-PL" sz="1600" dirty="0">
                <a:solidFill>
                  <a:srgbClr val="FF0000"/>
                </a:solidFill>
              </a:rPr>
              <a:t>).</a:t>
            </a:r>
          </a:p>
        </p:txBody>
      </p:sp>
      <p:pic>
        <p:nvPicPr>
          <p:cNvPr id="38" name="Grafika 37" descr="Strzałka: prosta">
            <a:extLst>
              <a:ext uri="{FF2B5EF4-FFF2-40B4-BE49-F238E27FC236}">
                <a16:creationId xmlns:a16="http://schemas.microsoft.com/office/drawing/2014/main" id="{470681E1-8142-4C6F-9821-39ABA44A3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51661" y="2802679"/>
            <a:ext cx="524442" cy="524437"/>
          </a:xfrm>
          <a:prstGeom prst="rect">
            <a:avLst/>
          </a:prstGeom>
        </p:spPr>
      </p:pic>
      <p:sp>
        <p:nvSpPr>
          <p:cNvPr id="39" name="pole tekstowe 38">
            <a:extLst>
              <a:ext uri="{FF2B5EF4-FFF2-40B4-BE49-F238E27FC236}">
                <a16:creationId xmlns:a16="http://schemas.microsoft.com/office/drawing/2014/main" id="{84BBA6CA-EA8C-4A08-867A-13E3B7F028D9}"/>
              </a:ext>
            </a:extLst>
          </p:cNvPr>
          <p:cNvSpPr txBox="1"/>
          <p:nvPr/>
        </p:nvSpPr>
        <p:spPr>
          <a:xfrm>
            <a:off x="648530" y="2913719"/>
            <a:ext cx="836360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Jakie działania mogą zmniejszyć emisje metanu w polskim sektorze energetycznym?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FF0000"/>
                </a:solidFill>
              </a:rPr>
              <a:t>rozwijanie projektów przedeksploatacyjnego ujęcia metanu z pokładów węgla </a:t>
            </a:r>
            <a:r>
              <a:rPr lang="pl-PL" sz="1600" dirty="0"/>
              <a:t>i projektów ograniczających ucieczki metanu w segmencie wydobycia i transportu gazu ziemnego;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FF0000"/>
                </a:solidFill>
              </a:rPr>
              <a:t>zwiększanie udziału gazów odnawialnych </a:t>
            </a:r>
            <a:r>
              <a:rPr lang="pl-PL" sz="1600" dirty="0"/>
              <a:t>(zielony wodór, biometan) w paliwach gazowych transportowanych sieciami gazowymi;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FF0000"/>
                </a:solidFill>
              </a:rPr>
              <a:t>rozwijanie projektów badawczych i technologii umożliwiających badanie i monitorowania emisji </a:t>
            </a:r>
            <a:r>
              <a:rPr lang="pl-PL" sz="1600" dirty="0"/>
              <a:t>metanu w celu dokładnego poznania wielkości emisji;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FF0000"/>
                </a:solidFill>
              </a:rPr>
              <a:t>rozwiązanie problemu importu gazu ziemnego z państw trzecich</a:t>
            </a:r>
            <a:r>
              <a:rPr lang="pl-PL" sz="1600" dirty="0"/>
              <a:t>, w których powstają duże emisje metanu z sektora wydobycia lub transportu tego paliwa m.in. poprzez </a:t>
            </a:r>
            <a:r>
              <a:rPr lang="pl-PL" sz="1600" b="1" dirty="0">
                <a:solidFill>
                  <a:srgbClr val="FF0000"/>
                </a:solidFill>
              </a:rPr>
              <a:t>kontynuowanie przez Polskę działań dywersyfikujących dostawy gazu ziemnego (np. </a:t>
            </a:r>
            <a:r>
              <a:rPr lang="pl-PL" sz="1600" b="1" dirty="0" err="1">
                <a:solidFill>
                  <a:srgbClr val="FF0000"/>
                </a:solidFill>
              </a:rPr>
              <a:t>Baltic</a:t>
            </a:r>
            <a:r>
              <a:rPr lang="pl-PL" sz="1600" b="1" dirty="0">
                <a:solidFill>
                  <a:srgbClr val="FF0000"/>
                </a:solidFill>
              </a:rPr>
              <a:t> </a:t>
            </a:r>
            <a:r>
              <a:rPr lang="pl-PL" sz="1600" b="1" dirty="0" err="1">
                <a:solidFill>
                  <a:srgbClr val="FF0000"/>
                </a:solidFill>
              </a:rPr>
              <a:t>Pipe</a:t>
            </a:r>
            <a:r>
              <a:rPr lang="pl-PL" sz="1600" b="1" dirty="0">
                <a:solidFill>
                  <a:srgbClr val="FF0000"/>
                </a:solidFill>
              </a:rPr>
              <a:t>) </a:t>
            </a:r>
            <a:r>
              <a:rPr lang="pl-PL" sz="1600" dirty="0"/>
              <a:t>w celu sprowadzania ich w jak największej części z państw stosujących wysokie standardy w zakresie ograniczania emisji metanu w sektorze energetycznym =&gt; w tym zakresie działania zwiększające bezpieczeństwo  dostaw gazu ziemnego poprzez ich dywersyfikację mogą jednocześnie służyć realizacji celów klimatycznych w zakresie ograniczania emisji metanu w całym łańcuchu dostaw gazu ziemnego.</a:t>
            </a:r>
          </a:p>
        </p:txBody>
      </p:sp>
      <p:pic>
        <p:nvPicPr>
          <p:cNvPr id="45" name="Grafika 44" descr="Strzałka: prosta">
            <a:extLst>
              <a:ext uri="{FF2B5EF4-FFF2-40B4-BE49-F238E27FC236}">
                <a16:creationId xmlns:a16="http://schemas.microsoft.com/office/drawing/2014/main" id="{81F840CC-65BF-4437-BFB4-78ACB13C8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51661" y="1250139"/>
            <a:ext cx="535863" cy="520280"/>
          </a:xfrm>
          <a:prstGeom prst="rect">
            <a:avLst/>
          </a:prstGeom>
        </p:spPr>
      </p:pic>
      <p:sp>
        <p:nvSpPr>
          <p:cNvPr id="16" name="pole tekstowe 15">
            <a:extLst>
              <a:ext uri="{FF2B5EF4-FFF2-40B4-BE49-F238E27FC236}">
                <a16:creationId xmlns:a16="http://schemas.microsoft.com/office/drawing/2014/main" id="{59D29545-7895-44B8-AB3D-A8E4FF981A0B}"/>
              </a:ext>
            </a:extLst>
          </p:cNvPr>
          <p:cNvSpPr txBox="1"/>
          <p:nvPr/>
        </p:nvSpPr>
        <p:spPr>
          <a:xfrm>
            <a:off x="638920" y="1344059"/>
            <a:ext cx="833993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W kontekście przewidywanego uregulowania na poziomie unijnym obowiązków w zakresie ograniczania emisji CH</a:t>
            </a:r>
            <a:r>
              <a:rPr lang="pl-PL" sz="1600" b="1" baseline="-25000" dirty="0"/>
              <a:t>4</a:t>
            </a:r>
            <a:r>
              <a:rPr lang="pl-PL" sz="1600" b="1" dirty="0"/>
              <a:t> w sektorze energetycznym należy przyjąć, że utrzymanie w Polsce istotnej roli gazu ziemnego jako paliwa przejściowego umożliwiającego realizację celów klimatycznych, będzie prawdopodobnie wymagało określenia przez Rząd konkretnego planu działań służących ograniczeniu emisji metanu w sektorze wydobycia węgla oraz w sektorach wydobycia i transportu gazu ziemnego.</a:t>
            </a:r>
          </a:p>
        </p:txBody>
      </p:sp>
      <p:pic>
        <p:nvPicPr>
          <p:cNvPr id="6" name="Picture 3" descr="C:\Users\Klaudia.Kaczmarek\Dropbox (W&amp;W)\sekretariat-Poznań\grafika WiW\W_1.png">
            <a:extLst>
              <a:ext uri="{FF2B5EF4-FFF2-40B4-BE49-F238E27FC236}">
                <a16:creationId xmlns:a16="http://schemas.microsoft.com/office/drawing/2014/main" id="{13D066D5-EE24-40D0-B211-5AB01A93C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" y="6387915"/>
            <a:ext cx="39846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54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 descr="WEW prez 02 (1)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86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713153" y="2029742"/>
            <a:ext cx="7937666" cy="392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76300" algn="l"/>
              </a:tabLst>
            </a:pPr>
            <a:r>
              <a:rPr lang="pl-PL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Zagadnienia</a:t>
            </a:r>
            <a:r>
              <a:rPr lang="pl-P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876300" algn="l"/>
              </a:tabLst>
            </a:pPr>
            <a:r>
              <a:rPr lang="pl-PL" sz="2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czy eliminacja ropy i gazu ziemnego z gospodarki jest możliwa?</a:t>
            </a:r>
            <a:endParaRPr lang="pl-PL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876300" algn="l"/>
              </a:tabLst>
            </a:pPr>
            <a:r>
              <a:rPr lang="pl-PL" sz="2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wodór – sposób na dekarbonizację?</a:t>
            </a:r>
            <a:endParaRPr lang="pl-PL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876300" algn="l"/>
              </a:tabLst>
            </a:pPr>
            <a:r>
              <a:rPr lang="pl-PL" sz="2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gaz ziemny jako paliwo okresu przejściowego,</a:t>
            </a:r>
            <a:endParaRPr lang="pl-PL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876300" algn="l"/>
              </a:tabLst>
            </a:pPr>
            <a:r>
              <a:rPr lang="pl-PL" sz="2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czy obecną infrastrukturę można wykorzystać do transportu i magazynowania „zielonych gazów”,</a:t>
            </a:r>
            <a:endParaRPr lang="pl-PL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876300" algn="l"/>
              </a:tabLst>
            </a:pPr>
            <a:r>
              <a:rPr lang="pl-PL" sz="2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koszty transformacji energetycznej dla branży </a:t>
            </a:r>
            <a:r>
              <a:rPr lang="pl-PL" sz="22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oil&amp;gas</a:t>
            </a:r>
            <a:r>
              <a:rPr lang="pl-PL" sz="2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876300" algn="l"/>
              </a:tabLst>
            </a:pPr>
            <a:r>
              <a:rPr lang="pl-PL" sz="2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nowy model branży naftowej w warunkach budowy „Zielonego Ładu”.</a:t>
            </a:r>
            <a:endParaRPr lang="pl-PL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Klaudia.Kaczmarek\Dropbox (W&amp;W)\sekretariat-Poznań\grafika WiW\W_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4" y="6170292"/>
            <a:ext cx="2648480" cy="48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C38501D0-D42A-4919-AF36-26DC25913250}"/>
              </a:ext>
            </a:extLst>
          </p:cNvPr>
          <p:cNvSpPr txBox="1"/>
          <p:nvPr/>
        </p:nvSpPr>
        <p:spPr>
          <a:xfrm>
            <a:off x="248696" y="376162"/>
            <a:ext cx="8866580" cy="139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876300" algn="l"/>
              </a:tabLst>
            </a:pP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SERDECZNIE ZAPRASZAM DO UDZIAŁU W DYSKUSJI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876300" algn="l"/>
              </a:tabLst>
            </a:pP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„Nowa strategia dla gazu ziemnego i ropy naftowej w dobie transformacji energetycznej”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Łącznik prostoliniowy 3">
            <a:extLst>
              <a:ext uri="{FF2B5EF4-FFF2-40B4-BE49-F238E27FC236}">
                <a16:creationId xmlns:a16="http://schemas.microsoft.com/office/drawing/2014/main" id="{0565326D-6061-43B0-9831-95FAAA98789A}"/>
              </a:ext>
            </a:extLst>
          </p:cNvPr>
          <p:cNvCxnSpPr>
            <a:cxnSpLocks/>
          </p:cNvCxnSpPr>
          <p:nvPr/>
        </p:nvCxnSpPr>
        <p:spPr>
          <a:xfrm>
            <a:off x="167336" y="1772816"/>
            <a:ext cx="8747416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1097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5383</TotalTime>
  <Words>1398</Words>
  <Application>Microsoft Office PowerPoint</Application>
  <PresentationFormat>Pokaz na ekranie (4:3)</PresentationFormat>
  <Paragraphs>59</Paragraphs>
  <Slides>6</Slides>
  <Notes>2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Montserrat Light</vt:lpstr>
      <vt:lpstr>1_Motyw pakietu Office</vt:lpstr>
      <vt:lpstr>3_Motyw pakietu Office</vt:lpstr>
      <vt:lpstr>think-cell Slide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Dagmara Dragan</dc:creator>
  <cp:lastModifiedBy>W&amp;W Tomasz Brzeziński</cp:lastModifiedBy>
  <cp:revision>312</cp:revision>
  <cp:lastPrinted>2019-05-06T09:21:21Z</cp:lastPrinted>
  <dcterms:created xsi:type="dcterms:W3CDTF">2016-11-10T12:33:12Z</dcterms:created>
  <dcterms:modified xsi:type="dcterms:W3CDTF">2020-09-27T15:55:16Z</dcterms:modified>
</cp:coreProperties>
</file>